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64" r:id="rId4"/>
    <p:sldId id="266" r:id="rId5"/>
    <p:sldId id="258" r:id="rId6"/>
    <p:sldId id="269" r:id="rId7"/>
    <p:sldId id="267" r:id="rId8"/>
    <p:sldId id="270" r:id="rId9"/>
    <p:sldId id="268" r:id="rId10"/>
    <p:sldId id="261" r:id="rId11"/>
    <p:sldId id="263" r:id="rId12"/>
    <p:sldId id="262" r:id="rId13"/>
    <p:sldId id="271" r:id="rId14"/>
    <p:sldId id="272" r:id="rId15"/>
    <p:sldId id="273" r:id="rId16"/>
    <p:sldId id="274" r:id="rId17"/>
    <p:sldId id="265" r:id="rId18"/>
    <p:sldId id="26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46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70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29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20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626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68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25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6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65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0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FDB7DC-794F-462F-97F1-1838351D53F6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5A19D28-F55C-4A20-9FAC-75C4899FD6A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83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2.png"/><Relationship Id="rId7" Type="http://schemas.openxmlformats.org/officeDocument/2006/relationships/image" Target="../media/image1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4984" y="1583944"/>
            <a:ext cx="10058400" cy="2011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УРОК ОКРУЖАЮЩЕГО МИРА</a:t>
            </a:r>
            <a:b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3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класс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8661"/>
            <a:ext cx="10058400" cy="451659"/>
          </a:xfrm>
        </p:spPr>
        <p:txBody>
          <a:bodyPr/>
          <a:lstStyle/>
          <a:p>
            <a:r>
              <a:rPr lang="ru-RU" dirty="0" smtClean="0"/>
              <a:t>Подготовила: учитель начальных классов Лунева Ю.В.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6406341"/>
            <a:ext cx="10058400" cy="451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2022 – 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2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24" y="387187"/>
            <a:ext cx="10058400" cy="6095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Тела состоят из веществ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4" name="Picture 6" descr="https://lavkateaandcoffe.ru/image/cache/catalog/cbr/3111843-855x129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65" y="1840198"/>
            <a:ext cx="2185416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llan-gifts.ru/api/images/kruzhka-enjoy-fioletovaia-382139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434" y="2109216"/>
            <a:ext cx="1142873" cy="117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roxmebel.ru/upload/iblock/647/cvrupdj520u2n53kqw23r4md1rgi2d8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988" y="1796796"/>
            <a:ext cx="2523617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1014984" y="3739896"/>
            <a:ext cx="283464" cy="1072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366213" y="3645804"/>
            <a:ext cx="283464" cy="1072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716332" y="3587562"/>
            <a:ext cx="283464" cy="1072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399177" y="3645804"/>
            <a:ext cx="283464" cy="1072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0631408" y="3663696"/>
            <a:ext cx="283464" cy="1072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sc01.alicdn.com/kf/HTB1nDWQLwHqK1RjSZFEq6AGMXXa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361" y="4797551"/>
            <a:ext cx="2100008" cy="170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fanera-kmv.ru/wp-content/uploads/svetlaya-zabolon-i-temnoj-yadr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90" y="4825849"/>
            <a:ext cx="2011300" cy="158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img-fotki.yandex.ru/get/21/pachyli.5/0_cdc0_bb3a0296_-1-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163" y="4903572"/>
            <a:ext cx="2128191" cy="158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1886729/pub_5eb03e424670757c12fe5b21_5eb03ea934cbba0565c6c10d/scale_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6" y="4808045"/>
            <a:ext cx="2105354" cy="159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avatars.mds.yandex.net/get-mpic/4516625/img_id3339218420057020688.jpeg/ori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044" y="1840198"/>
            <a:ext cx="1709801" cy="171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ae04.alicdn.com/kf/HTB1.1gsPFXXXXbfXFXXq6xXFXXXv/-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098" y="1943830"/>
            <a:ext cx="1540256" cy="141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catherineasquithgallery.com/uploads/posts/2021-03/1614605608_4-p-zoloto-na-belom-fone-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052" y="4833469"/>
            <a:ext cx="2197640" cy="154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66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" y="1950811"/>
            <a:ext cx="10058400" cy="145075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Все вещества состоят из частиц. </a:t>
            </a:r>
            <a:r>
              <a:rPr lang="ru-RU" b="1" dirty="0" smtClean="0">
                <a:solidFill>
                  <a:srgbClr val="C00000"/>
                </a:solidFill>
              </a:rPr>
              <a:t>Частицы </a:t>
            </a:r>
            <a:r>
              <a:rPr lang="ru-RU" b="1" dirty="0" smtClean="0">
                <a:solidFill>
                  <a:schemeClr val="tx1"/>
                </a:solidFill>
              </a:rPr>
              <a:t> - это невидимые невооруженным глазом молекулы. Молекулы, в свою очередь,  состоят из ещё более мелких частиц – из атомов.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Picture 26" descr="PNGPIX-COM-Molecules-PNG-Transparent-Image-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807" y="4162933"/>
            <a:ext cx="3529013" cy="16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pricormi.ru/wp-content/uploads/molekula-vod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252" y="3218410"/>
            <a:ext cx="2390760" cy="300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7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1480" y="71791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твёрдых телах промежутки маленькие, частицы плотно прижаты друг к другу. Поэтому твердые тела сохраняют форму.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5488" y="305877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жидких веществ промежутки между молекулами (частицами) немного больше, и молекулы могут перемещаться. Жидкости текучи. 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523638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большие промежутки в газах. Газы летучи и занимают весь предоставленный объем.</a:t>
            </a:r>
          </a:p>
        </p:txBody>
      </p:sp>
      <p:pic>
        <p:nvPicPr>
          <p:cNvPr id="6" name="Picture 14" descr="image0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09" r="74238" b="9036"/>
          <a:stretch/>
        </p:blipFill>
        <p:spPr bwMode="auto">
          <a:xfrm>
            <a:off x="6942040" y="169610"/>
            <a:ext cx="2026480" cy="179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image0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2" t="42175" r="38338" b="8109"/>
          <a:stretch/>
        </p:blipFill>
        <p:spPr bwMode="auto">
          <a:xfrm>
            <a:off x="6848856" y="2151513"/>
            <a:ext cx="1993392" cy="167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image0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62" t="34570" r="4238"/>
          <a:stretch/>
        </p:blipFill>
        <p:spPr bwMode="auto">
          <a:xfrm>
            <a:off x="6848856" y="4080457"/>
            <a:ext cx="1828800" cy="233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98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69848"/>
            <a:ext cx="100584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Самостоятельная работа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9924439" y="2154813"/>
            <a:ext cx="1630494" cy="174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397823" y="4281258"/>
            <a:ext cx="1254007" cy="22062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967228" y="3025239"/>
            <a:ext cx="6135624" cy="667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chemeClr val="tx1"/>
                </a:solidFill>
              </a:rPr>
              <a:t>Выполните задания № 26 – 27  в полученных карточках</a:t>
            </a:r>
          </a:p>
        </p:txBody>
      </p:sp>
    </p:spTree>
    <p:extLst>
      <p:ext uri="{BB962C8B-B14F-4D97-AF65-F5344CB8AC3E}">
        <p14:creationId xmlns:p14="http://schemas.microsoft.com/office/powerpoint/2010/main" val="39876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4" descr="Скриншот 29-03-2019 1507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24" y="1353312"/>
            <a:ext cx="450215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4562856" y="3035808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44184" y="2118360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42760" y="3035808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402451" y="4847939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10427" y="3909155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97680" y="3909155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69848"/>
            <a:ext cx="100584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Самостоятельная работа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9887493" y="2138882"/>
            <a:ext cx="1630494" cy="174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397823" y="4281258"/>
            <a:ext cx="1254007" cy="22062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967228" y="3025239"/>
            <a:ext cx="6135624" cy="667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chemeClr val="tx1"/>
                </a:solidFill>
              </a:rPr>
              <a:t>Выполните задания № 28 – 30  в полученных карточках</a:t>
            </a:r>
          </a:p>
        </p:txBody>
      </p:sp>
    </p:spTree>
    <p:extLst>
      <p:ext uri="{BB962C8B-B14F-4D97-AF65-F5344CB8AC3E}">
        <p14:creationId xmlns:p14="http://schemas.microsoft.com/office/powerpoint/2010/main" val="4410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Picture 4" descr="Скриншот 29-03-2019 1507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570" y="1339500"/>
            <a:ext cx="450215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Скриншот 29-03-2019 1507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955" y="1717119"/>
            <a:ext cx="5724525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1246124" y="6179915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975850" y="3496865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87186" y="2421731"/>
            <a:ext cx="384048" cy="347472"/>
          </a:xfrm>
          <a:prstGeom prst="ellipse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9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9312" y="548640"/>
            <a:ext cx="4526280" cy="58521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Подведем итоги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9783" y="2080787"/>
            <a:ext cx="28082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любой предмет, </a:t>
            </a:r>
            <a:r>
              <a:rPr lang="ru-RU" altLang="ko-KR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любое живое существо.</a:t>
            </a:r>
            <a:endParaRPr lang="ru-RU" altLang="ru-RU" sz="24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3977132" y="2263349"/>
            <a:ext cx="28082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из чего </a:t>
            </a:r>
            <a:r>
              <a:rPr lang="ru-RU" altLang="ru-RU" sz="24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 тела.</a:t>
            </a:r>
            <a:endParaRPr lang="ru-RU" altLang="ru-RU" sz="24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97240" y="2212846"/>
            <a:ext cx="3444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24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из чего состоят вещества - атомы </a:t>
            </a:r>
            <a:r>
              <a:rPr lang="ru-RU" altLang="ko-KR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ko-KR" sz="24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молекулы.</a:t>
            </a:r>
            <a:endParaRPr lang="ru-RU" altLang="ko-KR" sz="24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9783" y="1423527"/>
            <a:ext cx="2285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 - это</a:t>
            </a:r>
            <a:endParaRPr lang="ru-RU" altLang="ko-KR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97240" y="1423526"/>
            <a:ext cx="3105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Частицы - это</a:t>
            </a:r>
            <a:endParaRPr lang="ru-RU" altLang="ko-KR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67912" y="1542178"/>
            <a:ext cx="31447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- это</a:t>
            </a:r>
            <a:endParaRPr lang="ru-RU" altLang="ko-KR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8" descr="https://illan-gifts.ru/api/images/kruzhka-enjoy-fioletovaia-38213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894" y="5458691"/>
            <a:ext cx="887598" cy="9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2443983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0" t="-1540" r="29213" b="1540"/>
          <a:stretch/>
        </p:blipFill>
        <p:spPr bwMode="auto">
          <a:xfrm>
            <a:off x="0" y="3020455"/>
            <a:ext cx="1579420" cy="359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247497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465" y="4082473"/>
            <a:ext cx="1936605" cy="137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avatars.mds.yandex.net/get-zen_doc/1893760/pub_610fb87422546325dba30648_610fd00322546325dbef0268/scale_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87" y="3094346"/>
            <a:ext cx="2030824" cy="137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mg-fotki.yandex.ru/get/21/pachyli.5/0_cdc0_bb3a0296_-1-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87" y="5685987"/>
            <a:ext cx="1952473" cy="10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anera-kmv.ru/wp-content/uploads/svetlaya-zabolon-i-temnoj-yadr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720" y="4520528"/>
            <a:ext cx="1801241" cy="116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ricormi.ru/wp-content/uploads/molekula-vody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939" y="3602458"/>
            <a:ext cx="2390760" cy="300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0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680" y="1939912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Отличная работа!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9887493" y="2138882"/>
            <a:ext cx="1630494" cy="1740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78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944" y="2581747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Тема урока: </a:t>
            </a:r>
            <a:br>
              <a:rPr lang="ru-RU" sz="6600" dirty="0" smtClean="0">
                <a:solidFill>
                  <a:schemeClr val="tx1"/>
                </a:solidFill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ТЕЛА, ВЕЩЕСТВА, 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ЧАСТИЦЫ.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67940" y="4353675"/>
            <a:ext cx="1254007" cy="22062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6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69848"/>
            <a:ext cx="100584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Групповая работа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1158169" flipH="1">
            <a:off x="282033" y="2035942"/>
            <a:ext cx="1630494" cy="174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10739687" y="4445115"/>
            <a:ext cx="1254007" cy="22062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75788" y="4716880"/>
            <a:ext cx="6135624" cy="667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chemeClr val="tx1"/>
                </a:solidFill>
              </a:rPr>
              <a:t>Прочитайте текст в учебнике на с. 36 и ответьте на вопросы:</a:t>
            </a:r>
          </a:p>
          <a:p>
            <a:endParaRPr lang="ru-RU" sz="3200" b="1" i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Что такое </a:t>
            </a:r>
            <a:r>
              <a:rPr lang="ru-RU" sz="3200" b="1" dirty="0" smtClean="0">
                <a:solidFill>
                  <a:srgbClr val="C00000"/>
                </a:solidFill>
              </a:rPr>
              <a:t>тела</a:t>
            </a:r>
            <a:r>
              <a:rPr lang="ru-RU" sz="3200" b="1" dirty="0" smtClean="0">
                <a:solidFill>
                  <a:schemeClr val="tx1"/>
                </a:solidFill>
              </a:rPr>
              <a:t>?</a:t>
            </a:r>
          </a:p>
          <a:p>
            <a:pPr marL="914400" indent="-914400">
              <a:buAutoNum type="arabicPeriod"/>
            </a:pPr>
            <a:endParaRPr lang="ru-RU" sz="32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На какие </a:t>
            </a:r>
            <a:r>
              <a:rPr lang="ru-RU" sz="3200" b="1" dirty="0" smtClean="0">
                <a:solidFill>
                  <a:srgbClr val="C00000"/>
                </a:solidFill>
              </a:rPr>
              <a:t>две группы </a:t>
            </a:r>
            <a:r>
              <a:rPr lang="ru-RU" sz="3200" b="1" dirty="0" smtClean="0">
                <a:solidFill>
                  <a:schemeClr val="tx1"/>
                </a:solidFill>
              </a:rPr>
              <a:t>можно разделить все тела?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1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69848"/>
            <a:ext cx="100584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Групповая работа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1158169" flipH="1">
            <a:off x="104839" y="4907158"/>
            <a:ext cx="1630494" cy="174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10739687" y="4445115"/>
            <a:ext cx="1254007" cy="22062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048256" y="4250536"/>
            <a:ext cx="8156448" cy="667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Распределите на группы: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Камень, Солнце, чашка, кошка, книга, облако, дерево, стол, конфета.</a:t>
            </a:r>
          </a:p>
        </p:txBody>
      </p:sp>
    </p:spTree>
    <p:extLst>
      <p:ext uri="{BB962C8B-B14F-4D97-AF65-F5344CB8AC3E}">
        <p14:creationId xmlns:p14="http://schemas.microsoft.com/office/powerpoint/2010/main" val="215273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320" y="2000813"/>
            <a:ext cx="10652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 smtClean="0">
                <a:solidFill>
                  <a:srgbClr val="C00000"/>
                </a:solidFill>
              </a:rPr>
              <a:t>Тела</a:t>
            </a:r>
            <a:r>
              <a:rPr lang="ru-RU" altLang="ru-RU" sz="4000" b="1" dirty="0" smtClean="0">
                <a:solidFill>
                  <a:srgbClr val="003300"/>
                </a:solidFill>
              </a:rPr>
              <a:t> – предметы и живые существа, которые нас окружают.</a:t>
            </a:r>
          </a:p>
        </p:txBody>
      </p:sp>
    </p:spTree>
    <p:extLst>
      <p:ext uri="{BB962C8B-B14F-4D97-AF65-F5344CB8AC3E}">
        <p14:creationId xmlns:p14="http://schemas.microsoft.com/office/powerpoint/2010/main" val="18766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320" y="2000813"/>
            <a:ext cx="514807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Естественные  (тела природы)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22316" y="1760747"/>
            <a:ext cx="4890057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C00000"/>
                </a:solidFill>
              </a:rPr>
              <a:t>Искусственные 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C00000"/>
                </a:solidFill>
              </a:rPr>
              <a:t>(созданные руками человека)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9" y="2628677"/>
            <a:ext cx="23317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>
                <a:solidFill>
                  <a:srgbClr val="002060"/>
                </a:solidFill>
              </a:rPr>
              <a:t>к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амень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Солнце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>
                <a:solidFill>
                  <a:srgbClr val="002060"/>
                </a:solidFill>
              </a:rPr>
              <a:t>к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ошка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>
                <a:solidFill>
                  <a:srgbClr val="002060"/>
                </a:solidFill>
              </a:rPr>
              <a:t>о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блако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дерево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009461" y="2790221"/>
            <a:ext cx="2331721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чашка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к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нига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2800" b="1" dirty="0">
                <a:solidFill>
                  <a:srgbClr val="002060"/>
                </a:solidFill>
              </a:rPr>
              <a:t>с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тол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конфета</a:t>
            </a:r>
          </a:p>
        </p:txBody>
      </p:sp>
    </p:spTree>
    <p:extLst>
      <p:ext uri="{BB962C8B-B14F-4D97-AF65-F5344CB8AC3E}">
        <p14:creationId xmlns:p14="http://schemas.microsoft.com/office/powerpoint/2010/main" val="106614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069848"/>
            <a:ext cx="100584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Парная работа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56E07236-96EC-40CA-BA7A-42F7BBDC94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9924439" y="2154813"/>
            <a:ext cx="1630494" cy="174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5216C1A1-9BB0-4D1B-BF97-5BE448F82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397823" y="4281258"/>
            <a:ext cx="1254007" cy="22062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75788" y="4716880"/>
            <a:ext cx="6135624" cy="6675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chemeClr val="tx1"/>
                </a:solidFill>
              </a:rPr>
              <a:t>Прочитайте текст в учебнике на с. 37 и ответьте на вопросы:</a:t>
            </a:r>
          </a:p>
          <a:p>
            <a:endParaRPr lang="ru-RU" sz="3200" b="1" i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Что такое </a:t>
            </a:r>
            <a:r>
              <a:rPr lang="ru-RU" sz="3200" b="1" dirty="0" smtClean="0">
                <a:solidFill>
                  <a:srgbClr val="C00000"/>
                </a:solidFill>
              </a:rPr>
              <a:t>вещества</a:t>
            </a:r>
            <a:r>
              <a:rPr lang="ru-RU" sz="3200" b="1" dirty="0" smtClean="0">
                <a:solidFill>
                  <a:schemeClr val="tx1"/>
                </a:solidFill>
              </a:rPr>
              <a:t>?</a:t>
            </a:r>
          </a:p>
          <a:p>
            <a:pPr marL="914400" indent="-914400">
              <a:buAutoNum type="arabicPeriod"/>
            </a:pPr>
            <a:endParaRPr lang="ru-RU" sz="32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На какие </a:t>
            </a:r>
            <a:r>
              <a:rPr lang="ru-RU" sz="3200" b="1" dirty="0" smtClean="0">
                <a:solidFill>
                  <a:srgbClr val="C00000"/>
                </a:solidFill>
              </a:rPr>
              <a:t>три группы </a:t>
            </a:r>
            <a:r>
              <a:rPr lang="ru-RU" sz="3200" b="1" dirty="0" smtClean="0">
                <a:solidFill>
                  <a:schemeClr val="tx1"/>
                </a:solidFill>
              </a:rPr>
              <a:t>можно разделить все тела?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320" y="2000813"/>
            <a:ext cx="10652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 smtClean="0">
                <a:solidFill>
                  <a:srgbClr val="C00000"/>
                </a:solidFill>
              </a:rPr>
              <a:t>Вещества</a:t>
            </a:r>
            <a:r>
              <a:rPr lang="ru-RU" altLang="ru-RU" sz="4000" b="1" dirty="0" smtClean="0">
                <a:solidFill>
                  <a:srgbClr val="003300"/>
                </a:solidFill>
              </a:rPr>
              <a:t> – это то, из чего состоят тела.</a:t>
            </a:r>
          </a:p>
        </p:txBody>
      </p:sp>
    </p:spTree>
    <p:extLst>
      <p:ext uri="{BB962C8B-B14F-4D97-AF65-F5344CB8AC3E}">
        <p14:creationId xmlns:p14="http://schemas.microsoft.com/office/powerpoint/2010/main" val="312453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984" y="694944"/>
            <a:ext cx="10058400" cy="658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Проверим себя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8417" y="1827129"/>
            <a:ext cx="4759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4000" b="1" dirty="0" smtClean="0">
                <a:solidFill>
                  <a:srgbClr val="003300"/>
                </a:solidFill>
              </a:rPr>
              <a:t>Вещества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9" y="2628677"/>
            <a:ext cx="23317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/>
              <a:t>твёрдые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97551" y="3274853"/>
            <a:ext cx="233172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rgbClr val="002060"/>
                </a:solidFill>
              </a:rPr>
              <a:t>жидкие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043417" y="2541011"/>
            <a:ext cx="2812088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газообразные</a:t>
            </a:r>
          </a:p>
        </p:txBody>
      </p:sp>
      <p:pic>
        <p:nvPicPr>
          <p:cNvPr id="1028" name="Picture 4" descr="https://avatars.mds.yandex.net/get-zen_doc/1546191/pub_5cc020c9621b6d00b28b2ccd_5cc0267aae4f3800b29a659b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" y="3274853"/>
            <a:ext cx="2834641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zen_doc/1893760/pub_610fb87422546325dba30648_610fd00322546325dbef0268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849" y="3941064"/>
            <a:ext cx="3673511" cy="235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ayaksbor.ru/upload/iblock/644/644a921f0c51505a931d9879dfc8d9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488" y="3209543"/>
            <a:ext cx="3172842" cy="225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810512" y="2473460"/>
            <a:ext cx="2496312" cy="35203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9" idx="1"/>
          </p:cNvCxnSpPr>
          <p:nvPr/>
        </p:nvCxnSpPr>
        <p:spPr>
          <a:xfrm>
            <a:off x="6858311" y="2310345"/>
            <a:ext cx="2185106" cy="4707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>
            <a:off x="5708297" y="2473460"/>
            <a:ext cx="0" cy="8013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7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</TotalTime>
  <Words>305</Words>
  <Application>Microsoft Office PowerPoint</Application>
  <PresentationFormat>Широкоэкранный</PresentationFormat>
  <Paragraphs>60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맑은 고딕</vt:lpstr>
      <vt:lpstr>Calibri</vt:lpstr>
      <vt:lpstr>Calibri Light</vt:lpstr>
      <vt:lpstr>Times New Roman</vt:lpstr>
      <vt:lpstr>Ретро</vt:lpstr>
      <vt:lpstr>УРОК ОКРУЖАЮЩЕГО МИРА  3 класс</vt:lpstr>
      <vt:lpstr>Тема урока:   ТЕЛА, ВЕЩЕСТВА, ЧАСТИЦЫ.</vt:lpstr>
      <vt:lpstr>Групповая работа</vt:lpstr>
      <vt:lpstr>Групповая работа</vt:lpstr>
      <vt:lpstr>Проверим себя</vt:lpstr>
      <vt:lpstr>Проверим себя</vt:lpstr>
      <vt:lpstr>Парная работа</vt:lpstr>
      <vt:lpstr>Проверим себя</vt:lpstr>
      <vt:lpstr>Проверим себя</vt:lpstr>
      <vt:lpstr>Тела состоят из веществ</vt:lpstr>
      <vt:lpstr>Все вещества состоят из частиц. Частицы  - это невидимые невооруженным глазом молекулы. Молекулы, в свою очередь,  состоят из ещё более мелких частиц – из атомов.</vt:lpstr>
      <vt:lpstr>Презентация PowerPoint</vt:lpstr>
      <vt:lpstr>Самостоятельная работа</vt:lpstr>
      <vt:lpstr>Проверим себя</vt:lpstr>
      <vt:lpstr>Самостоятельная работа</vt:lpstr>
      <vt:lpstr>Проверим себя</vt:lpstr>
      <vt:lpstr>Подведем итоги</vt:lpstr>
      <vt:lpstr>Отличная работа!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3 класс</dc:title>
  <dc:creator>Учитель</dc:creator>
  <cp:lastModifiedBy>Учитель</cp:lastModifiedBy>
  <cp:revision>13</cp:revision>
  <dcterms:created xsi:type="dcterms:W3CDTF">2022-06-23T06:12:03Z</dcterms:created>
  <dcterms:modified xsi:type="dcterms:W3CDTF">2022-06-24T07:46:53Z</dcterms:modified>
</cp:coreProperties>
</file>