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70" r:id="rId8"/>
    <p:sldId id="271" r:id="rId9"/>
    <p:sldId id="263" r:id="rId10"/>
    <p:sldId id="264" r:id="rId11"/>
    <p:sldId id="265" r:id="rId12"/>
    <p:sldId id="267" r:id="rId13"/>
    <p:sldId id="268" r:id="rId14"/>
    <p:sldId id="272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AA0A"/>
    <a:srgbClr val="484600"/>
    <a:srgbClr val="5654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724F07-F50A-492E-9AA7-62845A066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2072" y="671979"/>
            <a:ext cx="7274256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2969F6E-1C42-472B-B3C4-7069C46CE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72" y="3151654"/>
            <a:ext cx="7274256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6DDC81-5434-4983-B967-7AA60773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EEEBEA-46AC-4401-8356-E3680148B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283AC3-5C77-439B-A790-F496229B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717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7138D-9601-419A-810C-0AD079738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5D219F9-FF14-4E33-8B1B-3AA139164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11638C-1B18-4325-87AC-89BB12505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4B81EE-1E9F-4B6C-A2F5-444BA25F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39AE6-CB6F-4946-BA49-68447D9D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529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B5C4E7A-A896-4361-8000-F65EB08DE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42EFAD4-7446-427A-A06C-F7A160AAB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2F3A4ED-EFB2-451B-9B75-55777873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6A73434-5B36-47B9-B240-A111BB9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04C85F-71DB-409C-9CD5-EC6ABDF0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63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1163E9-AF37-498A-8050-99C240475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4D51B5-0E9A-4E58-8012-0A9B2051E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F77C4A-5F36-452A-820F-5E3D5B8E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0BFCDA-4768-4407-B085-0FE11DFB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0B986D-AF7A-42E0-8FBF-C653B0A9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06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FA576-BA84-4877-ADC2-1CC89D45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12" y="576263"/>
            <a:ext cx="7779224" cy="285273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F1A7402-6112-4EB4-9DB4-042C037F0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012" y="3455988"/>
            <a:ext cx="7779224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200E6D-154F-4F7F-9FEE-D0CE5C03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7B4974-735D-4015-AAF7-CC09D690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55D2A1-D5AD-4853-AA84-4B90CBCD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06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E1AC17-6D2B-4E8D-863D-CEBE2C95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CCAAF2-88EC-401B-ACC0-CB437E939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294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2662B7F-3B0C-4690-874F-AA6402826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99548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8013D9B-26D1-4E91-B6FF-254E187F8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18A5927-8169-49DC-BBAA-B1B9C3350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9E8132F-35F2-4259-9ABE-37659A2F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7FA221-BD1A-4E22-9E7F-CC960DBF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857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4D1AB4-351F-42CA-961F-F5584932B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858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8BA827E-AD88-4990-9F3F-947123FE8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1858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3CEF8B-263D-4B28-BDC1-52CC711C3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1166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3DBB6D3-53FB-4C78-BCF3-4568A3B91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1166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C38ECF3-0379-473E-91C9-7D96734A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0666" y="6356351"/>
            <a:ext cx="2057400" cy="365125"/>
          </a:xfrm>
        </p:spPr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49313EA-94F9-4495-B5FF-D65707433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60966" y="6356351"/>
            <a:ext cx="30861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690EC9A-CA19-442C-B070-6C99B3AF6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89966" y="6356351"/>
            <a:ext cx="2057400" cy="365125"/>
          </a:xfrm>
        </p:spPr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0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4140F5-BC28-4F23-9742-23AF77EB4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590"/>
            <a:ext cx="839252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4B231FA-EC02-4718-8FE5-115F5249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F706EF2-0099-4D59-8098-50F37E81A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3EAF1A3-C2E2-4239-861B-94A8C5A69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675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DAC55D8-8588-49E8-8791-88615EE8B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5EE9C18-EB0F-4226-BED1-437603E6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CFBF3A1-EDDD-4C79-BDD6-28782AE8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423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583C8F-2389-40B7-A8D6-3430B6DDC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821FB7-25A0-41CB-8691-EB5B8A6B1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341BD74-2AA3-4F6E-A40E-34F98A09D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94C6882-8371-487E-B2CD-CD6BE3E4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A8C3005-4BC2-47F2-A8F0-74FA30A2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1E4415-9402-4744-964A-ECA25D438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446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0E25D9-7937-4F76-B9E9-B680180BE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16AC0CA-F533-465E-8B46-D7C9DE91B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57901CA-0D32-4422-BDAD-88801C6F2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115B36-A1AC-42C6-A61C-B0759B8E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F0A27DE-1A90-4B43-B0BF-0835955D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1DDD22-D75D-4EB0-9D35-29CD4B02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767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CCDB81-EEB1-4419-85C8-410957C18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27" y="269590"/>
            <a:ext cx="8229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3557189-169C-44FF-8CC9-89B17DE34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627" y="1730089"/>
            <a:ext cx="8229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BD5E7A-0971-4178-BD78-E02F8180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E2238F-D6CF-4B59-8188-021281BDF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36A112-810F-45C1-92A4-DE488D061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927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918E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nauchno_issledovatelmzskaya_deyatelmznostmz/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2072" y="1"/>
            <a:ext cx="7274256" cy="3576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Итоги работы школьного методического объединения учителей начальной школы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за </a:t>
            </a:r>
            <a:r>
              <a:rPr lang="en-US" b="1" dirty="0" smtClean="0">
                <a:solidFill>
                  <a:srgbClr val="0070C0"/>
                </a:solidFill>
              </a:rPr>
              <a:t>I </a:t>
            </a:r>
            <a:r>
              <a:rPr lang="ru-RU" b="1" dirty="0" smtClean="0">
                <a:solidFill>
                  <a:srgbClr val="0070C0"/>
                </a:solidFill>
              </a:rPr>
              <a:t>полугодие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72" y="3711388"/>
            <a:ext cx="7274256" cy="109602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565400"/>
                </a:solidFill>
                <a:latin typeface="Intro " panose="02000000000000000000" pitchFamily="50" charset="0"/>
              </a:rPr>
              <a:t>Руководитель: Хрущева Маргарита Николаевна</a:t>
            </a:r>
            <a:endParaRPr lang="ru-RU" sz="2800" b="1" dirty="0">
              <a:solidFill>
                <a:srgbClr val="565400"/>
              </a:solidFill>
              <a:effectLst/>
              <a:latin typeface="Intro 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6253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388005"/>
            <a:ext cx="7779224" cy="60707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одаренными детьми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Рита\Desktop\Новая папка (3)\IMG-20191226-WA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58019">
            <a:off x="705133" y="1101027"/>
            <a:ext cx="1486738" cy="2082284"/>
          </a:xfrm>
          <a:prstGeom prst="rect">
            <a:avLst/>
          </a:prstGeom>
          <a:noFill/>
        </p:spPr>
      </p:pic>
      <p:pic>
        <p:nvPicPr>
          <p:cNvPr id="6148" name="Picture 4" descr="C:\Users\Рита\Desktop\Новая папка (3)\IMG-20191226-WA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5659">
            <a:off x="3335431" y="1127436"/>
            <a:ext cx="1465169" cy="2086691"/>
          </a:xfrm>
          <a:prstGeom prst="rect">
            <a:avLst/>
          </a:prstGeom>
          <a:noFill/>
        </p:spPr>
      </p:pic>
      <p:pic>
        <p:nvPicPr>
          <p:cNvPr id="6149" name="Picture 5" descr="C:\Users\Рита\Desktop\Новая папка (3)\IMG-20191226-WA0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949891"/>
            <a:ext cx="1394013" cy="1997815"/>
          </a:xfrm>
          <a:prstGeom prst="rect">
            <a:avLst/>
          </a:prstGeom>
          <a:noFill/>
        </p:spPr>
      </p:pic>
      <p:pic>
        <p:nvPicPr>
          <p:cNvPr id="6150" name="Picture 6" descr="C:\Users\Рита\Desktop\Новая папка (3)\IMG-20191226-WA0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6141" y="3509682"/>
            <a:ext cx="2796987" cy="2097740"/>
          </a:xfrm>
          <a:prstGeom prst="rect">
            <a:avLst/>
          </a:prstGeom>
          <a:noFill/>
        </p:spPr>
      </p:pic>
      <p:pic>
        <p:nvPicPr>
          <p:cNvPr id="6151" name="Picture 7" descr="C:\Users\Рита\Desktop\Новая папка (3)\IMG-20191226-WA0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27930" y="3546662"/>
            <a:ext cx="2855258" cy="2141444"/>
          </a:xfrm>
          <a:prstGeom prst="rect">
            <a:avLst/>
          </a:prstGeom>
          <a:noFill/>
        </p:spPr>
      </p:pic>
      <p:pic>
        <p:nvPicPr>
          <p:cNvPr id="6152" name="Picture 8" descr="C:\Users\Рита\Desktop\Новая папка (3)\IMG-20191226-WA00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6082" y="1257300"/>
            <a:ext cx="2680447" cy="2010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 </a:t>
            </a:r>
            <a:r>
              <a:rPr lang="ru-RU" dirty="0" err="1" smtClean="0"/>
              <a:t>ру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Рита\Downloads\учир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694" y="483424"/>
            <a:ext cx="6455247" cy="4102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858" y="576265"/>
            <a:ext cx="7584141" cy="1588712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Рита\Desktop\Новая папка (3)\IMG-20191226-WA0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0612" y="618565"/>
            <a:ext cx="6632711" cy="4917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576264"/>
            <a:ext cx="6222576" cy="60707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Детский сад - школа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Рита\Desktop\Новая папка (3)\IMG-20191226-WA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142" y="1385047"/>
            <a:ext cx="2604247" cy="1953185"/>
          </a:xfrm>
          <a:prstGeom prst="rect">
            <a:avLst/>
          </a:prstGeom>
          <a:noFill/>
        </p:spPr>
      </p:pic>
      <p:pic>
        <p:nvPicPr>
          <p:cNvPr id="8195" name="Picture 3" descr="C:\Users\Рита\Desktop\Новая папка (3)\IMG-20191226-WA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3494" y="1425387"/>
            <a:ext cx="2568388" cy="1926291"/>
          </a:xfrm>
          <a:prstGeom prst="rect">
            <a:avLst/>
          </a:prstGeom>
          <a:noFill/>
        </p:spPr>
      </p:pic>
      <p:pic>
        <p:nvPicPr>
          <p:cNvPr id="8196" name="Picture 4" descr="C:\Users\Рита\Desktop\Новая папка (3)\IMG-20191226-WA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977" y="3657600"/>
            <a:ext cx="2241176" cy="1680882"/>
          </a:xfrm>
          <a:prstGeom prst="rect">
            <a:avLst/>
          </a:prstGeom>
          <a:noFill/>
        </p:spPr>
      </p:pic>
      <p:pic>
        <p:nvPicPr>
          <p:cNvPr id="8197" name="Picture 5" descr="C:\Users\Рита\Desktop\Новая папка (3)\IMG-20191226-WA0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5554" y="3693456"/>
            <a:ext cx="1721224" cy="2294965"/>
          </a:xfrm>
          <a:prstGeom prst="rect">
            <a:avLst/>
          </a:prstGeom>
          <a:noFill/>
        </p:spPr>
      </p:pic>
      <p:pic>
        <p:nvPicPr>
          <p:cNvPr id="8198" name="Picture 6" descr="C:\Users\Рита\Desktop\Новая папка (3)\IMG-20191226-WA0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9864" y="3510805"/>
            <a:ext cx="2338065" cy="1733547"/>
          </a:xfrm>
          <a:prstGeom prst="rect">
            <a:avLst/>
          </a:prstGeom>
          <a:noFill/>
        </p:spPr>
      </p:pic>
      <p:pic>
        <p:nvPicPr>
          <p:cNvPr id="8199" name="Picture 7" descr="C:\Users\Рита\Desktop\Новая папка (3)\IMG-20191226-WA000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61261" y="242048"/>
            <a:ext cx="1909483" cy="2545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374558"/>
            <a:ext cx="7779224" cy="9970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Начальное звено – старшее звено</a:t>
            </a:r>
            <a:endParaRPr lang="ru-RU" sz="36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Рита\Downloads\14627_proble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8530" y="1845481"/>
            <a:ext cx="5053293" cy="3198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</a:t>
            </a:r>
            <a:b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12" y="322729"/>
            <a:ext cx="7779224" cy="48947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работы методического объединения учителей начальной школы в 2019-2020 учебном году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«Повышение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эффективности и качества образования</a:t>
            </a:r>
            <a:r>
              <a:rPr lang="tt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проектно- исследовательской деятельности учащихся,как средство мотивации в обучении,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условиях реализации федерального государственного образовательного стандарта начального общего образования».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28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295836"/>
            <a:ext cx="7779224" cy="209774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работы МО на 2019-2020 учебный год: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педагогического мастерства в сфере применения современных образовательных технологий с целью повышения эффективности и качества образовательного процесса в рамках ФГОС.</a:t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12" y="2191871"/>
            <a:ext cx="7779224" cy="3590363"/>
          </a:xfrm>
        </p:spPr>
        <p:txBody>
          <a:bodyPr>
            <a:normAutofit fontScale="62500" lnSpcReduction="2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работы МО учителей начальной школы на 2019-2020 учебный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год: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1.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Внедрение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практику работы всех учителей МО современных образовательных технологий, направленных на формирование компетентностей обучающихся.</a:t>
            </a:r>
          </a:p>
          <a:p>
            <a:pPr lvl="0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2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Совершенствование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педагогического мастерства учителей по овладению новыми образовательными технологиями в условиях ФГОС через систему повышения квалификации и самообразование каждого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учителя.</a:t>
            </a:r>
          </a:p>
          <a:p>
            <a:pPr lvl="0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Создание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условий эффективного психолого-педагогического и   методического сопровождения участников педагогического процесса по реализации ФГОС начального общего образования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4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Корректировка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планов и программ, отбор методов, средств, приемов, технологий, соответствующих ФГОС.</a:t>
            </a:r>
          </a:p>
          <a:p>
            <a:pPr lvl="0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5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Применение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иннновационных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технологий для развития познавательной активности и творческих способностей обучающихся.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94" y="603157"/>
            <a:ext cx="4719918" cy="2852737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ита\Downloads\004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647" y="1028702"/>
            <a:ext cx="3792070" cy="2844052"/>
          </a:xfrm>
          <a:prstGeom prst="rect">
            <a:avLst/>
          </a:prstGeom>
          <a:noFill/>
        </p:spPr>
      </p:pic>
      <p:pic>
        <p:nvPicPr>
          <p:cNvPr id="1028" name="Picture 4" descr="C:\Users\Рита\Downloads\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6155" y="1976717"/>
            <a:ext cx="3585880" cy="26894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89212" y="322729"/>
            <a:ext cx="5271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Программы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1707777"/>
            <a:ext cx="7779224" cy="146572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Заседание 1.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:«Педагогическая компетентность: знакомство с документами, обеспечивающими реализацию стандартов второго поколения, знакомство с положениями и основными локальными актами». </a:t>
            </a:r>
            <a:endParaRPr lang="ru-RU" sz="3200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Заседание 2.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«Методика ведения проектно – </a:t>
            </a:r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tooltip="Научно-исследовательская деятельность"/>
              </a:rPr>
              <a:t>исследовательской деятельности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на начальном этапе обучения».</a:t>
            </a: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336177"/>
            <a:ext cx="7779224" cy="4975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Я исследователь</a:t>
            </a:r>
            <a:endParaRPr lang="ru-RU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Рита\Desktop\Новая папка (3)\IMG-20191226-WA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73423" y="779929"/>
            <a:ext cx="1994647" cy="1495985"/>
          </a:xfrm>
          <a:prstGeom prst="rect">
            <a:avLst/>
          </a:prstGeom>
          <a:noFill/>
        </p:spPr>
      </p:pic>
      <p:pic>
        <p:nvPicPr>
          <p:cNvPr id="3075" name="Picture 3" descr="C:\Users\Рита\Desktop\Новая папка (3)\IMG-20191226-WA0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8386" y="667871"/>
            <a:ext cx="1694329" cy="2259105"/>
          </a:xfrm>
          <a:prstGeom prst="rect">
            <a:avLst/>
          </a:prstGeom>
          <a:noFill/>
        </p:spPr>
      </p:pic>
      <p:pic>
        <p:nvPicPr>
          <p:cNvPr id="3076" name="Picture 4" descr="C:\Users\Рита\Desktop\Новая папка (3)\IMG-20191226-WA00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3249" y="658904"/>
            <a:ext cx="1958787" cy="1469090"/>
          </a:xfrm>
          <a:prstGeom prst="rect">
            <a:avLst/>
          </a:prstGeom>
          <a:noFill/>
        </p:spPr>
      </p:pic>
      <p:pic>
        <p:nvPicPr>
          <p:cNvPr id="3077" name="Picture 5" descr="C:\Users\Рита\Desktop\Новая папка (3)\IMG-20191226-WA00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2678" y="2393576"/>
            <a:ext cx="1623732" cy="2164977"/>
          </a:xfrm>
          <a:prstGeom prst="rect">
            <a:avLst/>
          </a:prstGeom>
          <a:noFill/>
        </p:spPr>
      </p:pic>
      <p:pic>
        <p:nvPicPr>
          <p:cNvPr id="3078" name="Picture 6" descr="C:\Users\Рита\Desktop\Новая папка (3)\IMG-20191226-WA00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38918" y="2151529"/>
            <a:ext cx="2173941" cy="1630456"/>
          </a:xfrm>
          <a:prstGeom prst="rect">
            <a:avLst/>
          </a:prstGeom>
          <a:noFill/>
        </p:spPr>
      </p:pic>
      <p:pic>
        <p:nvPicPr>
          <p:cNvPr id="3080" name="Picture 8" descr="C:\Users\Рита\Desktop\Новая папка (3)\IMG-20191226-WA001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25271" y="3882837"/>
            <a:ext cx="2460812" cy="1845609"/>
          </a:xfrm>
          <a:prstGeom prst="rect">
            <a:avLst/>
          </a:prstGeom>
          <a:noFill/>
        </p:spPr>
      </p:pic>
      <p:pic>
        <p:nvPicPr>
          <p:cNvPr id="3081" name="Picture 9" descr="C:\Users\Рита\Desktop\Новая папка (3)\IMG-20191226-WA001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4094" y="2460811"/>
            <a:ext cx="1916206" cy="2554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Рита\Desktop\Новая папка (3)\IMG-20191226-WA0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352" y="2702858"/>
            <a:ext cx="2222127" cy="2962836"/>
          </a:xfrm>
          <a:prstGeom prst="rect">
            <a:avLst/>
          </a:prstGeom>
          <a:noFill/>
        </p:spPr>
      </p:pic>
      <p:pic>
        <p:nvPicPr>
          <p:cNvPr id="4099" name="Picture 3" descr="C:\Users\Рита\Desktop\Новая папка (3)\IMG-20191226-WA0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136526"/>
            <a:ext cx="3635188" cy="2726391"/>
          </a:xfrm>
          <a:prstGeom prst="rect">
            <a:avLst/>
          </a:prstGeom>
          <a:noFill/>
        </p:spPr>
      </p:pic>
      <p:pic>
        <p:nvPicPr>
          <p:cNvPr id="4100" name="Picture 4" descr="C:\Users\Рита\Desktop\Новая папка (3)\IMG-20191226-WA00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4118" y="443752"/>
            <a:ext cx="3263153" cy="2447365"/>
          </a:xfrm>
          <a:prstGeom prst="rect">
            <a:avLst/>
          </a:prstGeom>
          <a:noFill/>
        </p:spPr>
      </p:pic>
      <p:pic>
        <p:nvPicPr>
          <p:cNvPr id="4101" name="Picture 5" descr="C:\Users\Рита\Desktop\Новая папка (3)\IMG-20191226-WA0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211" y="224115"/>
            <a:ext cx="2124636" cy="2832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Рита\Desktop\Новая папка (3)\IMG-20191226-WA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55342" y="2702859"/>
            <a:ext cx="2057400" cy="2743200"/>
          </a:xfrm>
          <a:prstGeom prst="rect">
            <a:avLst/>
          </a:prstGeom>
          <a:noFill/>
        </p:spPr>
      </p:pic>
      <p:pic>
        <p:nvPicPr>
          <p:cNvPr id="5123" name="Picture 3" descr="C:\Users\Рита\Desktop\Новая папка (3)\IMG-20191226-WA0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565" y="2877673"/>
            <a:ext cx="2501151" cy="1875862"/>
          </a:xfrm>
          <a:prstGeom prst="rect">
            <a:avLst/>
          </a:prstGeom>
          <a:noFill/>
        </p:spPr>
      </p:pic>
      <p:pic>
        <p:nvPicPr>
          <p:cNvPr id="5124" name="Picture 4" descr="C:\Users\Рита\Desktop\Новая папка (3)\IMG-20191226-WA00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2647" y="625287"/>
            <a:ext cx="2554942" cy="1916207"/>
          </a:xfrm>
          <a:prstGeom prst="rect">
            <a:avLst/>
          </a:prstGeom>
          <a:noFill/>
        </p:spPr>
      </p:pic>
      <p:pic>
        <p:nvPicPr>
          <p:cNvPr id="5125" name="Picture 5" descr="C:\Users\Рита\Desktop\Новая папка (3)\IMG-20191226-WA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7211" y="3936626"/>
            <a:ext cx="2375647" cy="1781736"/>
          </a:xfrm>
          <a:prstGeom prst="rect">
            <a:avLst/>
          </a:prstGeom>
          <a:noFill/>
        </p:spPr>
      </p:pic>
      <p:pic>
        <p:nvPicPr>
          <p:cNvPr id="5126" name="Picture 6" descr="C:\Users\Рита\Desktop\Новая папка (3)\IMG-20191226-WA00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5696" y="443753"/>
            <a:ext cx="1363638" cy="1931333"/>
          </a:xfrm>
          <a:prstGeom prst="rect">
            <a:avLst/>
          </a:prstGeom>
          <a:noFill/>
        </p:spPr>
      </p:pic>
      <p:pic>
        <p:nvPicPr>
          <p:cNvPr id="5127" name="Picture 7" descr="C:\Users\Рита\Desktop\Новая папка (3)\IMG-20191226-WA003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502927">
            <a:off x="480395" y="648470"/>
            <a:ext cx="1464750" cy="2036064"/>
          </a:xfrm>
          <a:prstGeom prst="rect">
            <a:avLst/>
          </a:prstGeom>
          <a:noFill/>
        </p:spPr>
      </p:pic>
      <p:pic>
        <p:nvPicPr>
          <p:cNvPr id="5128" name="Picture 8" descr="C:\Users\Рита\Desktop\Новая папка (3)\IMG-20191226-WA003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978964" flipH="1">
            <a:off x="3089780" y="692992"/>
            <a:ext cx="1347749" cy="1917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576264"/>
            <a:ext cx="7779224" cy="103738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Посещение уроков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2012" y="1775012"/>
            <a:ext cx="7779224" cy="2891117"/>
          </a:xfrm>
        </p:spPr>
        <p:txBody>
          <a:bodyPr>
            <a:normAutofit/>
          </a:bodyPr>
          <a:lstStyle/>
          <a:p>
            <a:r>
              <a:rPr lang="ru-RU" dirty="0" smtClean="0"/>
              <a:t>1. В целях оказания методической помощи молодым специалистам,  в </a:t>
            </a:r>
            <a:r>
              <a:rPr lang="ru-RU" u="sng" dirty="0" smtClean="0"/>
              <a:t>сентябре – октябре </a:t>
            </a:r>
            <a:r>
              <a:rPr lang="ru-RU" dirty="0" smtClean="0"/>
              <a:t>  было организовано посещение уроков молодых специалистов.</a:t>
            </a:r>
          </a:p>
          <a:p>
            <a:r>
              <a:rPr lang="ru-RU" dirty="0" smtClean="0"/>
              <a:t>2. Адаптация первоклассников.</a:t>
            </a:r>
          </a:p>
          <a:p>
            <a:r>
              <a:rPr lang="ru-RU" dirty="0" smtClean="0"/>
              <a:t>3. Парная и групповая  работа на уроках. Соответствие ведения уроков ФГОС </a:t>
            </a:r>
          </a:p>
          <a:p>
            <a:r>
              <a:rPr lang="ru-RU" dirty="0" smtClean="0"/>
              <a:t>4.  Использование инновационных технологий на уроках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нивер6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Универ5.potx" id="{648D1469-64F3-466D-B332-98D0DBBBA35B}" vid="{720ECF1C-1AE0-4AC9-8D0F-BB18E514955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Универ6</Template>
  <TotalTime>356</TotalTime>
  <Words>258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Универ6</vt:lpstr>
      <vt:lpstr>        Итоги работы школьного методического объединения учителей начальной школы за I полугодие</vt:lpstr>
      <vt:lpstr>Тема работы методического объединения учителей начальной школы в 2019-2020 учебном году   «Повышение эффективности и качества образования, проектно- исследовательской деятельности учащихся,как средство мотивации в обучении, в условиях реализации федерального государственного образовательного стандарта начального общего образования». </vt:lpstr>
      <vt:lpstr>Цель работы МО на 2019-2020 учебный год: совершенствование педагогического мастерства в сфере применения современных образовательных технологий с целью повышения эффективности и качества образовательного процесса в рамках ФГОС. </vt:lpstr>
      <vt:lpstr>  </vt:lpstr>
      <vt:lpstr>Заседание 1. Тема:«Педагогическая компетентность: знакомство с документами, обеспечивающими реализацию стандартов второго поколения, знакомство с положениями и основными локальными актами». </vt:lpstr>
      <vt:lpstr>Я исследователь</vt:lpstr>
      <vt:lpstr>Слайд 7</vt:lpstr>
      <vt:lpstr>Слайд 8</vt:lpstr>
      <vt:lpstr>Посещение уроков</vt:lpstr>
      <vt:lpstr>Работа с одаренными детьми</vt:lpstr>
      <vt:lpstr>Учи ру</vt:lpstr>
      <vt:lpstr>Слайд 12</vt:lpstr>
      <vt:lpstr>Детский сад - школа</vt:lpstr>
      <vt:lpstr>Начальное звено – старшее звено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</dc:title>
  <dc:creator>Марина</dc:creator>
  <cp:lastModifiedBy>Рита</cp:lastModifiedBy>
  <cp:revision>41</cp:revision>
  <dcterms:created xsi:type="dcterms:W3CDTF">2019-07-28T09:59:28Z</dcterms:created>
  <dcterms:modified xsi:type="dcterms:W3CDTF">2019-12-26T18:55:54Z</dcterms:modified>
</cp:coreProperties>
</file>