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69" r:id="rId15"/>
    <p:sldId id="271" r:id="rId16"/>
    <p:sldId id="272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777480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latin typeface="Arial Black" pitchFamily="34" charset="0"/>
              </a:rPr>
              <a:t>Время.</a:t>
            </a:r>
            <a:br>
              <a:rPr lang="ru-RU" sz="6000" i="1" dirty="0" smtClean="0">
                <a:latin typeface="Arial Black" pitchFamily="34" charset="0"/>
              </a:rPr>
            </a:br>
            <a:r>
              <a:rPr lang="ru-RU" sz="6000" i="1" dirty="0" smtClean="0">
                <a:latin typeface="Arial Black" pitchFamily="34" charset="0"/>
              </a:rPr>
              <a:t>Такие разные часы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013176"/>
            <a:ext cx="7854696" cy="122413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учитель начальных классов</a:t>
            </a:r>
          </a:p>
          <a:p>
            <a:pPr algn="ctr"/>
            <a:r>
              <a:rPr lang="ru-RU" dirty="0" smtClean="0"/>
              <a:t>лицея № 486</a:t>
            </a:r>
          </a:p>
          <a:p>
            <a:pPr algn="ctr"/>
            <a:r>
              <a:rPr lang="ru-RU" dirty="0" err="1" smtClean="0"/>
              <a:t>Цакелова</a:t>
            </a:r>
            <a:r>
              <a:rPr lang="ru-RU" smtClean="0"/>
              <a:t>   Алина   Родионовна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rgbClr val="0070C0"/>
                </a:solidFill>
                <a:latin typeface="Arial Black" pitchFamily="34" charset="0"/>
              </a:rPr>
              <a:t>Карманные и </a:t>
            </a:r>
            <a:br>
              <a:rPr lang="ru-RU" sz="4400" i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4400" i="1" dirty="0" smtClean="0">
                <a:solidFill>
                  <a:srgbClr val="0070C0"/>
                </a:solidFill>
                <a:latin typeface="Arial Black" pitchFamily="34" charset="0"/>
              </a:rPr>
              <a:t>настольные  часы</a:t>
            </a:r>
            <a:endParaRPr lang="ru-RU" sz="4400" dirty="0"/>
          </a:p>
        </p:txBody>
      </p:sp>
      <p:pic>
        <p:nvPicPr>
          <p:cNvPr id="4" name="Picture 2" descr="http://www.presentland.ru/img/vip/small/19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3"/>
            <a:ext cx="2482136" cy="2376264"/>
          </a:xfrm>
          <a:prstGeom prst="rect">
            <a:avLst/>
          </a:prstGeom>
          <a:noFill/>
        </p:spPr>
      </p:pic>
      <p:pic>
        <p:nvPicPr>
          <p:cNvPr id="5" name="Picture 6" descr="http://chastime.com.ua/photos/big_20012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772816"/>
            <a:ext cx="2843808" cy="3573976"/>
          </a:xfrm>
          <a:prstGeom prst="rect">
            <a:avLst/>
          </a:prstGeom>
          <a:noFill/>
        </p:spPr>
      </p:pic>
      <p:pic>
        <p:nvPicPr>
          <p:cNvPr id="6" name="Picture 8" descr="http://i.otzovik.com/objects/b/440000/43839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501008"/>
            <a:ext cx="3022056" cy="3022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5800" cy="1143000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rgbClr val="0070C0"/>
                </a:solidFill>
                <a:latin typeface="Arial Black" pitchFamily="34" charset="0"/>
              </a:rPr>
              <a:t>Наручные  часы</a:t>
            </a:r>
            <a:endParaRPr lang="ru-RU" dirty="0"/>
          </a:p>
        </p:txBody>
      </p:sp>
      <p:pic>
        <p:nvPicPr>
          <p:cNvPr id="3" name="Picture 2" descr="http://dvs-time.ru/UserFiles/Image/Time/1265062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2198048" cy="3297072"/>
          </a:xfrm>
          <a:prstGeom prst="rect">
            <a:avLst/>
          </a:prstGeom>
          <a:noFill/>
        </p:spPr>
      </p:pic>
      <p:pic>
        <p:nvPicPr>
          <p:cNvPr id="4" name="Picture 4" descr="http://www.watchbuy.ru/watches-info/images/Skmei-jelly-mens-womens-watch-heterochrosis-Luminous-multifunctional-waterproof-Dive-LED-font-b-Sports-b-f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00808"/>
            <a:ext cx="3294079" cy="40101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4797152"/>
            <a:ext cx="400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механические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5733256"/>
            <a:ext cx="3661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электронные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i="1" dirty="0" smtClean="0">
                <a:solidFill>
                  <a:srgbClr val="0070C0"/>
                </a:solidFill>
                <a:latin typeface="Arial Black" pitchFamily="34" charset="0"/>
              </a:rPr>
              <a:t>Часы-сказка </a:t>
            </a:r>
            <a:r>
              <a:rPr lang="ru-RU" sz="7200" i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7200" i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3100" i="1" dirty="0" smtClean="0">
                <a:solidFill>
                  <a:srgbClr val="0070C0"/>
                </a:solidFill>
                <a:latin typeface="Arial Black" pitchFamily="34" charset="0"/>
              </a:rPr>
              <a:t>( на Кукольном театре им. Образцова г.Москва)</a:t>
            </a:r>
            <a:endParaRPr lang="ru-RU" sz="3100" dirty="0"/>
          </a:p>
        </p:txBody>
      </p:sp>
      <p:pic>
        <p:nvPicPr>
          <p:cNvPr id="3" name="Picture 2" descr="http://the-legends.ru/uploads/images/%D0%BE%D0%B1%D1%80%D0%B0%D0%B7%D1%86%D0%BE%D0%B2/4dea393e59f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984776" cy="4628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i="1" dirty="0" smtClean="0">
                <a:solidFill>
                  <a:srgbClr val="0070C0"/>
                </a:solidFill>
                <a:latin typeface="Arial Black" pitchFamily="34" charset="0"/>
              </a:rPr>
              <a:t>Главные часы страны </a:t>
            </a:r>
            <a:r>
              <a:rPr lang="ru-RU" sz="5400" i="1" dirty="0" smtClean="0">
                <a:solidFill>
                  <a:srgbClr val="0070C0"/>
                </a:solidFill>
                <a:latin typeface="Arial Black" pitchFamily="34" charset="0"/>
              </a:rPr>
              <a:t>–</a:t>
            </a:r>
            <a:br>
              <a:rPr lang="ru-RU" sz="5400" i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5400" i="1" dirty="0" smtClean="0">
                <a:solidFill>
                  <a:srgbClr val="0070C0"/>
                </a:solidFill>
                <a:latin typeface="Arial Black" pitchFamily="34" charset="0"/>
              </a:rPr>
              <a:t>             КУРАНТЫ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2988" t="23658" r="57875" b="18593"/>
          <a:stretch>
            <a:fillRect/>
          </a:stretch>
        </p:blipFill>
        <p:spPr bwMode="auto">
          <a:xfrm>
            <a:off x="395536" y="1196752"/>
            <a:ext cx="295232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7087" t="23658" r="9838" b="16493"/>
          <a:stretch>
            <a:fillRect/>
          </a:stretch>
        </p:blipFill>
        <p:spPr bwMode="auto">
          <a:xfrm>
            <a:off x="5796136" y="1916832"/>
            <a:ext cx="304960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46850" t="4758" r="4326" b="12293"/>
          <a:stretch>
            <a:fillRect/>
          </a:stretch>
        </p:blipFill>
        <p:spPr bwMode="auto">
          <a:xfrm>
            <a:off x="2915816" y="1916832"/>
            <a:ext cx="299516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l="17333" t="11712" r="17333" b="7897"/>
          <a:stretch>
            <a:fillRect/>
          </a:stretch>
        </p:blipFill>
        <p:spPr bwMode="auto">
          <a:xfrm>
            <a:off x="1907704" y="476673"/>
            <a:ext cx="6912768" cy="61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1018456" cy="6336704"/>
          </a:xfrm>
        </p:spPr>
        <p:txBody>
          <a:bodyPr vert="vert270"/>
          <a:lstStyle/>
          <a:p>
            <a:pPr algn="ctr"/>
            <a:r>
              <a:rPr lang="ru-RU" sz="5400" i="1" dirty="0" smtClean="0">
                <a:solidFill>
                  <a:srgbClr val="0070C0"/>
                </a:solidFill>
                <a:latin typeface="Arial Black" pitchFamily="34" charset="0"/>
              </a:rPr>
              <a:t>Птичьи часы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1442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5400" i="1" dirty="0" smtClean="0">
                <a:solidFill>
                  <a:srgbClr val="0070C0"/>
                </a:solidFill>
                <a:latin typeface="Arial Black" pitchFamily="34" charset="0"/>
              </a:rPr>
              <a:t> Единицы измерения времени.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1269" t="22349" r="14371" b="6777"/>
          <a:stretch>
            <a:fillRect/>
          </a:stretch>
        </p:blipFill>
        <p:spPr bwMode="auto">
          <a:xfrm>
            <a:off x="539552" y="1988840"/>
            <a:ext cx="770485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  <a:latin typeface="Arial Black" pitchFamily="34" charset="0"/>
              </a:rPr>
              <a:t>Домашнее  задание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1. </a:t>
            </a:r>
            <a:r>
              <a:rPr lang="ru-RU" b="1" dirty="0" err="1" smtClean="0"/>
              <a:t>Разноуровневые</a:t>
            </a:r>
            <a:r>
              <a:rPr lang="ru-RU" b="1" dirty="0" smtClean="0"/>
              <a:t> задания</a:t>
            </a:r>
            <a:r>
              <a:rPr lang="ru-RU" dirty="0" smtClean="0"/>
              <a:t>:   Выполните работу на листах, вариант  задания  выберите самостоятельно. </a:t>
            </a:r>
          </a:p>
          <a:p>
            <a:pPr>
              <a:buNone/>
            </a:pPr>
            <a:r>
              <a:rPr lang="ru-RU" b="1" dirty="0" smtClean="0"/>
              <a:t>                                I вариант</a:t>
            </a:r>
            <a:endParaRPr lang="ru-RU" dirty="0" smtClean="0"/>
          </a:p>
          <a:p>
            <a:r>
              <a:rPr lang="ru-RU" dirty="0" smtClean="0"/>
              <a:t>Перечислите известные вам единицы измерения времени в порядке убывания. </a:t>
            </a:r>
          </a:p>
          <a:p>
            <a:pPr>
              <a:buNone/>
            </a:pPr>
            <a:r>
              <a:rPr lang="ru-RU" b="1" dirty="0" smtClean="0"/>
              <a:t>                                 II вариант</a:t>
            </a:r>
            <a:endParaRPr lang="ru-RU" dirty="0" smtClean="0"/>
          </a:p>
          <a:p>
            <a:r>
              <a:rPr lang="ru-RU" dirty="0" smtClean="0"/>
              <a:t>Заполните таблицу (приведите примеры часов):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  III вариант</a:t>
            </a:r>
            <a:endParaRPr lang="ru-RU" dirty="0" smtClean="0"/>
          </a:p>
          <a:p>
            <a:r>
              <a:rPr lang="ru-RU" dirty="0" smtClean="0"/>
              <a:t>Составьте кроссворд на тему «ВРЕМЯ». </a:t>
            </a:r>
          </a:p>
          <a:p>
            <a:pPr>
              <a:buNone/>
            </a:pPr>
            <a:r>
              <a:rPr lang="ru-RU" b="1" dirty="0" smtClean="0"/>
              <a:t>2. Прочитать текст учебника</a:t>
            </a:r>
            <a:r>
              <a:rPr lang="ru-RU" dirty="0" smtClean="0"/>
              <a:t> – с. 16 – 19, ответить на вопросы после текста. </a:t>
            </a:r>
          </a:p>
          <a:p>
            <a:pPr>
              <a:buNone/>
            </a:pPr>
            <a:r>
              <a:rPr lang="ru-RU" b="1" dirty="0" smtClean="0"/>
              <a:t>3. Выполнить задание в тетради</a:t>
            </a:r>
            <a:r>
              <a:rPr lang="ru-RU" dirty="0" smtClean="0"/>
              <a:t> № 1 – с.12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55576" y="3501008"/>
          <a:ext cx="7272808" cy="958329"/>
        </p:xfrm>
        <a:graphic>
          <a:graphicData uri="http://schemas.openxmlformats.org/drawingml/2006/table">
            <a:tbl>
              <a:tblPr/>
              <a:tblGrid>
                <a:gridCol w="1966086"/>
                <a:gridCol w="3184461"/>
                <a:gridCol w="2122261"/>
              </a:tblGrid>
              <a:tr h="5165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Биологические часы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Часы, которыми пользовались наши предки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Современные часы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i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4800" i="1" dirty="0" smtClean="0">
                <a:solidFill>
                  <a:srgbClr val="0070C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052737"/>
            <a:ext cx="734481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ВНИМАНИЕ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70C0"/>
                </a:solidFill>
                <a:latin typeface="Arial Black" pitchFamily="34" charset="0"/>
              </a:rPr>
              <a:t>Задания  по  вариантам</a:t>
            </a:r>
            <a:endParaRPr lang="ru-RU" i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628800"/>
            <a:ext cx="4040188" cy="65935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Карточка №1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572000" y="1556792"/>
            <a:ext cx="4041775" cy="654843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i="1" dirty="0" smtClean="0"/>
          </a:p>
          <a:p>
            <a:pPr algn="ctr"/>
            <a:r>
              <a:rPr lang="ru-RU" sz="2600" i="1" dirty="0" smtClean="0">
                <a:solidFill>
                  <a:srgbClr val="0070C0"/>
                </a:solidFill>
              </a:rPr>
              <a:t>Карточка №2.</a:t>
            </a:r>
            <a:endParaRPr lang="ru-RU" sz="26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2204864"/>
            <a:ext cx="4042792" cy="43924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/>
              <a:t>   Закончите предложения :</a:t>
            </a:r>
          </a:p>
          <a:p>
            <a:r>
              <a:rPr lang="ru-RU" sz="2400" dirty="0" smtClean="0"/>
              <a:t> </a:t>
            </a:r>
            <a:r>
              <a:rPr lang="ru-RU" sz="2400" dirty="0" smtClean="0">
                <a:sym typeface="Symbol"/>
              </a:rPr>
              <a:t></a:t>
            </a:r>
            <a:r>
              <a:rPr lang="ru-RU" sz="2400" dirty="0" smtClean="0"/>
              <a:t> Модель  Земли называется …</a:t>
            </a:r>
          </a:p>
          <a:p>
            <a:r>
              <a:rPr lang="ru-RU" sz="2400" dirty="0" smtClean="0"/>
              <a:t> </a:t>
            </a:r>
            <a:r>
              <a:rPr lang="ru-RU" sz="2400" dirty="0" smtClean="0">
                <a:sym typeface="Symbol"/>
              </a:rPr>
              <a:t></a:t>
            </a:r>
            <a:r>
              <a:rPr lang="ru-RU" sz="2400" dirty="0" smtClean="0"/>
              <a:t> В верхней части глобуса находится самая северная точка планеты…</a:t>
            </a:r>
          </a:p>
          <a:p>
            <a:r>
              <a:rPr lang="ru-RU" sz="2400" dirty="0" smtClean="0"/>
              <a:t> </a:t>
            </a:r>
            <a:r>
              <a:rPr lang="ru-RU" sz="2400" dirty="0" smtClean="0">
                <a:sym typeface="Symbol"/>
              </a:rPr>
              <a:t></a:t>
            </a:r>
            <a:r>
              <a:rPr lang="ru-RU" sz="2400" dirty="0" smtClean="0"/>
              <a:t> Основные стороны горизонта…</a:t>
            </a:r>
          </a:p>
          <a:p>
            <a:r>
              <a:rPr lang="ru-RU" sz="2400" dirty="0" smtClean="0"/>
              <a:t> </a:t>
            </a:r>
            <a:r>
              <a:rPr lang="ru-RU" sz="2400" dirty="0" smtClean="0">
                <a:sym typeface="Symbol"/>
              </a:rPr>
              <a:t></a:t>
            </a:r>
            <a:r>
              <a:rPr lang="ru-RU" sz="2400" dirty="0" smtClean="0"/>
              <a:t> Огромные водные пространства на планете Земля – это … </a:t>
            </a:r>
          </a:p>
          <a:p>
            <a:r>
              <a:rPr lang="ru-RU" sz="2400" dirty="0" smtClean="0"/>
              <a:t>- Перечислите названия океанов.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204864"/>
            <a:ext cx="4041775" cy="43924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Закончите предложения </a:t>
            </a:r>
          </a:p>
          <a:p>
            <a:r>
              <a:rPr lang="ru-RU" dirty="0" smtClean="0">
                <a:sym typeface="Symbol"/>
              </a:rPr>
              <a:t></a:t>
            </a:r>
            <a:r>
              <a:rPr lang="ru-RU" dirty="0" smtClean="0"/>
              <a:t> Прибор для определения сторон горизонта … </a:t>
            </a:r>
          </a:p>
          <a:p>
            <a:r>
              <a:rPr lang="ru-RU" dirty="0" smtClean="0">
                <a:sym typeface="Symbol"/>
              </a:rPr>
              <a:t></a:t>
            </a:r>
            <a:r>
              <a:rPr lang="ru-RU" dirty="0" smtClean="0"/>
              <a:t> В нижней части глобуса находится самая южная точка планеты… </a:t>
            </a:r>
          </a:p>
          <a:p>
            <a:r>
              <a:rPr lang="ru-RU" dirty="0" smtClean="0">
                <a:sym typeface="Symbol"/>
              </a:rPr>
              <a:t></a:t>
            </a:r>
            <a:r>
              <a:rPr lang="ru-RU" dirty="0" smtClean="0"/>
              <a:t> Основные стороны горизонта… </a:t>
            </a:r>
          </a:p>
          <a:p>
            <a:r>
              <a:rPr lang="ru-RU" dirty="0" smtClean="0"/>
              <a:t>- Перечислите названия материков. </a:t>
            </a:r>
          </a:p>
          <a:p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572000" y="1700808"/>
            <a:ext cx="0" cy="4896544"/>
          </a:xfrm>
          <a:prstGeom prst="line">
            <a:avLst/>
          </a:prstGeom>
          <a:ln w="19050" cmpd="sng">
            <a:solidFill>
              <a:schemeClr val="tx1">
                <a:alpha val="3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pPr algn="ctr"/>
            <a:r>
              <a:rPr lang="ru-RU" sz="5400" i="1" dirty="0" smtClean="0">
                <a:solidFill>
                  <a:srgbClr val="0070C0"/>
                </a:solidFill>
                <a:latin typeface="Arial Black" pitchFamily="34" charset="0"/>
              </a:rPr>
              <a:t>Определяем  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ПРОШЕДШЕЕ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НАСТОЯЩЕЕ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БУДУЩЕЕ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4167" b="6844"/>
          <a:stretch>
            <a:fillRect/>
          </a:stretch>
        </p:blipFill>
        <p:spPr bwMode="auto">
          <a:xfrm>
            <a:off x="251519" y="1339391"/>
            <a:ext cx="8528041" cy="496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500" i="1" dirty="0" smtClean="0">
                <a:solidFill>
                  <a:srgbClr val="0070C0"/>
                </a:solidFill>
                <a:latin typeface="Arial Black" pitchFamily="34" charset="0"/>
              </a:rPr>
              <a:t>Какие  бывают часы</a:t>
            </a:r>
            <a:endParaRPr lang="ru-RU" sz="4500" i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81280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1008112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rgbClr val="0070C0"/>
                </a:solidFill>
                <a:latin typeface="Arial Black" pitchFamily="34" charset="0"/>
              </a:rPr>
              <a:t>Солнечные  часы</a:t>
            </a:r>
            <a:endParaRPr lang="ru-RU" dirty="0"/>
          </a:p>
        </p:txBody>
      </p:sp>
      <p:pic>
        <p:nvPicPr>
          <p:cNvPr id="3" name="Picture 2" descr="http://npnl.org.ua/wp-content/uploads/2014/08/11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2088232" cy="2250070"/>
          </a:xfrm>
          <a:prstGeom prst="rect">
            <a:avLst/>
          </a:prstGeom>
          <a:noFill/>
        </p:spPr>
      </p:pic>
      <p:pic>
        <p:nvPicPr>
          <p:cNvPr id="5" name="Picture 6" descr="http://i.imgur.com/O7ow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844824"/>
            <a:ext cx="5715000" cy="3429001"/>
          </a:xfrm>
          <a:prstGeom prst="rect">
            <a:avLst/>
          </a:prstGeom>
          <a:noFill/>
        </p:spPr>
      </p:pic>
      <p:pic>
        <p:nvPicPr>
          <p:cNvPr id="4" name="Picture 4" descr="http://liveangarsk.ru/files/images/img_0698.galle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581128"/>
            <a:ext cx="2240228" cy="2056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143000"/>
          </a:xfrm>
        </p:spPr>
        <p:txBody>
          <a:bodyPr/>
          <a:lstStyle/>
          <a:p>
            <a:pPr algn="ctr"/>
            <a:r>
              <a:rPr lang="ru-RU" sz="5400" i="1" dirty="0" smtClean="0">
                <a:solidFill>
                  <a:srgbClr val="0070C0"/>
                </a:solidFill>
                <a:latin typeface="Arial Black" pitchFamily="34" charset="0"/>
              </a:rPr>
              <a:t>Песочные  часы</a:t>
            </a:r>
            <a:endParaRPr lang="ru-RU" dirty="0"/>
          </a:p>
        </p:txBody>
      </p:sp>
      <p:pic>
        <p:nvPicPr>
          <p:cNvPr id="3" name="Picture 2" descr="http://www.med-europa.com/media/images/products/chas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76872"/>
            <a:ext cx="3379822" cy="3223830"/>
          </a:xfrm>
          <a:prstGeom prst="rect">
            <a:avLst/>
          </a:prstGeom>
          <a:noFill/>
        </p:spPr>
      </p:pic>
      <p:pic>
        <p:nvPicPr>
          <p:cNvPr id="4" name="Picture 4" descr="http://www.uzhgorod.ws/grafica/chasypes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60848"/>
            <a:ext cx="2629954" cy="3958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physiclib.ru/books/item/f00/s00/z0000035/pic/00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4197657" cy="44338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05800" cy="936104"/>
          </a:xfrm>
        </p:spPr>
        <p:txBody>
          <a:bodyPr/>
          <a:lstStyle/>
          <a:p>
            <a:pPr algn="ctr"/>
            <a:r>
              <a:rPr lang="ru-RU" sz="5400" i="1" dirty="0" smtClean="0">
                <a:solidFill>
                  <a:srgbClr val="0070C0"/>
                </a:solidFill>
                <a:latin typeface="Arial Black" pitchFamily="34" charset="0"/>
              </a:rPr>
              <a:t>Водяные  часы</a:t>
            </a:r>
            <a:endParaRPr lang="ru-RU" dirty="0"/>
          </a:p>
        </p:txBody>
      </p:sp>
      <p:pic>
        <p:nvPicPr>
          <p:cNvPr id="3" name="Picture 10" descr="http://scientificrussia.ru/data/shared/top_10/chasy/klepsidra2_3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84784"/>
            <a:ext cx="3464638" cy="4707389"/>
          </a:xfrm>
          <a:prstGeom prst="rect">
            <a:avLst/>
          </a:prstGeom>
          <a:noFill/>
        </p:spPr>
      </p:pic>
      <p:pic>
        <p:nvPicPr>
          <p:cNvPr id="4" name="Picture 8" descr="http://the-legends.ru/uploads/images/all_foto/Hi-tech/klepsidra/klepsid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657704"/>
            <a:ext cx="4151072" cy="2200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i="1" dirty="0" smtClean="0">
                <a:solidFill>
                  <a:srgbClr val="0070C0"/>
                </a:solidFill>
                <a:latin typeface="Arial Black" pitchFamily="34" charset="0"/>
              </a:rPr>
              <a:t>Цветочные  часы</a:t>
            </a:r>
            <a:endParaRPr lang="ru-RU" dirty="0"/>
          </a:p>
        </p:txBody>
      </p:sp>
      <p:pic>
        <p:nvPicPr>
          <p:cNvPr id="3" name="Picture 6" descr="http://www.supersadovnik.ru/binfiles/images/00000008/00048095.jpg"/>
          <p:cNvPicPr>
            <a:picLocks noChangeAspect="1" noChangeArrowheads="1"/>
          </p:cNvPicPr>
          <p:nvPr/>
        </p:nvPicPr>
        <p:blipFill>
          <a:blip r:embed="rId2" cstate="print"/>
          <a:srcRect t="12262" r="652"/>
          <a:stretch>
            <a:fillRect/>
          </a:stretch>
        </p:blipFill>
        <p:spPr bwMode="auto">
          <a:xfrm>
            <a:off x="3995936" y="2780928"/>
            <a:ext cx="4824536" cy="3906895"/>
          </a:xfrm>
          <a:prstGeom prst="rect">
            <a:avLst/>
          </a:prstGeom>
          <a:noFill/>
        </p:spPr>
      </p:pic>
      <p:pic>
        <p:nvPicPr>
          <p:cNvPr id="4" name="Picture 2" descr="http://pics.livejournal.com/inna_mebelux/pic/000ksd47"/>
          <p:cNvPicPr>
            <a:picLocks noChangeAspect="1" noChangeArrowheads="1"/>
          </p:cNvPicPr>
          <p:nvPr/>
        </p:nvPicPr>
        <p:blipFill>
          <a:blip r:embed="rId3" cstate="print"/>
          <a:srcRect l="9681" t="25361" r="10520" b="9680"/>
          <a:stretch>
            <a:fillRect/>
          </a:stretch>
        </p:blipFill>
        <p:spPr bwMode="auto">
          <a:xfrm>
            <a:off x="251521" y="1268760"/>
            <a:ext cx="446449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rgbClr val="0070C0"/>
                </a:solidFill>
                <a:latin typeface="Arial Black" pitchFamily="34" charset="0"/>
              </a:rPr>
              <a:t>Настенные  и </a:t>
            </a:r>
            <a:br>
              <a:rPr lang="ru-RU" sz="4400" i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4400" i="1" dirty="0" smtClean="0">
                <a:solidFill>
                  <a:srgbClr val="0070C0"/>
                </a:solidFill>
                <a:latin typeface="Arial Black" pitchFamily="34" charset="0"/>
              </a:rPr>
              <a:t>напольные часы</a:t>
            </a:r>
            <a:endParaRPr lang="ru-RU" sz="4400" dirty="0"/>
          </a:p>
        </p:txBody>
      </p:sp>
      <p:pic>
        <p:nvPicPr>
          <p:cNvPr id="6" name="Picture 2" descr="http://venagid.ru/wp-content/uploads/2010/10/Uhrenmuseum8-640x4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9754" y="2636912"/>
            <a:ext cx="5265649" cy="3760003"/>
          </a:xfrm>
          <a:prstGeom prst="rect">
            <a:avLst/>
          </a:prstGeom>
          <a:noFill/>
        </p:spPr>
      </p:pic>
      <p:pic>
        <p:nvPicPr>
          <p:cNvPr id="5" name="Picture 4" descr="http://www.alltime.ru/obj/catalog/clock/phoenix/img/big/VST-P-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276872"/>
            <a:ext cx="2797031" cy="4149080"/>
          </a:xfrm>
          <a:prstGeom prst="rect">
            <a:avLst/>
          </a:prstGeom>
          <a:noFill/>
        </p:spPr>
      </p:pic>
      <p:pic>
        <p:nvPicPr>
          <p:cNvPr id="4" name="Picture 2" descr="http://moichasiki.ru/images/shop_items/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40768"/>
            <a:ext cx="2402986" cy="3274219"/>
          </a:xfrm>
          <a:prstGeom prst="rect">
            <a:avLst/>
          </a:prstGeom>
          <a:noFill/>
        </p:spPr>
      </p:pic>
      <p:pic>
        <p:nvPicPr>
          <p:cNvPr id="3" name="Picture 2" descr="http://quartz-clock.ru/images/shop_items/2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653136"/>
            <a:ext cx="1728192" cy="1822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220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Время. Такие разные часы</vt:lpstr>
      <vt:lpstr>Задания  по  вариантам</vt:lpstr>
      <vt:lpstr>Определяем  время</vt:lpstr>
      <vt:lpstr> Какие  бывают часы</vt:lpstr>
      <vt:lpstr>Солнечные  часы</vt:lpstr>
      <vt:lpstr>Песочные  часы</vt:lpstr>
      <vt:lpstr>Водяные  часы</vt:lpstr>
      <vt:lpstr>Цветочные  часы</vt:lpstr>
      <vt:lpstr>Настенные  и  напольные часы</vt:lpstr>
      <vt:lpstr>Карманные и  настольные  часы</vt:lpstr>
      <vt:lpstr>Наручные  часы</vt:lpstr>
      <vt:lpstr>Часы-сказка  ( на Кукольном театре им. Образцова г.Москва)</vt:lpstr>
      <vt:lpstr>Главные часы страны –              КУРАНТЫ</vt:lpstr>
      <vt:lpstr>Птичьи часы</vt:lpstr>
      <vt:lpstr>  Единицы измерения времени.</vt:lpstr>
      <vt:lpstr>Домашнее  задание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Время. Такие разные часы</dc:title>
  <cp:lastModifiedBy>Admin</cp:lastModifiedBy>
  <cp:revision>9</cp:revision>
  <dcterms:modified xsi:type="dcterms:W3CDTF">2022-09-23T07:46:12Z</dcterms:modified>
</cp:coreProperties>
</file>