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5" r:id="rId5"/>
    <p:sldId id="260" r:id="rId6"/>
    <p:sldId id="258" r:id="rId7"/>
    <p:sldId id="259" r:id="rId8"/>
    <p:sldId id="262" r:id="rId9"/>
    <p:sldId id="263" r:id="rId10"/>
    <p:sldId id="264" r:id="rId11"/>
    <p:sldId id="268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6696744" cy="28494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i="1" dirty="0" smtClean="0">
                <a:solidFill>
                  <a:srgbClr val="00B0F0"/>
                </a:solidFill>
              </a:rPr>
              <a:t>ЗВУКИ  </a:t>
            </a:r>
            <a:r>
              <a:rPr lang="ru-RU" sz="8000" i="1" dirty="0" smtClean="0">
                <a:solidFill>
                  <a:srgbClr val="00B0F0"/>
                </a:solidFill>
              </a:rPr>
              <a:t/>
            </a:r>
            <a:br>
              <a:rPr lang="ru-RU" sz="8000" i="1" dirty="0" smtClean="0">
                <a:solidFill>
                  <a:srgbClr val="00B0F0"/>
                </a:solidFill>
              </a:rPr>
            </a:br>
            <a:r>
              <a:rPr lang="ru-RU" sz="8000" i="1" dirty="0" smtClean="0">
                <a:solidFill>
                  <a:srgbClr val="00B0F0"/>
                </a:solidFill>
              </a:rPr>
              <a:t>и  БУКВЫ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dirty="0" smtClean="0">
                <a:solidFill>
                  <a:srgbClr val="00B0F0"/>
                </a:solidFill>
              </a:rPr>
              <a:t>3 класс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013176"/>
            <a:ext cx="6696744" cy="1464568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rgbClr val="FFC000"/>
                </a:solidFill>
              </a:rPr>
              <a:t>учитель начальных классов</a:t>
            </a:r>
          </a:p>
          <a:p>
            <a:pPr algn="ctr"/>
            <a:r>
              <a:rPr lang="ru-RU" sz="2400" i="1" dirty="0" smtClean="0">
                <a:solidFill>
                  <a:srgbClr val="FFC000"/>
                </a:solidFill>
              </a:rPr>
              <a:t>лицея № 486</a:t>
            </a:r>
          </a:p>
          <a:p>
            <a:pPr algn="ctr"/>
            <a:r>
              <a:rPr lang="ru-RU" sz="2400" i="1" dirty="0" err="1" smtClean="0">
                <a:solidFill>
                  <a:srgbClr val="FFC000"/>
                </a:solidFill>
              </a:rPr>
              <a:t>Цакелова</a:t>
            </a:r>
            <a:r>
              <a:rPr lang="ru-RU" sz="2400" i="1" dirty="0" smtClean="0">
                <a:solidFill>
                  <a:srgbClr val="FFC000"/>
                </a:solidFill>
              </a:rPr>
              <a:t>   Алина   Родионовна</a:t>
            </a:r>
            <a:endParaRPr lang="ru-RU" sz="2400" i="1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00808"/>
            <a:ext cx="3024336" cy="366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355160" cy="1143000"/>
          </a:xfrm>
        </p:spPr>
        <p:txBody>
          <a:bodyPr/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Проверьте   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r>
              <a:rPr lang="ru-RU" sz="2800" b="1" i="1" dirty="0" smtClean="0">
                <a:latin typeface="Arial Black" pitchFamily="34" charset="0"/>
                <a:cs typeface="Arial" pitchFamily="34" charset="0"/>
              </a:rPr>
              <a:t>1)   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добрый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, рябина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,</a:t>
            </a:r>
          </a:p>
          <a:p>
            <a:pPr>
              <a:buNone/>
            </a:pP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   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друзья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.</a:t>
            </a:r>
          </a:p>
          <a:p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latin typeface="Arial Black" pitchFamily="34" charset="0"/>
                <a:cs typeface="Arial" pitchFamily="34" charset="0"/>
              </a:rPr>
              <a:t>2)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 стучать, хохот</a:t>
            </a:r>
          </a:p>
          <a:p>
            <a:endParaRPr lang="ru-RU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92696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>
            <a:off x="1619672" y="2132856"/>
            <a:ext cx="360040" cy="36004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339752" y="2132856"/>
            <a:ext cx="360040" cy="36004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403648" y="2996952"/>
            <a:ext cx="360040" cy="36004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771800" y="2132856"/>
            <a:ext cx="360040" cy="36004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483768" y="2996952"/>
            <a:ext cx="360040" cy="36004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763688" y="2996952"/>
            <a:ext cx="360040" cy="36004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355976" y="2060848"/>
            <a:ext cx="360040" cy="36004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076056" y="2060848"/>
            <a:ext cx="360040" cy="36004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868144" y="1988840"/>
            <a:ext cx="360040" cy="360040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объединение 13"/>
          <p:cNvSpPr/>
          <p:nvPr/>
        </p:nvSpPr>
        <p:spPr>
          <a:xfrm>
            <a:off x="1475656" y="4581128"/>
            <a:ext cx="432048" cy="288032"/>
          </a:xfrm>
          <a:prstGeom prst="flowChartMerge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объединение 14"/>
          <p:cNvSpPr/>
          <p:nvPr/>
        </p:nvSpPr>
        <p:spPr>
          <a:xfrm>
            <a:off x="1835696" y="4581128"/>
            <a:ext cx="432048" cy="288032"/>
          </a:xfrm>
          <a:prstGeom prst="flowChartMerge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объединение 15"/>
          <p:cNvSpPr/>
          <p:nvPr/>
        </p:nvSpPr>
        <p:spPr>
          <a:xfrm>
            <a:off x="2627784" y="4653136"/>
            <a:ext cx="432048" cy="288032"/>
          </a:xfrm>
          <a:prstGeom prst="flowChartMerge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объединение 16"/>
          <p:cNvSpPr/>
          <p:nvPr/>
        </p:nvSpPr>
        <p:spPr>
          <a:xfrm>
            <a:off x="3275856" y="4653136"/>
            <a:ext cx="432048" cy="288032"/>
          </a:xfrm>
          <a:prstGeom prst="flowChartMerge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объединение 17"/>
          <p:cNvSpPr/>
          <p:nvPr/>
        </p:nvSpPr>
        <p:spPr>
          <a:xfrm>
            <a:off x="4283968" y="4653136"/>
            <a:ext cx="432048" cy="288032"/>
          </a:xfrm>
          <a:prstGeom prst="flowChartMerge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объединение 18"/>
          <p:cNvSpPr/>
          <p:nvPr/>
        </p:nvSpPr>
        <p:spPr>
          <a:xfrm>
            <a:off x="5004048" y="4653136"/>
            <a:ext cx="432048" cy="288032"/>
          </a:xfrm>
          <a:prstGeom prst="flowChartMerge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объединение 19"/>
          <p:cNvSpPr/>
          <p:nvPr/>
        </p:nvSpPr>
        <p:spPr>
          <a:xfrm>
            <a:off x="5796136" y="4653136"/>
            <a:ext cx="432048" cy="288032"/>
          </a:xfrm>
          <a:prstGeom prst="flowChartMerge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1224136" cy="5616624"/>
          </a:xfrm>
        </p:spPr>
        <p:txBody>
          <a:bodyPr vert="vert270">
            <a:normAutofit/>
          </a:bodyPr>
          <a:lstStyle/>
          <a:p>
            <a:pPr algn="ctr"/>
            <a:r>
              <a:rPr lang="ru-RU" sz="60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Звукоград</a:t>
            </a:r>
            <a:r>
              <a:rPr lang="ru-RU" sz="6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188" t="12869" r="1532" b="1970"/>
          <a:stretch>
            <a:fillRect/>
          </a:stretch>
        </p:blipFill>
        <p:spPr bwMode="auto">
          <a:xfrm>
            <a:off x="1691680" y="404664"/>
            <a:ext cx="579348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Documents and Settings\Admin\Local Settings\Temporary Internet Files\Content.Word\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60648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Самостоятельная  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055840"/>
          </a:xfrm>
        </p:spPr>
        <p:txBody>
          <a:bodyPr/>
          <a:lstStyle/>
          <a:p>
            <a:r>
              <a:rPr lang="ru-RU" sz="2400" b="1" i="1" dirty="0" smtClean="0"/>
              <a:t>1 колонка:</a:t>
            </a:r>
            <a:r>
              <a:rPr lang="ru-RU" sz="2400" dirty="0" smtClean="0"/>
              <a:t> слова, в </a:t>
            </a:r>
            <a:r>
              <a:rPr lang="ru-RU" sz="2400" dirty="0" smtClean="0"/>
              <a:t>которых  все  согласные                       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твердые</a:t>
            </a:r>
            <a:r>
              <a:rPr lang="ru-RU" sz="2400" dirty="0" smtClean="0"/>
              <a:t>, </a:t>
            </a:r>
          </a:p>
          <a:p>
            <a:r>
              <a:rPr lang="ru-RU" sz="2400" b="1" i="1" dirty="0" smtClean="0"/>
              <a:t>2 колонка:</a:t>
            </a:r>
            <a:r>
              <a:rPr lang="ru-RU" sz="2400" dirty="0" smtClean="0"/>
              <a:t> слова, где все согласные мягкие, </a:t>
            </a:r>
          </a:p>
          <a:p>
            <a:r>
              <a:rPr lang="ru-RU" sz="2400" b="1" i="1" dirty="0" smtClean="0"/>
              <a:t>3 колонка: </a:t>
            </a:r>
            <a:r>
              <a:rPr lang="ru-RU" sz="2400" dirty="0" smtClean="0"/>
              <a:t> слова с твердыми и мягкими согласными </a:t>
            </a:r>
            <a:r>
              <a:rPr lang="ru-RU" sz="2400" dirty="0" smtClean="0"/>
              <a:t>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                                        </a:t>
            </a:r>
            <a:r>
              <a:rPr lang="ru-RU" sz="2000" dirty="0" smtClean="0"/>
              <a:t>(</a:t>
            </a:r>
            <a:r>
              <a:rPr lang="ru-RU" sz="2000" b="1" i="1" dirty="0" smtClean="0"/>
              <a:t>по 8 слов</a:t>
            </a:r>
            <a:r>
              <a:rPr lang="ru-RU" sz="2000" dirty="0" smtClean="0"/>
              <a:t>).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Лиса, 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лень,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нос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голова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кит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тень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лось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рот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зебра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ель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день, тигр, нога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лоб,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хорёк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пень,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глаза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рука, бегемот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ясень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петух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тюль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 затылок,  сирень.  </a:t>
            </a:r>
            <a:endParaRPr lang="ru-RU" sz="3200" b="1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8692" y="188640"/>
            <a:ext cx="17053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283152" cy="936104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Проверьте   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35480"/>
            <a:ext cx="8363272" cy="4389120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а,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нога,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гл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а, лоб,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ы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а</a:t>
            </a:r>
          </a:p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ь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ь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е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ь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ь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ь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я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ь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ю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ь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ен</a:t>
            </a:r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ь</a:t>
            </a:r>
          </a:p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ь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бр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а,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гр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ё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у</a:t>
            </a:r>
            <a:r>
              <a:rPr lang="ru-RU" sz="3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    Твердые</a:t>
            </a:r>
            <a:r>
              <a:rPr lang="ru-RU" dirty="0" smtClean="0">
                <a:solidFill>
                  <a:srgbClr val="0070C0"/>
                </a:solidFill>
              </a:rPr>
              <a:t>: </a:t>
            </a:r>
            <a:r>
              <a:rPr lang="ru-RU" sz="3600" b="1" dirty="0" smtClean="0">
                <a:solidFill>
                  <a:srgbClr val="0070C0"/>
                </a:solidFill>
              </a:rPr>
              <a:t>ж, </a:t>
            </a:r>
            <a:r>
              <a:rPr lang="ru-RU" sz="3600" b="1" dirty="0" err="1" smtClean="0">
                <a:solidFill>
                  <a:srgbClr val="0070C0"/>
                </a:solidFill>
              </a:rPr>
              <a:t>ш</a:t>
            </a:r>
            <a:r>
              <a:rPr lang="ru-RU" sz="3600" b="1" dirty="0" smtClean="0">
                <a:solidFill>
                  <a:srgbClr val="0070C0"/>
                </a:solidFill>
              </a:rPr>
              <a:t>, </a:t>
            </a:r>
            <a:r>
              <a:rPr lang="ru-RU" sz="3600" b="1" dirty="0" err="1" smtClean="0">
                <a:solidFill>
                  <a:srgbClr val="0070C0"/>
                </a:solidFill>
              </a:rPr>
              <a:t>ц</a:t>
            </a:r>
            <a:r>
              <a:rPr lang="ru-RU" b="1" dirty="0" smtClean="0">
                <a:solidFill>
                  <a:srgbClr val="0070C0"/>
                </a:solidFill>
              </a:rPr>
              <a:t>;</a:t>
            </a:r>
            <a:r>
              <a:rPr lang="ru-RU" dirty="0" smtClean="0"/>
              <a:t>                    </a:t>
            </a:r>
            <a:r>
              <a:rPr lang="ru-RU" dirty="0" smtClean="0">
                <a:solidFill>
                  <a:srgbClr val="00B050"/>
                </a:solidFill>
              </a:rPr>
              <a:t>Мягкие:</a:t>
            </a:r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ч, </a:t>
            </a:r>
            <a:r>
              <a:rPr lang="ru-RU" sz="3600" b="1" dirty="0" err="1" smtClean="0">
                <a:solidFill>
                  <a:srgbClr val="00B050"/>
                </a:solidFill>
              </a:rPr>
              <a:t>щ</a:t>
            </a:r>
            <a:r>
              <a:rPr lang="ru-RU" sz="3600" b="1" dirty="0" smtClean="0">
                <a:solidFill>
                  <a:srgbClr val="00B050"/>
                </a:solidFill>
              </a:rPr>
              <a:t>, </a:t>
            </a:r>
            <a:r>
              <a:rPr lang="ru-RU" sz="3600" b="1" dirty="0" err="1" smtClean="0">
                <a:solidFill>
                  <a:srgbClr val="00B050"/>
                </a:solidFill>
              </a:rPr>
              <a:t>й</a:t>
            </a:r>
            <a:r>
              <a:rPr lang="ru-RU" b="1" dirty="0" smtClean="0"/>
              <a:t>;</a:t>
            </a:r>
            <a:endParaRPr lang="ru-RU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92696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6912768" cy="648072"/>
          </a:xfrm>
        </p:spPr>
        <p:txBody>
          <a:bodyPr>
            <a:noAutofit/>
          </a:bodyPr>
          <a:lstStyle/>
          <a:p>
            <a:pPr algn="ctr"/>
            <a:r>
              <a:rPr lang="ru-RU" sz="45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5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6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Язык,  </a:t>
            </a:r>
            <a:r>
              <a:rPr lang="ru-RU" sz="4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я-зык</a:t>
            </a: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-2 слога</a:t>
            </a:r>
            <a:endParaRPr lang="ru-RU" sz="4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sz="3600" b="1" dirty="0" smtClean="0"/>
              <a:t>я - [</a:t>
            </a:r>
            <a:r>
              <a:rPr lang="ru-RU" sz="3600" b="1" dirty="0" err="1" smtClean="0"/>
              <a:t>й</a:t>
            </a:r>
            <a:r>
              <a:rPr lang="ru-RU" sz="3600" b="1" dirty="0" smtClean="0"/>
              <a:t> ] - </a:t>
            </a:r>
            <a:r>
              <a:rPr lang="ru-RU" sz="3600" b="1" dirty="0" err="1" smtClean="0"/>
              <a:t>согл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непарн,звон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мягк</a:t>
            </a:r>
            <a:r>
              <a:rPr lang="ru-RU" sz="3600" b="1" dirty="0" smtClean="0"/>
              <a:t>.</a:t>
            </a:r>
          </a:p>
          <a:p>
            <a:pPr>
              <a:buNone/>
            </a:pPr>
            <a:r>
              <a:rPr lang="ru-RU" sz="3600" b="1" dirty="0" smtClean="0"/>
              <a:t>             [</a:t>
            </a:r>
            <a:r>
              <a:rPr lang="ru-RU" sz="3600" b="1" dirty="0" err="1" smtClean="0"/>
              <a:t>a</a:t>
            </a:r>
            <a:r>
              <a:rPr lang="ru-RU" sz="3600" b="1" dirty="0" smtClean="0"/>
              <a:t>] -  гл, б/уд.</a:t>
            </a:r>
          </a:p>
          <a:p>
            <a:r>
              <a:rPr lang="ru-RU" sz="3600" b="1" dirty="0" smtClean="0"/>
              <a:t>      </a:t>
            </a:r>
            <a:r>
              <a:rPr lang="ru-RU" sz="3600" b="1" dirty="0" err="1" smtClean="0"/>
              <a:t>з</a:t>
            </a:r>
            <a:r>
              <a:rPr lang="ru-RU" sz="3600" b="1" dirty="0" smtClean="0"/>
              <a:t> </a:t>
            </a:r>
            <a:r>
              <a:rPr lang="ru-RU" sz="3600" b="1" dirty="0" smtClean="0"/>
              <a:t>- [</a:t>
            </a:r>
            <a:r>
              <a:rPr lang="ru-RU" sz="3600" b="1" dirty="0" err="1" smtClean="0"/>
              <a:t>з</a:t>
            </a:r>
            <a:r>
              <a:rPr lang="ru-RU" sz="3600" b="1" dirty="0" smtClean="0"/>
              <a:t> ] - </a:t>
            </a:r>
            <a:r>
              <a:rPr lang="ru-RU" sz="3600" b="1" dirty="0" err="1" smtClean="0"/>
              <a:t>согл.,парн.,звон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тв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    </a:t>
            </a:r>
            <a:r>
              <a:rPr lang="ru-RU" sz="3600" b="1" dirty="0" smtClean="0"/>
              <a:t>  </a:t>
            </a:r>
            <a:r>
              <a:rPr lang="ru-RU" sz="3600" b="1" dirty="0" err="1" smtClean="0"/>
              <a:t>ы</a:t>
            </a:r>
            <a:r>
              <a:rPr lang="ru-RU" sz="3600" b="1" dirty="0" smtClean="0"/>
              <a:t> -[</a:t>
            </a:r>
            <a:r>
              <a:rPr lang="ru-RU" sz="3600" b="1" dirty="0" err="1" smtClean="0"/>
              <a:t>ы</a:t>
            </a:r>
            <a:r>
              <a:rPr lang="ru-RU" sz="3600" b="1" dirty="0" smtClean="0"/>
              <a:t>] - </a:t>
            </a:r>
            <a:r>
              <a:rPr lang="ru-RU" sz="3600" b="1" dirty="0" err="1" smtClean="0"/>
              <a:t>гл,.ударн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     </a:t>
            </a:r>
            <a:r>
              <a:rPr lang="ru-RU" sz="3600" b="1" dirty="0" smtClean="0"/>
              <a:t> </a:t>
            </a:r>
            <a:r>
              <a:rPr lang="ru-RU" sz="3600" b="1" dirty="0" smtClean="0"/>
              <a:t>к - [</a:t>
            </a:r>
            <a:r>
              <a:rPr lang="ru-RU" sz="3600" b="1" dirty="0" err="1" smtClean="0"/>
              <a:t>к</a:t>
            </a:r>
            <a:r>
              <a:rPr lang="ru-RU" sz="3600" b="1" dirty="0" smtClean="0"/>
              <a:t> ] - </a:t>
            </a:r>
            <a:r>
              <a:rPr lang="ru-RU" sz="3600" b="1" dirty="0" err="1" smtClean="0"/>
              <a:t>согл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парн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глух,твёр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буквы     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звуков</a:t>
            </a: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0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915000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упр.46 с.35 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повторить всё о звуках и буквах по 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схеме 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с.32</a:t>
            </a:r>
          </a:p>
          <a:p>
            <a:endParaRPr lang="ru-RU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692696"/>
            <a:ext cx="25694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92696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1196753"/>
            <a:ext cx="72008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  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 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6923112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  русского  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языка </a:t>
            </a:r>
            <a:endParaRPr lang="ru-RU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sz="3200" b="1" dirty="0" smtClean="0"/>
              <a:t>Тема:</a:t>
            </a:r>
            <a:r>
              <a:rPr lang="ru-RU" sz="3200" dirty="0" smtClean="0"/>
              <a:t> Звуки и буквы, повторение</a:t>
            </a:r>
            <a:r>
              <a:rPr lang="ru-RU" sz="3200" dirty="0" smtClean="0"/>
              <a:t>.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ru-RU" sz="3200" b="1" dirty="0" smtClean="0"/>
              <a:t>Цель:</a:t>
            </a:r>
            <a:r>
              <a:rPr lang="ru-RU" sz="3200" dirty="0" smtClean="0"/>
              <a:t> повторить и закрепить  знания по теме звуки и буквы.</a:t>
            </a:r>
            <a:endParaRPr lang="ru-RU" sz="3200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260648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96855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язык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наш 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прекрасный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русский   язык,  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клад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это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достояние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переданное     нашими </a:t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предшественниками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5373216"/>
            <a:ext cx="5770984" cy="951384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Иван </a:t>
            </a:r>
            <a:r>
              <a:rPr lang="ru-RU" sz="3200" b="1" i="1" dirty="0" smtClean="0"/>
              <a:t>Сергеевич Тургенев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32656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Чистописание</a:t>
            </a: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59" t="13376" r="41788" b="66503"/>
          <a:stretch/>
        </p:blipFill>
        <p:spPr>
          <a:xfrm>
            <a:off x="251520" y="2492896"/>
            <a:ext cx="8599813" cy="1008112"/>
          </a:xfrm>
          <a:prstGeom prst="rect">
            <a:avLst/>
          </a:prstGeom>
        </p:spPr>
      </p:pic>
      <p:pic>
        <p:nvPicPr>
          <p:cNvPr id="6" name="Содержимое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212" t="13376" r="12654" b="46382"/>
          <a:stretch/>
        </p:blipFill>
        <p:spPr>
          <a:xfrm>
            <a:off x="323527" y="3501008"/>
            <a:ext cx="4032449" cy="1656184"/>
          </a:xfrm>
          <a:prstGeom prst="rect">
            <a:avLst/>
          </a:prstGeom>
        </p:spPr>
      </p:pic>
      <p:pic>
        <p:nvPicPr>
          <p:cNvPr id="7" name="Содержимое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59" t="29527" r="84759" b="34884"/>
          <a:stretch/>
        </p:blipFill>
        <p:spPr>
          <a:xfrm>
            <a:off x="4283968" y="3573016"/>
            <a:ext cx="2088232" cy="144016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5724128" y="3429000"/>
            <a:ext cx="360040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692696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39552" y="3356992"/>
            <a:ext cx="216024" cy="28803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344499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F0"/>
                </a:solidFill>
              </a:rPr>
              <a:t> </a:t>
            </a:r>
            <a:r>
              <a:rPr lang="ru-RU" sz="6600" b="1" dirty="0" smtClean="0">
                <a:solidFill>
                  <a:srgbClr val="0070C0"/>
                </a:solidFill>
              </a:rPr>
              <a:t>Дуб </a:t>
            </a:r>
            <a:r>
              <a:rPr lang="ru-RU" sz="6600" b="1" dirty="0" smtClean="0">
                <a:solidFill>
                  <a:srgbClr val="0070C0"/>
                </a:solidFill>
              </a:rPr>
              <a:t>–</a:t>
            </a:r>
            <a:r>
              <a:rPr lang="ru-RU" sz="6600" b="1" dirty="0" smtClean="0">
                <a:solidFill>
                  <a:srgbClr val="0070C0"/>
                </a:solidFill>
              </a:rPr>
              <a:t> дубы ;</a:t>
            </a:r>
            <a:br>
              <a:rPr lang="ru-RU" sz="6600" b="1" dirty="0" smtClean="0">
                <a:solidFill>
                  <a:srgbClr val="0070C0"/>
                </a:solidFill>
              </a:rPr>
            </a:br>
            <a:r>
              <a:rPr lang="ru-RU" sz="6600" b="1" dirty="0" smtClean="0">
                <a:solidFill>
                  <a:srgbClr val="0070C0"/>
                </a:solidFill>
              </a:rPr>
              <a:t> море </a:t>
            </a:r>
            <a:r>
              <a:rPr lang="ru-RU" sz="6600" b="1" dirty="0" smtClean="0">
                <a:solidFill>
                  <a:srgbClr val="0070C0"/>
                </a:solidFill>
              </a:rPr>
              <a:t>–</a:t>
            </a:r>
            <a:r>
              <a:rPr lang="ru-RU" sz="6600" b="1" dirty="0" smtClean="0">
                <a:solidFill>
                  <a:srgbClr val="0070C0"/>
                </a:solidFill>
              </a:rPr>
              <a:t> моря;</a:t>
            </a:r>
            <a:br>
              <a:rPr lang="ru-RU" sz="6600" b="1" dirty="0" smtClean="0">
                <a:solidFill>
                  <a:srgbClr val="0070C0"/>
                </a:solidFill>
              </a:rPr>
            </a:br>
            <a:r>
              <a:rPr lang="ru-RU" sz="6600" b="1" dirty="0" smtClean="0">
                <a:solidFill>
                  <a:srgbClr val="0070C0"/>
                </a:solidFill>
              </a:rPr>
              <a:t> грусть </a:t>
            </a:r>
            <a:r>
              <a:rPr lang="ru-RU" sz="6600" b="1" dirty="0" smtClean="0">
                <a:solidFill>
                  <a:srgbClr val="0070C0"/>
                </a:solidFill>
              </a:rPr>
              <a:t>– грустный; </a:t>
            </a:r>
            <a:r>
              <a:rPr lang="ru-RU" sz="6600" b="1" dirty="0" smtClean="0">
                <a:solidFill>
                  <a:srgbClr val="0070C0"/>
                </a:solidFill>
              </a:rPr>
              <a:t/>
            </a:r>
            <a:br>
              <a:rPr lang="ru-RU" sz="6600" b="1" dirty="0" smtClean="0">
                <a:solidFill>
                  <a:srgbClr val="0070C0"/>
                </a:solidFill>
              </a:rPr>
            </a:br>
            <a:r>
              <a:rPr lang="ru-RU" sz="6600" b="1" dirty="0" smtClean="0">
                <a:solidFill>
                  <a:srgbClr val="0070C0"/>
                </a:solidFill>
              </a:rPr>
              <a:t> железка </a:t>
            </a:r>
            <a:r>
              <a:rPr lang="ru-RU" sz="6600" b="1" dirty="0" smtClean="0">
                <a:solidFill>
                  <a:srgbClr val="0070C0"/>
                </a:solidFill>
              </a:rPr>
              <a:t>– железо;</a:t>
            </a:r>
            <a:endParaRPr lang="ru-RU" sz="66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620688"/>
            <a:ext cx="22813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5679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Выпишите   </a:t>
            </a:r>
            <a:r>
              <a:rPr lang="ru-RU" sz="49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</a:t>
            </a:r>
            <a:br>
              <a:rPr lang="ru-RU" sz="49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9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49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непроизносимой </a:t>
            </a:r>
            <a:br>
              <a:rPr lang="ru-RU" sz="49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9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согласной </a:t>
            </a:r>
            <a:r>
              <a:rPr lang="ru-RU" sz="49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2420888"/>
            <a:ext cx="4176464" cy="3934037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sz="4000" b="1" dirty="0" smtClean="0"/>
              <a:t>Лес.. </a:t>
            </a:r>
            <a:r>
              <a:rPr lang="ru-RU" sz="4000" b="1" dirty="0" err="1" smtClean="0"/>
              <a:t>ница</a:t>
            </a:r>
            <a:r>
              <a:rPr lang="ru-RU" sz="4000" b="1" dirty="0" smtClean="0"/>
              <a:t> </a:t>
            </a:r>
            <a:r>
              <a:rPr lang="ru-RU" sz="4000" b="1" dirty="0" smtClean="0"/>
              <a:t>,  </a:t>
            </a:r>
          </a:p>
          <a:p>
            <a:r>
              <a:rPr lang="ru-RU" sz="4000" b="1" dirty="0" err="1" smtClean="0"/>
              <a:t>учас</a:t>
            </a:r>
            <a:r>
              <a:rPr lang="ru-RU" sz="4000" b="1" dirty="0" smtClean="0"/>
              <a:t> </a:t>
            </a:r>
            <a:r>
              <a:rPr lang="ru-RU" sz="4000" b="1" dirty="0" smtClean="0"/>
              <a:t>..ник</a:t>
            </a:r>
            <a:r>
              <a:rPr lang="ru-RU" sz="4000" b="1" dirty="0" smtClean="0"/>
              <a:t>,  </a:t>
            </a:r>
          </a:p>
          <a:p>
            <a:r>
              <a:rPr lang="ru-RU" sz="4000" b="1" dirty="0" smtClean="0"/>
              <a:t>запас</a:t>
            </a:r>
            <a:r>
              <a:rPr lang="ru-RU" sz="4000" b="1" dirty="0" smtClean="0"/>
              <a:t>.. </a:t>
            </a:r>
            <a:r>
              <a:rPr lang="ru-RU" sz="4000" b="1" dirty="0" err="1" smtClean="0"/>
              <a:t>ливый</a:t>
            </a:r>
            <a:r>
              <a:rPr lang="ru-RU" sz="4000" b="1" dirty="0" smtClean="0"/>
              <a:t> </a:t>
            </a:r>
            <a:r>
              <a:rPr lang="ru-RU" sz="4000" b="1" dirty="0" smtClean="0"/>
              <a:t>,               </a:t>
            </a:r>
          </a:p>
          <a:p>
            <a:r>
              <a:rPr lang="ru-RU" sz="4000" b="1" dirty="0" smtClean="0"/>
              <a:t> яс</a:t>
            </a:r>
            <a:r>
              <a:rPr lang="ru-RU" sz="4000" b="1" dirty="0" smtClean="0"/>
              <a:t>.. </a:t>
            </a:r>
            <a:r>
              <a:rPr lang="ru-RU" sz="4000" b="1" dirty="0" err="1" smtClean="0"/>
              <a:t>ный</a:t>
            </a:r>
            <a:r>
              <a:rPr lang="ru-RU" sz="4000" b="1" dirty="0" smtClean="0"/>
              <a:t> , </a:t>
            </a:r>
            <a:r>
              <a:rPr lang="ru-RU" sz="4000" b="1" dirty="0" smtClean="0"/>
              <a:t> 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355976" y="2420887"/>
            <a:ext cx="4464496" cy="3934037"/>
          </a:xfrm>
        </p:spPr>
        <p:txBody>
          <a:bodyPr/>
          <a:lstStyle/>
          <a:p>
            <a:r>
              <a:rPr lang="ru-RU" sz="4000" b="1" dirty="0" err="1" smtClean="0"/>
              <a:t>опас</a:t>
            </a:r>
            <a:r>
              <a:rPr lang="ru-RU" sz="4000" b="1" dirty="0" smtClean="0"/>
              <a:t> .. </a:t>
            </a:r>
            <a:r>
              <a:rPr lang="ru-RU" sz="4000" b="1" dirty="0" err="1" smtClean="0"/>
              <a:t>ный</a:t>
            </a:r>
            <a:r>
              <a:rPr lang="ru-RU" sz="4000" b="1" dirty="0" smtClean="0"/>
              <a:t> ,  </a:t>
            </a:r>
          </a:p>
          <a:p>
            <a:r>
              <a:rPr lang="ru-RU" sz="4000" b="1" dirty="0" smtClean="0"/>
              <a:t> </a:t>
            </a:r>
            <a:r>
              <a:rPr lang="ru-RU" sz="4000" b="1" dirty="0" err="1" smtClean="0"/>
              <a:t>праз</a:t>
            </a:r>
            <a:r>
              <a:rPr lang="ru-RU" sz="4000" b="1" dirty="0" smtClean="0"/>
              <a:t>..</a:t>
            </a:r>
            <a:r>
              <a:rPr lang="ru-RU" sz="4000" b="1" dirty="0" err="1" smtClean="0"/>
              <a:t>ничный</a:t>
            </a:r>
            <a:r>
              <a:rPr lang="ru-RU" sz="4000" b="1" dirty="0" smtClean="0"/>
              <a:t>,                  </a:t>
            </a:r>
            <a:endParaRPr lang="ru-RU" sz="4000" b="1" dirty="0" smtClean="0"/>
          </a:p>
          <a:p>
            <a:r>
              <a:rPr lang="ru-RU" sz="4000" b="1" dirty="0" smtClean="0"/>
              <a:t> </a:t>
            </a:r>
            <a:r>
              <a:rPr lang="ru-RU" sz="4000" b="1" dirty="0" err="1" smtClean="0"/>
              <a:t>ярос</a:t>
            </a:r>
            <a:r>
              <a:rPr lang="ru-RU" sz="4000" b="1" dirty="0" smtClean="0"/>
              <a:t> </a:t>
            </a:r>
            <a:r>
              <a:rPr lang="ru-RU" sz="4000" b="1" dirty="0" smtClean="0"/>
              <a:t>.. </a:t>
            </a:r>
            <a:r>
              <a:rPr lang="ru-RU" sz="4000" b="1" dirty="0" err="1" smtClean="0"/>
              <a:t>ный</a:t>
            </a:r>
            <a:r>
              <a:rPr lang="ru-RU" sz="4000" b="1" dirty="0" smtClean="0"/>
              <a:t> ,   </a:t>
            </a:r>
          </a:p>
          <a:p>
            <a:r>
              <a:rPr lang="ru-RU" sz="4000" b="1" dirty="0" smtClean="0"/>
              <a:t>ужас.. </a:t>
            </a:r>
            <a:r>
              <a:rPr lang="ru-RU" sz="4000" b="1" dirty="0" err="1" smtClean="0"/>
              <a:t>ный</a:t>
            </a:r>
            <a:r>
              <a:rPr lang="ru-RU" sz="4000" dirty="0" smtClean="0"/>
              <a:t> </a:t>
            </a:r>
          </a:p>
          <a:p>
            <a:endParaRPr lang="ru-RU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7869560" cy="446449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Печальный  рассказ,</a:t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знаменитый  писатель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красивая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девочка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весёлый  народ </a:t>
            </a:r>
            <a:endParaRPr lang="ru-RU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1728192"/>
          </a:xfrm>
        </p:spPr>
        <p:txBody>
          <a:bodyPr>
            <a:normAutofit fontScale="92500"/>
          </a:bodyPr>
          <a:lstStyle/>
          <a:p>
            <a:r>
              <a:rPr lang="ru-RU" sz="3500" b="1" dirty="0" smtClean="0"/>
              <a:t>Спишите </a:t>
            </a:r>
            <a:r>
              <a:rPr lang="ru-RU" sz="3500" b="1" dirty="0" smtClean="0"/>
              <a:t> словосочетания</a:t>
            </a:r>
            <a:r>
              <a:rPr lang="ru-RU" sz="3500" b="1" dirty="0" smtClean="0"/>
              <a:t>, заменяя выделенные </a:t>
            </a:r>
            <a:r>
              <a:rPr lang="ru-RU" sz="3500" b="1" dirty="0" smtClean="0"/>
              <a:t> слова  </a:t>
            </a:r>
            <a:r>
              <a:rPr lang="ru-RU" sz="3500" b="1" i="1" dirty="0" smtClean="0">
                <a:solidFill>
                  <a:srgbClr val="0070C0"/>
                </a:solidFill>
              </a:rPr>
              <a:t>синонимами          </a:t>
            </a:r>
            <a:r>
              <a:rPr lang="ru-RU" sz="3500" b="1" dirty="0" smtClean="0"/>
              <a:t> </a:t>
            </a:r>
            <a:r>
              <a:rPr lang="ru-RU" sz="3500" b="1" i="1" dirty="0" smtClean="0"/>
              <a:t>с  </a:t>
            </a:r>
            <a:r>
              <a:rPr lang="ru-RU" sz="3500" b="1" i="1" dirty="0" smtClean="0"/>
              <a:t>непроизносимой </a:t>
            </a:r>
            <a:r>
              <a:rPr lang="ru-RU" sz="3500" b="1" i="1" dirty="0" smtClean="0"/>
              <a:t>  согласной</a:t>
            </a:r>
            <a:r>
              <a:rPr lang="ru-RU" sz="3500" b="1" dirty="0" smtClean="0"/>
              <a:t>. </a:t>
            </a:r>
          </a:p>
          <a:p>
            <a:endParaRPr lang="ru-RU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692696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211144" cy="1008112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Проверьте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себя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Грус</a:t>
            </a:r>
            <a:r>
              <a:rPr lang="ru-RU" sz="4400" b="1" i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т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ный   рассказ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, </a:t>
            </a:r>
            <a:endParaRPr lang="ru-RU" sz="4400" b="1" i="1" dirty="0" smtClean="0">
              <a:latin typeface="Arial Black" pitchFamily="34" charset="0"/>
              <a:cs typeface="Arial" pitchFamily="34" charset="0"/>
            </a:endParaRPr>
          </a:p>
          <a:p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 извес</a:t>
            </a:r>
            <a:r>
              <a:rPr lang="ru-RU" sz="4400" b="1" i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т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ный   писатель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, </a:t>
            </a:r>
            <a:endParaRPr lang="ru-RU" sz="4400" b="1" i="1" dirty="0" smtClean="0">
              <a:latin typeface="Arial Black" pitchFamily="34" charset="0"/>
              <a:cs typeface="Arial" pitchFamily="34" charset="0"/>
            </a:endParaRPr>
          </a:p>
          <a:p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 прелес</a:t>
            </a:r>
            <a:r>
              <a:rPr lang="ru-RU" sz="4400" b="1" i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т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ная  девочка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, </a:t>
            </a:r>
            <a:endParaRPr lang="ru-RU" sz="4400" b="1" i="1" dirty="0" smtClean="0">
              <a:latin typeface="Arial Black" pitchFamily="34" charset="0"/>
              <a:cs typeface="Arial" pitchFamily="34" charset="0"/>
            </a:endParaRPr>
          </a:p>
          <a:p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 радос</a:t>
            </a:r>
            <a:r>
              <a:rPr lang="ru-RU" sz="4400" b="1" i="1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т</a:t>
            </a:r>
            <a:r>
              <a:rPr lang="ru-RU" sz="4400" b="1" i="1" dirty="0" smtClean="0">
                <a:latin typeface="Arial Black" pitchFamily="34" charset="0"/>
                <a:cs typeface="Arial" pitchFamily="34" charset="0"/>
              </a:rPr>
              <a:t>ный   народ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48680"/>
            <a:ext cx="1705308" cy="19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60848"/>
            <a:ext cx="8229600" cy="4104456"/>
          </a:xfrm>
        </p:spPr>
        <p:txBody>
          <a:bodyPr>
            <a:normAutofit/>
          </a:bodyPr>
          <a:lstStyle/>
          <a:p>
            <a:r>
              <a:rPr lang="ru-RU" b="1" dirty="0" smtClean="0"/>
              <a:t>   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Хохот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будить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добрый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стучать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мороз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рябина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друзья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48680"/>
            <a:ext cx="7869560" cy="165618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Выпишите слова :</a:t>
            </a:r>
          </a:p>
          <a:p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1)  в которых только звонкие согласные;</a:t>
            </a:r>
          </a:p>
          <a:p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2) в которых все согласные глухие.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Documents and Settings\Admin\Local Settings\Temporary Internet Files\Content.Word\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628800"/>
            <a:ext cx="17053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>
            <a:off x="251520" y="836712"/>
            <a:ext cx="504056" cy="432048"/>
          </a:xfrm>
          <a:prstGeom prst="triangl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объединение 5"/>
          <p:cNvSpPr/>
          <p:nvPr/>
        </p:nvSpPr>
        <p:spPr>
          <a:xfrm>
            <a:off x="323528" y="1628800"/>
            <a:ext cx="432048" cy="288032"/>
          </a:xfrm>
          <a:prstGeom prst="flowChartMerge">
            <a:avLst/>
          </a:prstGeom>
          <a:solidFill>
            <a:srgbClr val="00206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405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ЗВУКИ   и  БУКВЫ 3 класс</vt:lpstr>
      <vt:lpstr>Урок   русского   языка </vt:lpstr>
      <vt:lpstr>« Берегите  наш  язык,              наш  прекрасный                    русский   язык,   этот   клад, это   достояние,      переданное     нашими        предшественниками» </vt:lpstr>
      <vt:lpstr>Чистописание</vt:lpstr>
      <vt:lpstr> Дуб – дубы ;  море – моря;  грусть – грустный;   железка – железо;</vt:lpstr>
      <vt:lpstr>Выпишите   слова  с  непроизносимой  согласной : </vt:lpstr>
      <vt:lpstr>  Печальный  рассказ, знаменитый  писатель, красивая  девочка,  весёлый  народ </vt:lpstr>
      <vt:lpstr>Проверьте    себя</vt:lpstr>
      <vt:lpstr>    Хохот,  будить,   добрый,  стучать,   мороз,   рябина,   друзья </vt:lpstr>
      <vt:lpstr>Проверьте    себя</vt:lpstr>
      <vt:lpstr>Звукоград </vt:lpstr>
      <vt:lpstr>  Самостоятельная   работа</vt:lpstr>
      <vt:lpstr>Проверьте    себя</vt:lpstr>
      <vt:lpstr>  Язык,  я-зык -2 слога</vt:lpstr>
      <vt:lpstr>Домашнее   задание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</cp:revision>
  <dcterms:modified xsi:type="dcterms:W3CDTF">2022-09-23T14:01:23Z</dcterms:modified>
</cp:coreProperties>
</file>