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ktonanovenkogo.ru/voprosy-i-otvety/rech-chto-ehto-takoe-vidy-funkcii-rechi.html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ktonanovenkogo.ru/voprosy-i-otvety/oksyumoron-chto-eto-takoe-primery-russkom-yazyke-udarenie-oksimorona-ili-aksemorona.html" TargetMode="External"/><Relationship Id="rId2" Type="http://schemas.openxmlformats.org/officeDocument/2006/relationships/hyperlink" Target="https://ktonanovenkogo.ru/voprosy-i-otvety/sinonimy-chto-ehto-takoe-primer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ktonanovenkogo.ru/voprosy-i-otvety/chto-takoe-stihotvorenie-stihi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10782121" cy="3329581"/>
          </a:xfrm>
        </p:spPr>
        <p:txBody>
          <a:bodyPr/>
          <a:lstStyle/>
          <a:p>
            <a:r>
              <a:rPr lang="ru-RU" dirty="0" smtClean="0"/>
              <a:t>Подготовка к ОГЭ</a:t>
            </a:r>
            <a:br>
              <a:rPr lang="ru-RU" dirty="0" smtClean="0"/>
            </a:br>
            <a:r>
              <a:rPr lang="ru-RU" dirty="0" smtClean="0"/>
              <a:t>что такое метафора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0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2342" y="556952"/>
            <a:ext cx="1026621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Golos"/>
              </a:rPr>
              <a:t>В рекламе</a:t>
            </a:r>
          </a:p>
          <a:p>
            <a:r>
              <a:rPr lang="ru-RU" sz="2800" dirty="0">
                <a:solidFill>
                  <a:schemeClr val="accent2">
                    <a:lumMod val="40000"/>
                    <a:lumOff val="60000"/>
                  </a:schemeClr>
                </a:solidFill>
                <a:latin typeface="Golos"/>
              </a:rPr>
              <a:t>Так как метафоры призваны </a:t>
            </a:r>
            <a:r>
              <a:rPr lang="ru-RU" sz="28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Golos"/>
              </a:rPr>
              <a:t>усилить привычный образ</a:t>
            </a:r>
            <a:r>
              <a:rPr lang="ru-RU" sz="2800" dirty="0">
                <a:solidFill>
                  <a:schemeClr val="accent2">
                    <a:lumMod val="40000"/>
                    <a:lumOff val="60000"/>
                  </a:schemeClr>
                </a:solidFill>
                <a:latin typeface="Golos"/>
              </a:rPr>
              <a:t> и сделать его более запоминающимся, что, естественно, этот прием давно уже взяли на вооружение рекламщики. Они используют его для создания коротких, но запоминающихся слоганов.</a:t>
            </a:r>
          </a:p>
          <a:p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Вот лишь несколько примеров метафор в рекламе:</a:t>
            </a:r>
          </a:p>
          <a:p>
            <a:pPr>
              <a:buFont typeface="+mj-lt"/>
              <a:buAutoNum type="arabicPeriod"/>
            </a:pP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«Магия кофе» (кофеварки «</a:t>
            </a:r>
            <a:r>
              <a:rPr lang="ru-RU" sz="28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De</a:t>
            </a: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 </a:t>
            </a:r>
            <a:r>
              <a:rPr lang="ru-RU" sz="28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Longi</a:t>
            </a: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»);</a:t>
            </a:r>
          </a:p>
          <a:p>
            <a:pPr>
              <a:buFont typeface="+mj-lt"/>
              <a:buAutoNum type="arabicPeriod"/>
            </a:pP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«Революция цвета для губ» (помада «</a:t>
            </a:r>
            <a:r>
              <a:rPr lang="ru-RU" sz="28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Ревлон</a:t>
            </a: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»);</a:t>
            </a:r>
          </a:p>
          <a:p>
            <a:pPr>
              <a:buFont typeface="+mj-lt"/>
              <a:buAutoNum type="arabicPeriod"/>
            </a:pP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«Разбуди вулкан удачи!» (сеть игровых автоматов);</a:t>
            </a:r>
          </a:p>
          <a:p>
            <a:pPr>
              <a:buFont typeface="+mj-lt"/>
              <a:buAutoNum type="arabicPeriod"/>
            </a:pP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«Наш удар по ценам!» (магазины «Эльдорадо»);</a:t>
            </a:r>
          </a:p>
          <a:p>
            <a:pPr>
              <a:buFont typeface="+mj-lt"/>
              <a:buAutoNum type="arabicPeriod"/>
            </a:pP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«На волне удовольствия» («Кока-Кола»);</a:t>
            </a:r>
          </a:p>
          <a:p>
            <a:pPr>
              <a:buFont typeface="+mj-lt"/>
              <a:buAutoNum type="arabicPeriod"/>
            </a:pP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«Окунись в прохладу» («</a:t>
            </a:r>
            <a:r>
              <a:rPr lang="ru-RU" sz="28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Lipton</a:t>
            </a: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 </a:t>
            </a:r>
            <a:r>
              <a:rPr lang="ru-RU" sz="28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Ice</a:t>
            </a: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 </a:t>
            </a:r>
            <a:r>
              <a:rPr lang="ru-RU" sz="28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Tea</a:t>
            </a: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»).</a:t>
            </a:r>
            <a:endParaRPr lang="ru-RU" sz="2800" b="0" i="0" dirty="0"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Golos"/>
            </a:endParaRPr>
          </a:p>
        </p:txBody>
      </p:sp>
    </p:spTree>
    <p:extLst>
      <p:ext uri="{BB962C8B-B14F-4D97-AF65-F5344CB8AC3E}">
        <p14:creationId xmlns:p14="http://schemas.microsoft.com/office/powerpoint/2010/main" val="537394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571" y="335846"/>
            <a:ext cx="10848109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85000"/>
                  </a:schemeClr>
                </a:solidFill>
                <a:latin typeface="Golos"/>
              </a:rPr>
              <a:t>Разновидности метафор в примерах</a:t>
            </a:r>
          </a:p>
          <a:p>
            <a:r>
              <a:rPr lang="ru-RU" sz="2400" dirty="0">
                <a:solidFill>
                  <a:schemeClr val="tx1">
                    <a:lumMod val="85000"/>
                  </a:schemeClr>
                </a:solidFill>
                <a:latin typeface="Golos"/>
              </a:rPr>
              <a:t>Все метафоры принято делить на несколько видов:</a:t>
            </a:r>
          </a:p>
          <a:p>
            <a:pPr>
              <a:buFont typeface="+mj-lt"/>
              <a:buAutoNum type="arabicPeriod"/>
            </a:pPr>
            <a:r>
              <a:rPr lang="ru-RU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Golos"/>
              </a:rPr>
              <a:t>Резкая</a:t>
            </a:r>
            <a:r>
              <a:rPr lang="ru-RU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Golos"/>
              </a:rPr>
              <a:t>. </a:t>
            </a:r>
            <a:r>
              <a:rPr lang="ru-RU" sz="2400" dirty="0">
                <a:solidFill>
                  <a:schemeClr val="tx1">
                    <a:lumMod val="85000"/>
                  </a:schemeClr>
                </a:solidFill>
                <a:latin typeface="Golos"/>
              </a:rPr>
              <a:t>Это самый распространенный и самый яркий вид. Как правило, это все лишь два слова, которые абсолютно противоположны друг друга. Например, «крылья огня», «цветок луны», «взрыв эмоций».</a:t>
            </a:r>
          </a:p>
          <a:p>
            <a:pPr>
              <a:buFont typeface="+mj-lt"/>
              <a:buAutoNum type="arabicPeriod"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olos"/>
              </a:rPr>
              <a:t>Стертая</a:t>
            </a:r>
            <a:r>
              <a:rPr lang="ru-RU" sz="2400" dirty="0">
                <a:solidFill>
                  <a:schemeClr val="tx1">
                    <a:lumMod val="85000"/>
                  </a:schemeClr>
                </a:solidFill>
                <a:latin typeface="Golos"/>
              </a:rPr>
              <a:t>. Это метафора, которая настолько прочно уже вошла в наш лексикон, что мы употребляем ее не задумываясь. Например, «лес рук», «жизнь как мед», «золотые руки», о которых мы упоминали в самом начале статьи.</a:t>
            </a:r>
          </a:p>
          <a:p>
            <a:pPr>
              <a:buFont typeface="+mj-lt"/>
              <a:buAutoNum type="arabicPeriod"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Golos"/>
              </a:rPr>
              <a:t>Метафора-формула</a:t>
            </a:r>
            <a:r>
              <a:rPr lang="ru-RU" sz="2400" dirty="0">
                <a:solidFill>
                  <a:schemeClr val="tx1">
                    <a:lumMod val="85000"/>
                  </a:schemeClr>
                </a:solidFill>
                <a:latin typeface="Golos"/>
              </a:rPr>
              <a:t>. Это еще более простой вид стертой метафоры. Это некие конструкции, которые мы уже даже не сможет разделить на составляющие и перефразировать. Например, «ножка стула», «носок ботинка», «чаша бытия».</a:t>
            </a:r>
          </a:p>
          <a:p>
            <a:pPr>
              <a:buFont typeface="+mj-lt"/>
              <a:buAutoNum type="arabicPeriod"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Golos"/>
              </a:rPr>
              <a:t>Преувеличение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Golos"/>
              </a:rPr>
              <a:t>.</a:t>
            </a:r>
            <a:r>
              <a:rPr lang="ru-RU" sz="2400" dirty="0">
                <a:solidFill>
                  <a:schemeClr val="tx1">
                    <a:lumMod val="85000"/>
                  </a:schemeClr>
                </a:solidFill>
                <a:latin typeface="Golos"/>
              </a:rPr>
              <a:t> Метафора, с помощью которой мы намеренно увеличиваем масштаб происходящего. Например, «я тебе уже сто раз говорил», «миллионы человек не могут ошибаться», «весь класс упал со </a:t>
            </a:r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смеху».</a:t>
            </a:r>
            <a:endParaRPr lang="ru-RU" sz="2400" b="0" i="0" dirty="0">
              <a:solidFill>
                <a:schemeClr val="tx1">
                  <a:lumMod val="95000"/>
                </a:schemeClr>
              </a:solidFill>
              <a:effectLst/>
              <a:latin typeface="Golos"/>
            </a:endParaRPr>
          </a:p>
        </p:txBody>
      </p:sp>
    </p:spTree>
    <p:extLst>
      <p:ext uri="{BB962C8B-B14F-4D97-AF65-F5344CB8AC3E}">
        <p14:creationId xmlns:p14="http://schemas.microsoft.com/office/powerpoint/2010/main" val="2003054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Солнце в скорлупе - преувелич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862" y="144029"/>
            <a:ext cx="7600199" cy="650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717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3287" y="374073"/>
            <a:ext cx="7780713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Все перечисленные виды относятся к простым метафорам. То есть они небольшие по конструкции и, как правило, в переносном смысле употребляется только одно слово. Но есть так называемые </a:t>
            </a:r>
            <a:r>
              <a:rPr lang="ru-RU" sz="2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развернутые метафоры</a:t>
            </a: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. Это целые куски текста. И чаще всего их можно встретить опять же в поэзии.</a:t>
            </a:r>
          </a:p>
          <a:p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Обратимся за помощью к уже упомянутому Есенину:</a:t>
            </a:r>
          </a:p>
          <a:p>
            <a:r>
              <a:rPr lang="ru-RU" sz="2800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Отговорила роща золотая</a:t>
            </a:r>
            <a:br>
              <a:rPr lang="ru-RU" sz="2800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</a:br>
            <a:r>
              <a:rPr lang="ru-RU" sz="2800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Березовым, веселым языком,</a:t>
            </a:r>
            <a:br>
              <a:rPr lang="ru-RU" sz="2800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</a:br>
            <a:r>
              <a:rPr lang="ru-RU" sz="2800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И журавли, печально пролетая,</a:t>
            </a:r>
            <a:br>
              <a:rPr lang="ru-RU" sz="2800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</a:br>
            <a:r>
              <a:rPr lang="ru-RU" sz="2800" i="1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Уж не жалеют больше ни о ком.</a:t>
            </a:r>
          </a:p>
          <a:p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Кого жалеть? Ведь каждый в мире странник —</a:t>
            </a:r>
            <a:b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</a:b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Пройдет, зайдет и вновь оставит дом.</a:t>
            </a:r>
            <a:b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</a:b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О всех ушедших грезит </a:t>
            </a:r>
            <a:r>
              <a:rPr lang="ru-RU" sz="28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коноплянник</a:t>
            </a: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/>
            </a:r>
            <a:b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</a:b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Golos"/>
              </a:rPr>
              <a:t>С широким месяцем над голубым прудом.</a:t>
            </a:r>
            <a:endParaRPr lang="ru-RU" sz="2800" b="0" i="0" dirty="0">
              <a:solidFill>
                <a:schemeClr val="accent5">
                  <a:lumMod val="40000"/>
                  <a:lumOff val="60000"/>
                </a:schemeClr>
              </a:solidFill>
              <a:effectLst/>
              <a:latin typeface="Golos"/>
            </a:endParaRPr>
          </a:p>
        </p:txBody>
      </p:sp>
    </p:spTree>
    <p:extLst>
      <p:ext uri="{BB962C8B-B14F-4D97-AF65-F5344CB8AC3E}">
        <p14:creationId xmlns:p14="http://schemas.microsoft.com/office/powerpoint/2010/main" val="486362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1723" y="640080"/>
            <a:ext cx="965938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1">
                    <a:lumMod val="95000"/>
                  </a:schemeClr>
                </a:solidFill>
                <a:latin typeface="Golos"/>
              </a:rPr>
              <a:t>Метафоры среди нас</a:t>
            </a:r>
          </a:p>
          <a:p>
            <a:r>
              <a:rPr lang="ru-RU" sz="20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Метафоры обогащают наш язык. И многие </a:t>
            </a:r>
            <a:r>
              <a:rPr lang="ru-RU" sz="2000" dirty="0">
                <a:solidFill>
                  <a:schemeClr val="tx1">
                    <a:lumMod val="95000"/>
                  </a:schemeClr>
                </a:solidFill>
                <a:latin typeface="Golos"/>
                <a:hlinkClick r:id="rId2"/>
              </a:rPr>
              <a:t>употребляют их в речи</a:t>
            </a:r>
            <a:r>
              <a:rPr lang="ru-RU" sz="20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, даже не осознавая этого. Например, когда </a:t>
            </a:r>
            <a:r>
              <a:rPr lang="ru-RU" sz="2000" b="1" dirty="0">
                <a:solidFill>
                  <a:schemeClr val="tx1">
                    <a:lumMod val="95000"/>
                  </a:schemeClr>
                </a:solidFill>
                <a:latin typeface="Golos"/>
              </a:rPr>
              <a:t>приписывают людям</a:t>
            </a:r>
            <a:r>
              <a:rPr lang="ru-RU" sz="20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 качества различных животных: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Когда мы говорим о человеке, что он как «лев», то мы имеем в виду его смелость.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А когда вспоминаем «медведя», то тут, скорее всего, идет речь о габаритах.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Ну, а «осел», «баран» и даже «курица» очень ярко характеризуют глупость.</a:t>
            </a:r>
            <a:endParaRPr lang="ru-RU" sz="2000" b="0" i="0" dirty="0">
              <a:solidFill>
                <a:schemeClr val="tx1">
                  <a:lumMod val="95000"/>
                </a:schemeClr>
              </a:solidFill>
              <a:effectLst/>
              <a:latin typeface="Golo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1469" y="3309159"/>
            <a:ext cx="3937636" cy="315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37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35" y="947650"/>
            <a:ext cx="1092292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Очень много метафор в </a:t>
            </a:r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Golos"/>
              </a:rPr>
              <a:t>знакомых всем</a:t>
            </a: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 </a:t>
            </a:r>
            <a:r>
              <a:rPr lang="ru-RU" sz="3200" b="1" dirty="0">
                <a:solidFill>
                  <a:schemeClr val="tx1">
                    <a:lumMod val="95000"/>
                  </a:schemeClr>
                </a:solidFill>
                <a:latin typeface="Golos"/>
              </a:rPr>
              <a:t>поговорках</a:t>
            </a: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:</a:t>
            </a:r>
          </a:p>
          <a:p>
            <a:pPr>
              <a:buFont typeface="+mj-lt"/>
              <a:buAutoNum type="arabicPeriod"/>
            </a:pP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«в тихом омуте черти водятся»</a:t>
            </a:r>
          </a:p>
          <a:p>
            <a:pPr>
              <a:buFont typeface="+mj-lt"/>
              <a:buAutoNum type="arabicPeriod"/>
            </a:pP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«в каждой бочке затычка»</a:t>
            </a:r>
          </a:p>
          <a:p>
            <a:pPr>
              <a:buFont typeface="+mj-lt"/>
              <a:buAutoNum type="arabicPeriod"/>
            </a:pP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«моя хата с краю»</a:t>
            </a:r>
          </a:p>
          <a:p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Golos"/>
              </a:rPr>
              <a:t>Даже жаргон частенько не обходится без метафор, например, «дать по тыкве».</a:t>
            </a:r>
            <a:endParaRPr lang="ru-RU" sz="3200" b="0" i="0" dirty="0">
              <a:solidFill>
                <a:schemeClr val="tx1">
                  <a:lumMod val="95000"/>
                </a:schemeClr>
              </a:solidFill>
              <a:effectLst/>
              <a:latin typeface="Golos"/>
            </a:endParaRPr>
          </a:p>
        </p:txBody>
      </p:sp>
    </p:spTree>
    <p:extLst>
      <p:ext uri="{BB962C8B-B14F-4D97-AF65-F5344CB8AC3E}">
        <p14:creationId xmlns:p14="http://schemas.microsoft.com/office/powerpoint/2010/main" val="2643982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7899" y="681644"/>
            <a:ext cx="986720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Golos"/>
              </a:rPr>
              <a:t>Кстати, ученые давно доказали, что метафоры активизируют творческую часть мозга. А человека, который в своей речи использует подобные приемы, охотнее слушают.</a:t>
            </a:r>
          </a:p>
          <a:p>
            <a:endParaRPr lang="ru-RU" sz="2400" dirty="0" smtClean="0">
              <a:latin typeface="Golos"/>
            </a:endParaRPr>
          </a:p>
          <a:p>
            <a:endParaRPr lang="ru-RU" sz="2400" dirty="0">
              <a:latin typeface="Golos"/>
            </a:endParaRPr>
          </a:p>
          <a:p>
            <a:endParaRPr lang="ru-RU" sz="2400" dirty="0" smtClean="0">
              <a:latin typeface="Golos"/>
            </a:endParaRPr>
          </a:p>
          <a:p>
            <a:endParaRPr lang="ru-RU" sz="2400" dirty="0">
              <a:latin typeface="Golos"/>
            </a:endParaRPr>
          </a:p>
          <a:p>
            <a:endParaRPr lang="ru-RU" sz="2400" dirty="0" smtClean="0">
              <a:latin typeface="Golos"/>
            </a:endParaRPr>
          </a:p>
          <a:p>
            <a:r>
              <a:rPr lang="ru-RU" sz="2400" dirty="0" smtClean="0">
                <a:latin typeface="Golos"/>
              </a:rPr>
              <a:t>Так </a:t>
            </a:r>
            <a:r>
              <a:rPr lang="ru-RU" sz="2400" dirty="0">
                <a:latin typeface="Golos"/>
              </a:rPr>
              <a:t>что, если хотите прослыть душой компании </a:t>
            </a:r>
            <a:endParaRPr lang="ru-RU" sz="2400" dirty="0" smtClean="0">
              <a:latin typeface="Golos"/>
            </a:endParaRPr>
          </a:p>
          <a:p>
            <a:r>
              <a:rPr lang="ru-RU" sz="2400" dirty="0" smtClean="0">
                <a:latin typeface="Golos"/>
              </a:rPr>
              <a:t>(</a:t>
            </a:r>
            <a:r>
              <a:rPr lang="ru-RU" sz="2400" dirty="0">
                <a:latin typeface="Golos"/>
              </a:rPr>
              <a:t>еще одна метафора), </a:t>
            </a:r>
            <a:r>
              <a:rPr lang="ru-RU" sz="2400" b="1" dirty="0">
                <a:latin typeface="Golos"/>
              </a:rPr>
              <a:t>не стесняйтесь обогащать свой язык</a:t>
            </a:r>
            <a:r>
              <a:rPr lang="ru-RU" sz="2400" dirty="0" smtClean="0">
                <a:latin typeface="Golos"/>
              </a:rPr>
              <a:t>.</a:t>
            </a:r>
            <a:endParaRPr lang="ru-RU" sz="2400" dirty="0">
              <a:latin typeface="Golos"/>
            </a:endParaRPr>
          </a:p>
        </p:txBody>
      </p:sp>
    </p:spTree>
    <p:extLst>
      <p:ext uri="{BB962C8B-B14F-4D97-AF65-F5344CB8AC3E}">
        <p14:creationId xmlns:p14="http://schemas.microsoft.com/office/powerpoint/2010/main" val="4180029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0902" y="955964"/>
            <a:ext cx="1095617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YS Text"/>
              </a:rPr>
              <a:t>Как найти метафору</a:t>
            </a:r>
            <a:r>
              <a:rPr lang="ru-RU" sz="2800" b="1" dirty="0" smtClean="0">
                <a:latin typeface="YS Text"/>
              </a:rPr>
              <a:t>?</a:t>
            </a:r>
          </a:p>
          <a:p>
            <a:endParaRPr lang="ru-RU" sz="2800" b="1" dirty="0">
              <a:latin typeface="YS Text"/>
            </a:endParaRPr>
          </a:p>
          <a:p>
            <a:r>
              <a:rPr lang="ru-RU" sz="2800" dirty="0">
                <a:latin typeface="YS Text"/>
              </a:rPr>
              <a:t>Для этого нужно:</a:t>
            </a:r>
          </a:p>
          <a:p>
            <a:r>
              <a:rPr lang="ru-RU" sz="2800" dirty="0">
                <a:latin typeface="YS Text"/>
              </a:rPr>
              <a:t>Найти слова, которые автор использует в переносном значении</a:t>
            </a:r>
          </a:p>
          <a:p>
            <a:r>
              <a:rPr lang="ru-RU" sz="2800" dirty="0">
                <a:latin typeface="YS Text"/>
              </a:rPr>
              <a:t>Подобрать к этим словам синонимы в прямом значении</a:t>
            </a:r>
          </a:p>
          <a:p>
            <a:r>
              <a:rPr lang="ru-RU" sz="2800" dirty="0">
                <a:latin typeface="YS Text"/>
              </a:rPr>
              <a:t>Найти скрытое сравнение между этими двумя словами</a:t>
            </a:r>
          </a:p>
          <a:p>
            <a:r>
              <a:rPr lang="ru-RU" sz="2800" dirty="0">
                <a:latin typeface="YS Text"/>
              </a:rPr>
              <a:t>Если это получилось — вы нашли метафору</a:t>
            </a:r>
            <a:endParaRPr lang="ru-RU" sz="2800" b="0" i="0" dirty="0">
              <a:effectLst/>
              <a:latin typeface="YS Text"/>
            </a:endParaRPr>
          </a:p>
        </p:txBody>
      </p:sp>
    </p:spTree>
    <p:extLst>
      <p:ext uri="{BB962C8B-B14F-4D97-AF65-F5344CB8AC3E}">
        <p14:creationId xmlns:p14="http://schemas.microsoft.com/office/powerpoint/2010/main" val="309592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7977" y="1005840"/>
            <a:ext cx="998358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>
                    <a:lumMod val="85000"/>
                  </a:schemeClr>
                </a:solidFill>
                <a:latin typeface="YS Text"/>
              </a:rPr>
              <a:t>Пример</a:t>
            </a:r>
            <a:r>
              <a:rPr lang="ru-RU" sz="2400" dirty="0">
                <a:solidFill>
                  <a:schemeClr val="tx1">
                    <a:lumMod val="85000"/>
                  </a:schemeClr>
                </a:solidFill>
                <a:latin typeface="YS Text"/>
              </a:rPr>
              <a:t>: </a:t>
            </a:r>
            <a:r>
              <a:rPr lang="ru-RU" sz="2400" dirty="0" smtClean="0">
                <a:solidFill>
                  <a:schemeClr val="tx1">
                    <a:lumMod val="85000"/>
                  </a:schemeClr>
                </a:solidFill>
                <a:latin typeface="YS Text"/>
              </a:rPr>
              <a:t>червь сомнения</a:t>
            </a:r>
            <a:r>
              <a:rPr lang="ru-RU" sz="2400" dirty="0">
                <a:solidFill>
                  <a:schemeClr val="tx1">
                    <a:lumMod val="85000"/>
                  </a:schemeClr>
                </a:solidFill>
                <a:latin typeface="YS Text"/>
              </a:rPr>
              <a:t>. </a:t>
            </a:r>
            <a:endParaRPr lang="ru-RU" sz="2400" dirty="0" smtClean="0">
              <a:solidFill>
                <a:schemeClr val="tx1">
                  <a:lumMod val="85000"/>
                </a:schemeClr>
              </a:solidFill>
              <a:latin typeface="YS Text"/>
            </a:endParaRPr>
          </a:p>
          <a:p>
            <a:r>
              <a:rPr lang="ru-RU" sz="2400" b="1" dirty="0" smtClean="0">
                <a:solidFill>
                  <a:schemeClr val="tx1">
                    <a:lumMod val="85000"/>
                  </a:schemeClr>
                </a:solidFill>
                <a:latin typeface="YS Text"/>
              </a:rPr>
              <a:t>развёрнутая</a:t>
            </a:r>
            <a:r>
              <a:rPr lang="ru-RU" sz="2400" dirty="0">
                <a:solidFill>
                  <a:schemeClr val="tx1">
                    <a:lumMod val="85000"/>
                  </a:schemeClr>
                </a:solidFill>
                <a:latin typeface="YS Text"/>
              </a:rPr>
              <a:t> </a:t>
            </a:r>
            <a:r>
              <a:rPr lang="ru-RU" sz="2400" b="1" dirty="0">
                <a:solidFill>
                  <a:schemeClr val="tx1">
                    <a:lumMod val="85000"/>
                  </a:schemeClr>
                </a:solidFill>
                <a:latin typeface="YS Text"/>
              </a:rPr>
              <a:t>метафора</a:t>
            </a:r>
            <a:r>
              <a:rPr lang="ru-RU" sz="2400" dirty="0">
                <a:solidFill>
                  <a:schemeClr val="tx1">
                    <a:lumMod val="85000"/>
                  </a:schemeClr>
                </a:solidFill>
                <a:latin typeface="YS Text"/>
              </a:rPr>
              <a:t> - это </a:t>
            </a:r>
            <a:r>
              <a:rPr lang="ru-RU" sz="2400" b="1" dirty="0">
                <a:solidFill>
                  <a:schemeClr val="tx1">
                    <a:lumMod val="85000"/>
                  </a:schemeClr>
                </a:solidFill>
                <a:latin typeface="YS Text"/>
              </a:rPr>
              <a:t>метафора</a:t>
            </a:r>
            <a:r>
              <a:rPr lang="ru-RU" sz="2400" dirty="0">
                <a:solidFill>
                  <a:schemeClr val="tx1">
                    <a:lumMod val="85000"/>
                  </a:schemeClr>
                </a:solidFill>
                <a:latin typeface="YS Text"/>
              </a:rPr>
              <a:t>, последовательно осуществляемая на протяжении большого фрагмента сообщения или всего сообщения в целом. </a:t>
            </a:r>
            <a:endParaRPr lang="ru-RU" sz="2400" dirty="0" smtClean="0">
              <a:solidFill>
                <a:schemeClr val="tx1">
                  <a:lumMod val="85000"/>
                </a:schemeClr>
              </a:solidFill>
              <a:latin typeface="YS Text"/>
            </a:endParaRPr>
          </a:p>
          <a:p>
            <a:r>
              <a:rPr lang="ru-RU" sz="2400" b="1" dirty="0" smtClean="0">
                <a:solidFill>
                  <a:schemeClr val="tx1">
                    <a:lumMod val="85000"/>
                  </a:schemeClr>
                </a:solidFill>
                <a:latin typeface="YS Text"/>
              </a:rPr>
              <a:t>Пример</a:t>
            </a:r>
            <a:r>
              <a:rPr lang="ru-RU" sz="2400" dirty="0">
                <a:solidFill>
                  <a:schemeClr val="tx1">
                    <a:lumMod val="85000"/>
                  </a:schemeClr>
                </a:solidFill>
                <a:latin typeface="YS Text"/>
              </a:rPr>
              <a:t>: Книжный голод не проходит: продукты с книжного рынка всё чаще оказываются несвежими - их приходится выбрасывать, даже не попробовав. реализованная </a:t>
            </a:r>
            <a:r>
              <a:rPr lang="ru-RU" sz="2400" b="1" dirty="0">
                <a:solidFill>
                  <a:schemeClr val="tx1">
                    <a:lumMod val="85000"/>
                  </a:schemeClr>
                </a:solidFill>
                <a:latin typeface="YS Text"/>
              </a:rPr>
              <a:t>метафора</a:t>
            </a:r>
            <a:r>
              <a:rPr lang="ru-RU" sz="2400" dirty="0">
                <a:solidFill>
                  <a:schemeClr val="tx1">
                    <a:lumMod val="85000"/>
                  </a:schemeClr>
                </a:solidFill>
                <a:latin typeface="YS Text"/>
              </a:rPr>
              <a:t> предполагает оперирование метафорическим выражением без учёта его фигурального характера.</a:t>
            </a:r>
            <a:endParaRPr lang="ru-RU" sz="2400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746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8764" y="914400"/>
            <a:ext cx="114133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</a:schemeClr>
                </a:solidFill>
                <a:latin typeface="YS Text"/>
              </a:rPr>
              <a:t>Примеры метафора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latin typeface="YS Text"/>
              </a:rPr>
              <a:t>предложения</a:t>
            </a:r>
          </a:p>
          <a:p>
            <a:endParaRPr lang="ru-RU" sz="2400" b="1" dirty="0">
              <a:solidFill>
                <a:schemeClr val="tx1">
                  <a:lumMod val="95000"/>
                </a:schemeClr>
              </a:solidFill>
              <a:latin typeface="YS Text"/>
            </a:endParaRPr>
          </a:p>
          <a:p>
            <a:endParaRPr lang="ru-RU" sz="2400" b="1" dirty="0">
              <a:solidFill>
                <a:schemeClr val="tx1">
                  <a:lumMod val="95000"/>
                </a:schemeClr>
              </a:solidFill>
              <a:latin typeface="YS Text"/>
            </a:endParaRPr>
          </a:p>
          <a:p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YS Text"/>
              </a:rPr>
              <a:t>Примеры метафоры в предложениях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YS Text"/>
              </a:rPr>
              <a:t>:</a:t>
            </a:r>
          </a:p>
          <a:p>
            <a:endParaRPr lang="ru-RU" sz="2400" dirty="0">
              <a:solidFill>
                <a:schemeClr val="tx1">
                  <a:lumMod val="95000"/>
                </a:schemeClr>
              </a:solidFill>
              <a:latin typeface="YS Text"/>
            </a:endParaRPr>
          </a:p>
          <a:p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YS Text"/>
              </a:rPr>
              <a:t>У Ивана были золотые руки. (Метафора - золотые руки)</a:t>
            </a:r>
          </a:p>
          <a:p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YS Text"/>
              </a:rPr>
              <a:t>Только имея железный характер можно работать в таком коллективе. (Метафора - железный характер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YS Text"/>
              </a:rPr>
              <a:t>)</a:t>
            </a:r>
          </a:p>
          <a:p>
            <a:endParaRPr lang="ru-RU" sz="2400" dirty="0">
              <a:solidFill>
                <a:schemeClr val="tx1">
                  <a:lumMod val="95000"/>
                </a:schemeClr>
              </a:solidFill>
              <a:latin typeface="YS Text"/>
            </a:endParaRPr>
          </a:p>
          <a:p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YS Text"/>
              </a:rPr>
              <a:t>В холодильнике лежала целая головка сыра. (Метафора - головка сыра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YS Text"/>
              </a:rPr>
              <a:t>)</a:t>
            </a:r>
          </a:p>
          <a:p>
            <a:endParaRPr lang="ru-RU" sz="2400" dirty="0">
              <a:solidFill>
                <a:schemeClr val="tx1">
                  <a:lumMod val="95000"/>
                </a:schemeClr>
              </a:solidFill>
              <a:latin typeface="YS Text"/>
            </a:endParaRPr>
          </a:p>
          <a:p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YS Text"/>
              </a:rPr>
              <a:t>По небу бегут белоснежные облака. (Метафора - бегут облака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latin typeface="YS Text"/>
              </a:rPr>
              <a:t>)</a:t>
            </a:r>
          </a:p>
          <a:p>
            <a:endParaRPr lang="ru-RU" sz="2400" dirty="0">
              <a:solidFill>
                <a:schemeClr val="tx1">
                  <a:lumMod val="95000"/>
                </a:schemeClr>
              </a:solidFill>
              <a:latin typeface="YS Text"/>
            </a:endParaRPr>
          </a:p>
          <a:p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YS Text"/>
              </a:rPr>
              <a:t>Нумерация вагонов идет с хвоста поезда. (Метафора - хвоста поезда)</a:t>
            </a:r>
            <a:endParaRPr lang="ru-RU" sz="2400" b="0" i="0" dirty="0">
              <a:solidFill>
                <a:schemeClr val="tx1">
                  <a:lumMod val="95000"/>
                </a:schemeClr>
              </a:solidFill>
              <a:effectLst/>
              <a:latin typeface="YS Text"/>
            </a:endParaRPr>
          </a:p>
        </p:txBody>
      </p:sp>
    </p:spTree>
    <p:extLst>
      <p:ext uri="{BB962C8B-B14F-4D97-AF65-F5344CB8AC3E}">
        <p14:creationId xmlns:p14="http://schemas.microsoft.com/office/powerpoint/2010/main" val="1850607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78060"/>
          </a:xfrm>
        </p:spPr>
        <p:txBody>
          <a:bodyPr/>
          <a:lstStyle/>
          <a:p>
            <a:r>
              <a:rPr lang="ru-RU" sz="2800" b="1" dirty="0"/>
              <a:t>Определение термина и примеры метафор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562794"/>
            <a:ext cx="9886113" cy="4685606"/>
          </a:xfrm>
        </p:spPr>
        <p:txBody>
          <a:bodyPr>
            <a:normAutofit/>
          </a:bodyPr>
          <a:lstStyle/>
          <a:p>
            <a:r>
              <a:rPr lang="ru-RU" dirty="0"/>
              <a:t>Первое определение, что такое метафора, дал еще Аристотель, а это ведь почти 2,5 тысячи лет назад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Правда, звучало оно несколько тяжеловато, все-таки автор – философ</a:t>
            </a:r>
            <a:r>
              <a:rPr lang="ru-RU" dirty="0" smtClean="0"/>
              <a:t>: Аристотель</a:t>
            </a:r>
            <a:endParaRPr lang="ru-RU" dirty="0"/>
          </a:p>
          <a:p>
            <a:endParaRPr lang="ru-RU" dirty="0"/>
          </a:p>
          <a:p>
            <a:r>
              <a:rPr lang="ru-RU" dirty="0"/>
              <a:t>«Метафора – это несвойственное имя, которое переносится с вида на род, или с рода на вид, или с вида на вид, или с рода на род»</a:t>
            </a:r>
          </a:p>
          <a:p>
            <a:endParaRPr lang="ru-RU" dirty="0"/>
          </a:p>
          <a:p>
            <a:r>
              <a:rPr lang="ru-RU" dirty="0"/>
              <a:t>Да, звучит как скороговорка, и очень по-философски. Но, по сути, означает то, что мы уже сказали – это перенос свойств одного предмета на другой, которые изначально ему и не очень подходят.</a:t>
            </a:r>
          </a:p>
        </p:txBody>
      </p:sp>
    </p:spTree>
    <p:extLst>
      <p:ext uri="{BB962C8B-B14F-4D97-AF65-F5344CB8AC3E}">
        <p14:creationId xmlns:p14="http://schemas.microsoft.com/office/powerpoint/2010/main" val="3738893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5265" y="1028343"/>
            <a:ext cx="103244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Разница между метафорой, эпитетом и олицетворением</a:t>
            </a:r>
          </a:p>
          <a:p>
            <a:r>
              <a:rPr lang="ru-RU" dirty="0"/>
              <a:t>Вспомним основные понятия и разберемся с главными отличительными чертами.</a:t>
            </a:r>
          </a:p>
          <a:p>
            <a:endParaRPr lang="ru-RU" dirty="0"/>
          </a:p>
          <a:p>
            <a:r>
              <a:rPr lang="ru-RU" dirty="0"/>
              <a:t>Олицетворение — это литературный жест, который основан на том, что неодушевленному предмету присваиваются человеческие качества, особенности поведения и прочие черты.</a:t>
            </a:r>
          </a:p>
          <a:p>
            <a:endParaRPr lang="ru-RU" dirty="0"/>
          </a:p>
          <a:p>
            <a:r>
              <a:rPr lang="ru-RU" dirty="0"/>
              <a:t>В основном, олицетворение применяется для изображения природы, которая обладает человеческими чертами.  Например: ”Весна - прекрасное дитя поры”. Метафора и олицетворение относятся к художественным тропам языка. Но как же из различать? Разбираемся.</a:t>
            </a:r>
          </a:p>
        </p:txBody>
      </p:sp>
    </p:spTree>
    <p:extLst>
      <p:ext uri="{BB962C8B-B14F-4D97-AF65-F5344CB8AC3E}">
        <p14:creationId xmlns:p14="http://schemas.microsoft.com/office/powerpoint/2010/main" val="585977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2015" y="1097280"/>
            <a:ext cx="1073173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Мы с вами уже выяснили, что метафора возникает на основе переноса качества с одного объекта на другой. А вот олицетворение, напротив, возникает путем наделения неживого качествами живого предмета</a:t>
            </a:r>
          </a:p>
          <a:p>
            <a:r>
              <a:rPr lang="ru-RU" dirty="0"/>
              <a:t>Летний вечер  тих и ясен;</a:t>
            </a:r>
          </a:p>
          <a:p>
            <a:r>
              <a:rPr lang="ru-RU" dirty="0"/>
              <a:t>Посмотри, как дремлют ивы;</a:t>
            </a:r>
          </a:p>
          <a:p>
            <a:r>
              <a:rPr lang="ru-RU" dirty="0"/>
              <a:t>Запад неба бледно-красен,</a:t>
            </a:r>
          </a:p>
          <a:p>
            <a:r>
              <a:rPr lang="ru-RU" dirty="0"/>
              <a:t>И реки блестят извивы.</a:t>
            </a:r>
          </a:p>
          <a:p>
            <a:endParaRPr lang="ru-RU" dirty="0"/>
          </a:p>
          <a:p>
            <a:r>
              <a:rPr lang="ru-RU" dirty="0"/>
              <a:t>Метафора, в отличие от олицетворения, является неназванным сравнением, то есть отсутствуют союзы между словами. Такие, как “точно”, “как бы” и т. д.</a:t>
            </a:r>
          </a:p>
          <a:p>
            <a:r>
              <a:rPr lang="ru-RU" dirty="0"/>
              <a:t>каменное лицо =&gt; лицо, как камень; </a:t>
            </a:r>
          </a:p>
          <a:p>
            <a:r>
              <a:rPr lang="ru-RU" dirty="0"/>
              <a:t>золотые руки =&gt; руки, как золото; </a:t>
            </a:r>
          </a:p>
          <a:p>
            <a:endParaRPr lang="ru-RU" dirty="0"/>
          </a:p>
          <a:p>
            <a:r>
              <a:rPr lang="ru-RU" dirty="0"/>
              <a:t>Олицетворение всегда указывает на предмет  с точностью и конкретикой.</a:t>
            </a:r>
          </a:p>
          <a:p>
            <a:r>
              <a:rPr lang="ru-RU" dirty="0"/>
              <a:t>смеется небо =&gt; ребенок смеется; </a:t>
            </a:r>
          </a:p>
          <a:p>
            <a:r>
              <a:rPr lang="ru-RU" dirty="0"/>
              <a:t>непогода злится =&gt; человек злится; </a:t>
            </a:r>
          </a:p>
          <a:p>
            <a:endParaRPr lang="ru-RU" dirty="0"/>
          </a:p>
          <a:p>
            <a:r>
              <a:rPr lang="ru-RU" dirty="0"/>
              <a:t>По сравнению с олицетворением, метафора многозначна и сложна.</a:t>
            </a:r>
          </a:p>
        </p:txBody>
      </p:sp>
    </p:spTree>
    <p:extLst>
      <p:ext uri="{BB962C8B-B14F-4D97-AF65-F5344CB8AC3E}">
        <p14:creationId xmlns:p14="http://schemas.microsoft.com/office/powerpoint/2010/main" val="2278307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011" y="1138844"/>
            <a:ext cx="1044078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Эпитет — это образное определение, отличающееся художественной выразительностью, которое характеризует предмет, красочно указывая на какую-то его существенную черту. Наша русская литература полна эпитетов, с помощью которых создается “портретность”, например: “Повеселись,  мой верный меч!”</a:t>
            </a:r>
          </a:p>
          <a:p>
            <a:endParaRPr lang="ru-RU" dirty="0"/>
          </a:p>
          <a:p>
            <a:r>
              <a:rPr lang="ru-RU" dirty="0"/>
              <a:t>Основное отличие в том, что эпитет нельзя перевести в сравнительный оборот, что можно сказать за метафору. Как мы увидим в следующем примере, в метафоре “кельи восковой” — подразумевается улей, из которого вылетают пчелы, т.е. «улей из воска», налицо возможность применить сравнительный оборот.</a:t>
            </a:r>
          </a:p>
          <a:p>
            <a:r>
              <a:rPr lang="ru-RU" dirty="0"/>
              <a:t>Пчела из кельи восковой</a:t>
            </a:r>
          </a:p>
          <a:p>
            <a:r>
              <a:rPr lang="ru-RU" dirty="0"/>
              <a:t>Летит за данью полевой! </a:t>
            </a:r>
          </a:p>
          <a:p>
            <a:endParaRPr lang="ru-RU" dirty="0"/>
          </a:p>
          <a:p>
            <a:r>
              <a:rPr lang="ru-RU" dirty="0"/>
              <a:t>Эпитет обладает конкретикой в предмете. А метафора создается в ходе ассоциативной связи, между двумя незнакомыми предметами. На фоне этого возникает поэтический стиль.</a:t>
            </a:r>
          </a:p>
          <a:p>
            <a:r>
              <a:rPr lang="ru-RU" dirty="0"/>
              <a:t>Грустно-сиротеющая земля (Ф. И. Тютчев),</a:t>
            </a:r>
          </a:p>
          <a:p>
            <a:r>
              <a:rPr lang="ru-RU" dirty="0"/>
              <a:t>Седой туман, лимонный свет, немой покой (И. А. Бунин).</a:t>
            </a:r>
          </a:p>
        </p:txBody>
      </p:sp>
    </p:spTree>
    <p:extLst>
      <p:ext uri="{BB962C8B-B14F-4D97-AF65-F5344CB8AC3E}">
        <p14:creationId xmlns:p14="http://schemas.microsoft.com/office/powerpoint/2010/main" val="2919081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2713" y="532015"/>
            <a:ext cx="90276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6C3612"/>
                </a:solidFill>
                <a:latin typeface="Montserrat"/>
              </a:rPr>
              <a:t>тест </a:t>
            </a:r>
            <a:r>
              <a:rPr lang="ru-RU" sz="3200" b="1" dirty="0">
                <a:solidFill>
                  <a:srgbClr val="6C3612"/>
                </a:solidFill>
                <a:latin typeface="Montserrat"/>
              </a:rPr>
              <a:t>на понимание свойств метафоры</a:t>
            </a:r>
            <a:endParaRPr lang="ru-RU" sz="3200" b="1" i="0" dirty="0">
              <a:solidFill>
                <a:srgbClr val="6C3612"/>
              </a:solidFill>
              <a:effectLst/>
              <a:latin typeface="Montserra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5265" y="1609233"/>
            <a:ext cx="11513128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1.Выберите </a:t>
            </a:r>
            <a:r>
              <a:rPr lang="ru-RU" sz="1600" dirty="0"/>
              <a:t>из перечисленных вариантов эпитет</a:t>
            </a:r>
          </a:p>
          <a:p>
            <a:r>
              <a:rPr lang="ru-RU" sz="1600" dirty="0"/>
              <a:t> В вечер такой золотистый и ясный. В этом </a:t>
            </a:r>
            <a:r>
              <a:rPr lang="ru-RU" sz="1600" dirty="0" err="1"/>
              <a:t>дыханьи</a:t>
            </a:r>
            <a:r>
              <a:rPr lang="ru-RU" sz="1600" dirty="0"/>
              <a:t> весны </a:t>
            </a:r>
            <a:r>
              <a:rPr lang="ru-RU" sz="1600" dirty="0" err="1"/>
              <a:t>всепобедной</a:t>
            </a:r>
            <a:endParaRPr lang="ru-RU" sz="1600" dirty="0"/>
          </a:p>
          <a:p>
            <a:r>
              <a:rPr lang="ru-RU" sz="1600" dirty="0"/>
              <a:t> Была её душа - дум грустных улей</a:t>
            </a:r>
          </a:p>
          <a:p>
            <a:r>
              <a:rPr lang="ru-RU" sz="1600" dirty="0"/>
              <a:t> Мне кажется, что весь мир лежит у моих </a:t>
            </a:r>
            <a:r>
              <a:rPr lang="ru-RU" sz="1600" dirty="0" smtClean="0"/>
              <a:t>ног.</a:t>
            </a:r>
          </a:p>
          <a:p>
            <a:endParaRPr lang="ru-RU" sz="1600" dirty="0"/>
          </a:p>
          <a:p>
            <a:r>
              <a:rPr lang="ru-RU" sz="1600" dirty="0"/>
              <a:t>2. В чем отличие метафоры от сравнения?</a:t>
            </a:r>
          </a:p>
          <a:p>
            <a:r>
              <a:rPr lang="ru-RU" sz="1600" dirty="0"/>
              <a:t> В метафоре есть смежное сравнение предметов.</a:t>
            </a:r>
          </a:p>
          <a:p>
            <a:r>
              <a:rPr lang="ru-RU" sz="1600" dirty="0"/>
              <a:t> Сравнение возникает посредством союзов.</a:t>
            </a:r>
          </a:p>
          <a:p>
            <a:r>
              <a:rPr lang="ru-RU" sz="1600" dirty="0"/>
              <a:t> В метафоре содержится скрытый смысл.</a:t>
            </a:r>
            <a:endParaRPr lang="ru-RU" sz="1600" dirty="0" smtClean="0"/>
          </a:p>
          <a:p>
            <a:endParaRPr lang="ru-RU" sz="1600" dirty="0"/>
          </a:p>
          <a:p>
            <a:r>
              <a:rPr lang="ru-RU" sz="1600" dirty="0"/>
              <a:t>3. Найдите в ответах метафору</a:t>
            </a:r>
          </a:p>
          <a:p>
            <a:r>
              <a:rPr lang="ru-RU" sz="1600" dirty="0"/>
              <a:t> "Холодная луна будет сиять весь вечер"</a:t>
            </a:r>
          </a:p>
          <a:p>
            <a:r>
              <a:rPr lang="ru-RU" sz="1600" dirty="0"/>
              <a:t> “Съел целую тарелку зелёного салата”</a:t>
            </a:r>
          </a:p>
          <a:p>
            <a:r>
              <a:rPr lang="ru-RU" sz="1600" dirty="0"/>
              <a:t> "Погрузишься ты в сон непробудный, будешь нянчить, работать и </a:t>
            </a:r>
            <a:r>
              <a:rPr lang="ru-RU" sz="1600" dirty="0" smtClean="0"/>
              <a:t>есть«</a:t>
            </a:r>
          </a:p>
          <a:p>
            <a:endParaRPr lang="ru-RU" sz="1600" dirty="0" smtClean="0"/>
          </a:p>
          <a:p>
            <a:r>
              <a:rPr lang="ru-RU" sz="1600" dirty="0"/>
              <a:t>4. Как буквально переводится слово “Метафора” с древнегреческого?</a:t>
            </a:r>
          </a:p>
          <a:p>
            <a:r>
              <a:rPr lang="ru-RU" sz="1600" dirty="0"/>
              <a:t> Тайный образ</a:t>
            </a:r>
          </a:p>
          <a:p>
            <a:r>
              <a:rPr lang="ru-RU" sz="1600" dirty="0"/>
              <a:t> В переносном значении</a:t>
            </a:r>
          </a:p>
          <a:p>
            <a:r>
              <a:rPr lang="ru-RU" sz="1600" dirty="0"/>
              <a:t> В прямом смысле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07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2698" y="570590"/>
            <a:ext cx="8789324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5. </a:t>
            </a:r>
            <a:r>
              <a:rPr lang="ru-RU" dirty="0"/>
              <a:t>Какой из ответов содержит метафору?</a:t>
            </a:r>
          </a:p>
          <a:p>
            <a:r>
              <a:rPr lang="ru-RU" dirty="0"/>
              <a:t> Расселили нас, как орлов-заговорщиков.</a:t>
            </a:r>
          </a:p>
          <a:p>
            <a:r>
              <a:rPr lang="ru-RU" dirty="0"/>
              <a:t> Все флаги в гости будут к нам.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В саду горит костер рябины красной, но никого не может он согреть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  <a:p>
            <a:r>
              <a:rPr lang="ru-RU" dirty="0"/>
              <a:t>6. Где в основном применяется развернутая метафора?</a:t>
            </a:r>
          </a:p>
          <a:p>
            <a:r>
              <a:rPr lang="ru-RU" dirty="0"/>
              <a:t> В повседневной речи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В литературе</a:t>
            </a:r>
          </a:p>
          <a:p>
            <a:r>
              <a:rPr lang="ru-RU" dirty="0"/>
              <a:t> В </a:t>
            </a:r>
            <a:r>
              <a:rPr lang="ru-RU" dirty="0" smtClean="0"/>
              <a:t>кино</a:t>
            </a:r>
          </a:p>
          <a:p>
            <a:endParaRPr lang="ru-RU" dirty="0" smtClean="0"/>
          </a:p>
          <a:p>
            <a:r>
              <a:rPr lang="ru-RU" dirty="0"/>
              <a:t>7. Что за вид художественного элемента применен?</a:t>
            </a:r>
          </a:p>
          <a:p>
            <a:r>
              <a:rPr lang="ru-RU" dirty="0"/>
              <a:t>“Прапорщики воткнулись глазами в царя”.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Метафора</a:t>
            </a:r>
          </a:p>
          <a:p>
            <a:r>
              <a:rPr lang="ru-RU" dirty="0"/>
              <a:t> Эпитет</a:t>
            </a:r>
          </a:p>
          <a:p>
            <a:r>
              <a:rPr lang="ru-RU" dirty="0"/>
              <a:t> Олицетворение</a:t>
            </a:r>
          </a:p>
          <a:p>
            <a:endParaRPr lang="ru-RU" dirty="0" smtClean="0"/>
          </a:p>
          <a:p>
            <a:r>
              <a:rPr lang="ru-RU" dirty="0"/>
              <a:t>8. Сколько разновидностей метафор существует в русском языке?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Четыре.</a:t>
            </a:r>
          </a:p>
          <a:p>
            <a:r>
              <a:rPr lang="ru-RU" dirty="0"/>
              <a:t> Пять.</a:t>
            </a:r>
          </a:p>
          <a:p>
            <a:r>
              <a:rPr lang="ru-RU" dirty="0"/>
              <a:t> Три.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4329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382" y="197346"/>
            <a:ext cx="889461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ответы</a:t>
            </a:r>
          </a:p>
          <a:p>
            <a:endParaRPr lang="ru-RU" dirty="0"/>
          </a:p>
          <a:p>
            <a:r>
              <a:rPr lang="ru-RU" dirty="0" smtClean="0"/>
              <a:t>1.Выберите </a:t>
            </a:r>
            <a:r>
              <a:rPr lang="ru-RU" dirty="0"/>
              <a:t>из перечисленных вариантов эпитет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В вечер такой золотистый и ясный. В этом </a:t>
            </a:r>
            <a:r>
              <a:rPr lang="ru-RU" dirty="0" err="1">
                <a:solidFill>
                  <a:srgbClr val="FF0000"/>
                </a:solidFill>
              </a:rPr>
              <a:t>дыханьи</a:t>
            </a:r>
            <a:r>
              <a:rPr lang="ru-RU" dirty="0">
                <a:solidFill>
                  <a:srgbClr val="FF0000"/>
                </a:solidFill>
              </a:rPr>
              <a:t> весны </a:t>
            </a:r>
            <a:r>
              <a:rPr lang="ru-RU" dirty="0" err="1">
                <a:solidFill>
                  <a:srgbClr val="FF0000"/>
                </a:solidFill>
              </a:rPr>
              <a:t>всепобедной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 Была её душа - дум грустных улей</a:t>
            </a:r>
          </a:p>
          <a:p>
            <a:r>
              <a:rPr lang="ru-RU" dirty="0"/>
              <a:t> Мне кажется, что весь мир лежит у моих ног.</a:t>
            </a:r>
          </a:p>
          <a:p>
            <a:endParaRPr lang="ru-RU" dirty="0"/>
          </a:p>
          <a:p>
            <a:r>
              <a:rPr lang="ru-RU" dirty="0"/>
              <a:t>2. В чем отличие метафоры от сравнения?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В метафоре есть смежное сравнение предметов.</a:t>
            </a:r>
          </a:p>
          <a:p>
            <a:r>
              <a:rPr lang="ru-RU" dirty="0"/>
              <a:t> Сравнение возникает посредством союзов.</a:t>
            </a:r>
          </a:p>
          <a:p>
            <a:r>
              <a:rPr lang="ru-RU" dirty="0"/>
              <a:t> В метафоре содержится скрытый смысл.</a:t>
            </a:r>
          </a:p>
          <a:p>
            <a:endParaRPr lang="ru-RU" dirty="0"/>
          </a:p>
          <a:p>
            <a:r>
              <a:rPr lang="ru-RU" dirty="0"/>
              <a:t>3. Найдите в ответах метафору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"Холодная луна будет сиять весь вечер"</a:t>
            </a:r>
          </a:p>
          <a:p>
            <a:r>
              <a:rPr lang="ru-RU" dirty="0"/>
              <a:t> “Съел целую тарелку зелёного салата”</a:t>
            </a:r>
          </a:p>
          <a:p>
            <a:r>
              <a:rPr lang="ru-RU" dirty="0"/>
              <a:t> "Погрузишься ты в сон непробудный, будешь нянчить, работать и есть«</a:t>
            </a:r>
          </a:p>
          <a:p>
            <a:endParaRPr lang="ru-RU" dirty="0"/>
          </a:p>
          <a:p>
            <a:r>
              <a:rPr lang="ru-RU" dirty="0"/>
              <a:t>4. Как буквально переводится слово “Метафора” с древнегреческого?</a:t>
            </a:r>
          </a:p>
          <a:p>
            <a:r>
              <a:rPr lang="ru-RU" dirty="0"/>
              <a:t> Тайный образ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В переносном значении</a:t>
            </a:r>
          </a:p>
          <a:p>
            <a:r>
              <a:rPr lang="ru-RU" dirty="0"/>
              <a:t> В прямом смысле</a:t>
            </a:r>
          </a:p>
        </p:txBody>
      </p:sp>
    </p:spTree>
    <p:extLst>
      <p:ext uri="{BB962C8B-B14F-4D97-AF65-F5344CB8AC3E}">
        <p14:creationId xmlns:p14="http://schemas.microsoft.com/office/powerpoint/2010/main" val="36985798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525947"/>
            <a:ext cx="9042119" cy="570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329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187845" cy="744315"/>
          </a:xfrm>
        </p:spPr>
        <p:txBody>
          <a:bodyPr/>
          <a:lstStyle/>
          <a:p>
            <a:r>
              <a:rPr lang="ru-RU" sz="2000" i="1" dirty="0">
                <a:solidFill>
                  <a:srgbClr val="171717"/>
                </a:solidFill>
                <a:latin typeface="Golos"/>
              </a:rPr>
              <a:t>Метафора – это несвойственное имя, которое переносится с вида на род, или с рода на вид, или с вида на вид, или с рода на </a:t>
            </a:r>
            <a:r>
              <a:rPr lang="ru-RU" sz="2000" i="1" dirty="0" smtClean="0">
                <a:solidFill>
                  <a:srgbClr val="171717"/>
                </a:solidFill>
                <a:latin typeface="Golos"/>
              </a:rPr>
              <a:t>род</a:t>
            </a:r>
            <a:endParaRPr lang="ru-RU" dirty="0"/>
          </a:p>
        </p:txBody>
      </p:sp>
      <p:pic>
        <p:nvPicPr>
          <p:cNvPr id="1026" name="Picture 2" descr="Аристотел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527" y="2052638"/>
            <a:ext cx="8307523" cy="419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984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5840" y="689956"/>
            <a:ext cx="9044013" cy="555844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Чтобы было еще понятнее, лучше сразу привести </a:t>
            </a:r>
            <a:r>
              <a:rPr lang="ru-RU" b="1" dirty="0"/>
              <a:t>примеры метафор</a:t>
            </a:r>
            <a:r>
              <a:rPr lang="ru-RU" dirty="0"/>
              <a:t>:</a:t>
            </a:r>
          </a:p>
          <a:p>
            <a:r>
              <a:rPr lang="ru-RU" b="1" dirty="0"/>
              <a:t>Выткался на озере алый цвет зари…</a:t>
            </a:r>
            <a:r>
              <a:rPr lang="ru-RU" dirty="0"/>
              <a:t> (С. Есенин). Понятно, что никакой цвет не может «выткаться», здесь </a:t>
            </a:r>
            <a:r>
              <a:rPr lang="ru-RU" dirty="0">
                <a:hlinkClick r:id="rId2"/>
              </a:rPr>
              <a:t>это синоним слова</a:t>
            </a:r>
            <a:r>
              <a:rPr lang="ru-RU" dirty="0"/>
              <a:t> «отразился». Но согласитесь, звучит более красиво.</a:t>
            </a:r>
          </a:p>
          <a:p>
            <a:r>
              <a:rPr lang="ru-RU" b="1" dirty="0"/>
              <a:t>Я стою на прибрежье, в пожаре прибоя…</a:t>
            </a:r>
            <a:r>
              <a:rPr lang="ru-RU" dirty="0"/>
              <a:t> (К. Бальмонт). Понятно, что огонь и вода – это две противоположные стихии, но здесь их </a:t>
            </a:r>
            <a:r>
              <a:rPr lang="ru-RU" dirty="0">
                <a:hlinkClick r:id="rId3"/>
              </a:rPr>
              <a:t>соединили в оксюмороне</a:t>
            </a:r>
            <a:r>
              <a:rPr lang="ru-RU" dirty="0"/>
              <a:t>, и получилось более поэтично, нежели вместо «пожар» стояло бы слово «всплески».</a:t>
            </a:r>
          </a:p>
          <a:p>
            <a:r>
              <a:rPr lang="ru-RU" b="1" dirty="0"/>
              <a:t>Гуляет ветреный кистень по золотому войску нив…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/>
              <a:t>В. Хлебников). Здесь сразу две метафоры – ветер напоминает кистень (разновидность ножей), видимо, такой же безжалостный, а колосья заменены на «золотое войско», так как их много и стоят все друг за другом.</a:t>
            </a:r>
          </a:p>
          <a:p>
            <a:r>
              <a:rPr lang="ru-RU" dirty="0"/>
              <a:t>И самое простое. </a:t>
            </a:r>
            <a:r>
              <a:rPr lang="ru-RU" b="1" dirty="0"/>
              <a:t>В лесу родилась елочка, в лесу она росла</a:t>
            </a:r>
            <a:r>
              <a:rPr lang="ru-RU" dirty="0"/>
              <a:t>. Естественно, никакая елочка не может «родиться», ведь деревья произрастают из семян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82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Если вы наблюдательны, то заметили, что метафоры в данных примерах употребляются в разных значениях. Это могут быть существительные, определения и даже глаголы</a:t>
            </a:r>
            <a:r>
              <a:rPr lang="ru-RU" dirty="0"/>
              <a:t>.</a:t>
            </a:r>
          </a:p>
        </p:txBody>
      </p:sp>
      <p:pic>
        <p:nvPicPr>
          <p:cNvPr id="2050" name="Picture 2" descr="Мельница бабоч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480" y="1887062"/>
            <a:ext cx="8154785" cy="458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683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Метафоры в литературе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052918"/>
            <a:ext cx="9237721" cy="4339569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Чаще всего метафоры можно встретить в поэзии. Например, у Есенина практически каждое </a:t>
            </a:r>
            <a:r>
              <a:rPr lang="ru-RU" dirty="0">
                <a:hlinkClick r:id="rId2"/>
              </a:rPr>
              <a:t>стихотворение – это</a:t>
            </a:r>
            <a:r>
              <a:rPr lang="ru-RU" dirty="0"/>
              <a:t> целый набор таких метафорических приемчиков.</a:t>
            </a:r>
          </a:p>
          <a:p>
            <a:r>
              <a:rPr lang="ru-RU" i="1" dirty="0"/>
              <a:t>Черемуха душистая, развесившись, стоит,</a:t>
            </a:r>
            <a:br>
              <a:rPr lang="ru-RU" i="1" dirty="0"/>
            </a:br>
            <a:r>
              <a:rPr lang="ru-RU" i="1" dirty="0"/>
              <a:t>А зелень золотистая на солнышке горит.</a:t>
            </a:r>
          </a:p>
          <a:p>
            <a:r>
              <a:rPr lang="ru-RU" dirty="0"/>
              <a:t>Понятно, что зелень не может быть золотого цвета, но так поэт точно и ярко передает сияние солнечных лучей на листве.</a:t>
            </a:r>
          </a:p>
          <a:p>
            <a:r>
              <a:rPr lang="ru-RU" i="1" dirty="0"/>
              <a:t>А рядом, у проталинки, в траве, между корней,</a:t>
            </a:r>
            <a:br>
              <a:rPr lang="ru-RU" i="1" dirty="0"/>
            </a:br>
            <a:r>
              <a:rPr lang="ru-RU" i="1" dirty="0"/>
              <a:t>Бежит, струится маленький серебряный ручей.</a:t>
            </a:r>
          </a:p>
          <a:p>
            <a:r>
              <a:rPr lang="ru-RU" dirty="0"/>
              <a:t>Опять же вода не может быть серебряной, но зато мы понимает, что она очень чистая, а журчание ручья напоминает перезвон серебра. Да и «бежать» вода не может. Метафора означает, что ручей течет очень быстро.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512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и время на этой известной картине Сальвадора Дали.</a:t>
            </a:r>
            <a:endParaRPr lang="ru-RU" dirty="0"/>
          </a:p>
        </p:txBody>
      </p:sp>
      <p:pic>
        <p:nvPicPr>
          <p:cNvPr id="3074" name="Picture 2" descr="Часы - метафора в живопис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2107406"/>
            <a:ext cx="5619750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41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 кино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Создатели фильмов любят использовать громкие названия, чтобы сразу привлечь к себе внимание зрителей. Просто приведем такие примеры:</a:t>
            </a:r>
          </a:p>
          <a:p>
            <a:r>
              <a:rPr lang="ru-RU" dirty="0"/>
              <a:t>Горячие головы – сразу намек на нечто </a:t>
            </a:r>
            <a:r>
              <a:rPr lang="ru-RU" dirty="0" err="1"/>
              <a:t>безбашенное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Грязные танцы – что-то в кино будет на грани фола;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Человек </a:t>
            </a:r>
            <a:r>
              <a:rPr lang="ru-RU" dirty="0"/>
              <a:t>дождя – герой не от мира сего.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436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Грязные танц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981" y="457892"/>
            <a:ext cx="8231967" cy="616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8322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54</TotalTime>
  <Words>1328</Words>
  <Application>Microsoft Office PowerPoint</Application>
  <PresentationFormat>Широкоэкранный</PresentationFormat>
  <Paragraphs>193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Century Gothic</vt:lpstr>
      <vt:lpstr>Golos</vt:lpstr>
      <vt:lpstr>Montserrat</vt:lpstr>
      <vt:lpstr>Wingdings 3</vt:lpstr>
      <vt:lpstr>YS Text</vt:lpstr>
      <vt:lpstr>Ион</vt:lpstr>
      <vt:lpstr>Подготовка к ОГЭ что такое метафора</vt:lpstr>
      <vt:lpstr>Определение термина и примеры метафор </vt:lpstr>
      <vt:lpstr>Метафора – это несвойственное имя, которое переносится с вида на род, или с рода на вид, или с вида на вид, или с рода на род</vt:lpstr>
      <vt:lpstr>Презентация PowerPoint</vt:lpstr>
      <vt:lpstr>Если вы наблюдательны, то заметили, что метафоры в данных примерах употребляются в разных значениях. Это могут быть существительные, определения и даже глаголы.</vt:lpstr>
      <vt:lpstr>Метафоры в литературе </vt:lpstr>
      <vt:lpstr>Как и время на этой известной картине Сальвадора Дали.</vt:lpstr>
      <vt:lpstr>В кино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Владимир</cp:lastModifiedBy>
  <cp:revision>7</cp:revision>
  <dcterms:created xsi:type="dcterms:W3CDTF">2022-10-01T19:26:41Z</dcterms:created>
  <dcterms:modified xsi:type="dcterms:W3CDTF">2022-10-01T20:21:23Z</dcterms:modified>
</cp:coreProperties>
</file>