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4" r:id="rId3"/>
    <p:sldId id="271" r:id="rId4"/>
    <p:sldId id="270" r:id="rId5"/>
    <p:sldId id="266" r:id="rId6"/>
    <p:sldId id="259" r:id="rId7"/>
    <p:sldId id="260" r:id="rId8"/>
    <p:sldId id="269" r:id="rId9"/>
    <p:sldId id="261" r:id="rId10"/>
    <p:sldId id="262" r:id="rId11"/>
    <p:sldId id="263" r:id="rId12"/>
    <p:sldId id="268" r:id="rId13"/>
    <p:sldId id="26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82" y="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CD665B-3594-4325-9DCD-8AF2082E02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FCD07C7-AD58-4A5A-B12A-D6C639E62C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30EE82-8A99-4136-9D40-23FA3D591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C00583-AB13-43B9-9BA9-FF70648E7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2FE233-12FD-4007-9AD2-771F50588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939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AC3F5-6697-4BA5-B550-EBA869075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4A115FF-6BB9-45EF-9D05-4E8B486BE8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E92BD5-855F-4A37-970F-CACB8417F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1061E5-FD70-4B4E-86AD-06BBC35DA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91BF9A-7B1F-4103-9790-35D1255C9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572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B853314-B6CF-489C-B48F-6278893B57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FD919F4-3781-4B8E-9AAE-73D235C627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BF39A6-75EA-41A6-AD96-7923771A4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8B30D2-80C7-42AF-ACF1-78ABBBB9F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DA0B17-FDD3-425D-B072-08A452BCC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789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B94334-01BA-4B44-9376-4796D8689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FBA8D5-1213-402D-BF79-FBB8F010E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42E3D6-105C-4CB1-BE8C-609556263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67A140-90A6-4C5A-905E-F8576967B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B6974C-D75F-46AB-B1D7-80AC3095E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108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C225F9-91E1-4C1F-964E-844A83C58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3893F6-929E-4C95-8550-833528FFA9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C47735-453A-42D9-BCB4-E78D6E66C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0E038D-811F-4889-A378-DE44CF793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4EFD96-8754-4A64-A082-5B3745DDD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376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A8E311-F9B7-455D-AC29-37E0397DA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B2EBC-CAD6-42AE-9CB8-9AF49D003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BE9E4DE-8127-419A-AFF0-AFFAD563C2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70EA1B-04EF-41FE-AF76-2695CC9C2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7523CCB-3681-4FB2-9CC4-0CD3D239F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596CF6-4F3F-4DB1-A9BE-330486BE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512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0513A0-3778-4860-AD9F-2B4F9D693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097098-B811-4300-84B8-D69D1879AD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482D3E-6C92-4AF6-9529-03921F7657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D557095-C493-4958-988E-6D2F11E58B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2E0128A-E4E4-46AE-8014-AAF226868C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0DD5E69-593F-4240-80E4-3875807EA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1E3606D-0EEB-423A-8DB5-0CE590A0E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0E77A5A-C284-4695-BE82-68F563394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430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E2167-FFC5-4EFE-B367-57087DB70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A44EEFD-85D2-410D-BDAC-3CE214421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A335A38-10DB-41D4-8D1A-57F3CFE93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B29F2C2-1EB3-4C64-898F-0F6FECDEB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264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A2DB309-96BE-4EFD-BFA9-4EE47545E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1B1A506-9CF0-4172-8C5A-20EE8C1EA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7E80EE9-D06A-4E3D-8B85-66277A625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9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566F9-59EE-4912-9F10-06B492573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959BB3-1AE7-4E6B-8C88-959B890894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C09B8E8-ADFD-4298-9B4B-0E6C69C1B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E28F252-DA8E-40C1-A759-44EAA0BA0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9891F6-825F-4490-8D80-1FD915D21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0C0B27-3099-4C4A-844C-6E74BE55E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415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AF0E86-AC57-4BB1-92B6-EEED5EEA8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1A3D2E8-5E8D-44DF-BB48-B1EEB9961D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1529B4-47E9-49D3-9A5B-3AA985DBCF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3ECDB45-362E-4962-9CC6-0738FDF05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BB6949-FC0C-4888-9AD3-A2F9B4A8B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944B26-DC8F-44CD-A1B0-A31D7E52C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276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AF7B1B-C5D4-4535-8303-72D9B02D2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4412416-4B55-4AC7-8882-2E64118B1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E54D41-54D3-48C7-9259-90D373E982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C9835-6238-4A03-B427-8D28D6F272C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7D78B5-8F21-41FB-B3BB-ADA53EC183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BBF222-96DF-48C7-BD6E-9E3B2BCD10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34BDE-9B68-40F9-AAD5-707F41E90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18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CAA916-C7F4-44BF-8004-2995C8F39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CCB1F5-63F3-457F-8020-7713A348A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A2F732-8B2E-4B73-A9FA-F5A5BD72A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D3C1B3-43F6-41BF-9B05-8AEDD64DC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8CC1AF-6440-4391-9230-3D1024430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C1C0DAB-1080-430E-929E-38C846D92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16" name="Picture 8" descr="Герб РФ">
            <a:extLst>
              <a:ext uri="{FF2B5EF4-FFF2-40B4-BE49-F238E27FC236}">
                <a16:creationId xmlns:a16="http://schemas.microsoft.com/office/drawing/2014/main" id="{FC90670E-E989-4CC9-B551-F50F9011F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65" y="138122"/>
            <a:ext cx="2121869" cy="259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208C6F1E-FD1B-478C-AAC4-7A5F5C5FA9DE}"/>
              </a:ext>
            </a:extLst>
          </p:cNvPr>
          <p:cNvSpPr>
            <a:spLocks noGrp="1"/>
          </p:cNvSpPr>
          <p:nvPr/>
        </p:nvSpPr>
        <p:spPr>
          <a:xfrm>
            <a:off x="2280134" y="0"/>
            <a:ext cx="9657866" cy="1625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b="1" kern="1200" cap="all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ФЕДЕРАЛЬНОЕ ГОСУДАРСТВЕННОЕ БЮДЖЕТНОЕ ОБЩЕОБРАЗОВАТЕЛЬНОЕ УЧРЕЖДЕНИЕ «СРЕДНЯЯ ОБЩЕОБРАЗОВАТЕЛЬНАЯ ШКОЛА № 1699» УПРАВЛЕНИЯ ДЕЛАМИ ПРЕЗИДЕНТА РОССИЙСКОЙ ФЕДЕРАЦИИ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A6CEEF-99C4-48DC-A0FB-4D013016A263}"/>
              </a:ext>
            </a:extLst>
          </p:cNvPr>
          <p:cNvSpPr txBox="1"/>
          <p:nvPr/>
        </p:nvSpPr>
        <p:spPr>
          <a:xfrm>
            <a:off x="2942635" y="2413992"/>
            <a:ext cx="6579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Апрель – октябрь 2022 года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F74654-E7A4-4166-8D5E-9FC18BAAF5BA}"/>
              </a:ext>
            </a:extLst>
          </p:cNvPr>
          <p:cNvSpPr txBox="1"/>
          <p:nvPr/>
        </p:nvSpPr>
        <p:spPr>
          <a:xfrm>
            <a:off x="0" y="3437878"/>
            <a:ext cx="12047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</a:rPr>
              <a:t>Фестиваль национальных культур</a:t>
            </a:r>
          </a:p>
          <a:p>
            <a:pPr algn="ctr"/>
            <a:r>
              <a:rPr lang="ru-RU" sz="5400" b="1" dirty="0">
                <a:solidFill>
                  <a:schemeClr val="bg1"/>
                </a:solidFill>
              </a:rPr>
              <a:t>«Мы – Россия»</a:t>
            </a:r>
          </a:p>
        </p:txBody>
      </p:sp>
    </p:spTree>
    <p:extLst>
      <p:ext uri="{BB962C8B-B14F-4D97-AF65-F5344CB8AC3E}">
        <p14:creationId xmlns:p14="http://schemas.microsoft.com/office/powerpoint/2010/main" val="520047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215853-98A3-4949-A00F-DF1D7D895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605"/>
            <a:ext cx="10515600" cy="681355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Национальные игры и виды спорта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501331-F739-446A-A5C3-4A3741E48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902" y="822960"/>
            <a:ext cx="8495138" cy="265948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дагестанских народных подвижных играх заключено духовное богатство многонационального края. В памяти народа сохранились игры, накопленные многими поколениями, в них виден образ жизни людей, их быт, труд, национальные устои. Игры направлены на развитие в детях выносливости, сноровки. 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Популярностью пользовались игры с элементами бега с препятствиями, на различные дистанции, прыжками и лазанием («Подними платок», «Карга», «Пастух и овцы», «Слепой медведь») и игры с метанием предметов («Попади в камень», «Игра в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альчик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»). Национальные виды спорта немного схожи с играми. Это вольная борьба, бокс, ходьба по канату, лазание, бег и фехтование, по которым спортсмены добились высоких результатов и побед на международных соревнованиях.</a:t>
            </a:r>
          </a:p>
          <a:p>
            <a:pPr marL="0" indent="0" algn="just">
              <a:buNone/>
            </a:pPr>
            <a:endParaRPr lang="ru-RU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E140DA7-CA2E-46CF-B047-6E0E690A9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1DFD4-67B9-4382-BB59-811FB6ED8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F1D9B1-8B0C-46F8-84EC-A81E14377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035661-4877-4494-B33C-710E476A9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43AEF5C-4B89-4342-95D7-03073016C5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18B907-FED2-43BB-B5AA-38A5096EF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99BE18B-F504-41CB-A8C4-3DE10825FB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227" y="770890"/>
            <a:ext cx="2604948" cy="265811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6C15DEB-53B1-4C2F-AB23-96F0556BFB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848" y="3554192"/>
            <a:ext cx="1093423" cy="250526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011688E-F2EF-4EE5-8FBA-C338C89863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973" y="3554192"/>
            <a:ext cx="1289472" cy="250526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93AA704-2E50-4C37-AA89-C4DB381B3384}"/>
              </a:ext>
            </a:extLst>
          </p:cNvPr>
          <p:cNvSpPr txBox="1"/>
          <p:nvPr/>
        </p:nvSpPr>
        <p:spPr>
          <a:xfrm>
            <a:off x="8769236" y="6112748"/>
            <a:ext cx="17424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«Подними платок»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5DC04D-16C2-4D32-8E5D-480A0D687EB1}"/>
              </a:ext>
            </a:extLst>
          </p:cNvPr>
          <p:cNvSpPr txBox="1"/>
          <p:nvPr/>
        </p:nvSpPr>
        <p:spPr>
          <a:xfrm>
            <a:off x="10359447" y="6091867"/>
            <a:ext cx="17745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«Слепой медведь»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73C7A5F-5FB5-4E72-AD65-AE0728223B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3482447"/>
            <a:ext cx="3452972" cy="230198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6AB5922-A357-4FDF-B535-4FFD583B53E4}"/>
              </a:ext>
            </a:extLst>
          </p:cNvPr>
          <p:cNvSpPr txBox="1"/>
          <p:nvPr/>
        </p:nvSpPr>
        <p:spPr>
          <a:xfrm>
            <a:off x="30847" y="5774904"/>
            <a:ext cx="3490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Абдулрашид</a:t>
            </a:r>
            <a:r>
              <a:rPr lang="ru-RU" sz="160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160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Булачевич</a:t>
            </a:r>
            <a:r>
              <a:rPr lang="ru-RU" sz="160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160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Садулаев</a:t>
            </a:r>
            <a:endParaRPr lang="ru-RU" sz="1600" i="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</a:rPr>
              <a:t>(вольная борьба)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3AA861-33E5-4C60-8D8C-B2554958F47B}"/>
              </a:ext>
            </a:extLst>
          </p:cNvPr>
          <p:cNvSpPr txBox="1"/>
          <p:nvPr/>
        </p:nvSpPr>
        <p:spPr>
          <a:xfrm>
            <a:off x="4090850" y="5775851"/>
            <a:ext cx="4337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Айзанат</a:t>
            </a:r>
            <a:r>
              <a:rPr lang="ru-RU" sz="160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160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Махачевна</a:t>
            </a:r>
            <a:r>
              <a:rPr lang="ru-RU" sz="160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Муртазаева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</a:rPr>
              <a:t>(фехтование)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0647B38-E3D6-45EF-B99D-89A8E53DA9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507" y="3482446"/>
            <a:ext cx="3452972" cy="230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54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5C6B1-B6B2-449F-895A-816F9A521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2085"/>
            <a:ext cx="10515600" cy="610235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Изобразительное искусство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FFF1F1-6952-44CF-BD21-0C52CAFBE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3600"/>
            <a:ext cx="10515600" cy="2565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Современный Дагестан богат культурной жизнью своей республики. Древние традиции живописи передаются художниками из поколения в поколение.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Профессиональное искусство в Дагестане появилось благодаря стараниям известного русского художника Евгения Лансере.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Изобразительные традиции в республике заложили такие художники: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М.А.Джемал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Ю.А.Моллаев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Д.Капоницын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М.К.Юнусилау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скульптор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Х.Н.Аскар-Сарыджа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ru-RU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164C02-E975-4FC2-BA88-C39C052CF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557E0D-2F8B-4DFE-BDCC-B2C8F7355A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BED1A5-5374-4478-AAAD-B82983033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B0CA0E-D08F-414E-A6B5-69E6A99F6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A33A98-F190-4FEB-99A7-A31BEF6CC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8E0EED-AD0F-4900-AEAA-B2B577529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2B06227-55EC-4B33-8CF6-DC1D1E75C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2" y="3561681"/>
            <a:ext cx="3048000" cy="16287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BAEA1D8-21F2-4EAA-9BBE-A29E60D3DE1E}"/>
              </a:ext>
            </a:extLst>
          </p:cNvPr>
          <p:cNvSpPr txBox="1"/>
          <p:nvPr/>
        </p:nvSpPr>
        <p:spPr>
          <a:xfrm>
            <a:off x="767972" y="5399795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М.А.Джемал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F1DA7B5-E394-4F2E-8880-B2B86A7018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262" y="3288030"/>
            <a:ext cx="1945836" cy="27063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F4DF1-D49A-4846-A997-2A1942615473}"/>
              </a:ext>
            </a:extLst>
          </p:cNvPr>
          <p:cNvSpPr txBox="1"/>
          <p:nvPr/>
        </p:nvSpPr>
        <p:spPr>
          <a:xfrm>
            <a:off x="10087065" y="5994400"/>
            <a:ext cx="2104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Х.Н.Аскар-Сарыджа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5795027-0DCE-4CD6-A327-89DFBAB893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526" y="3288030"/>
            <a:ext cx="3352637" cy="270167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1054EAD-BCEE-417E-B7DC-C16E54255895}"/>
              </a:ext>
            </a:extLst>
          </p:cNvPr>
          <p:cNvSpPr txBox="1"/>
          <p:nvPr/>
        </p:nvSpPr>
        <p:spPr>
          <a:xfrm>
            <a:off x="7527393" y="5994400"/>
            <a:ext cx="1732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М.К.Юнусилау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61EC7BE-F46A-4D6E-9771-7532F72B3B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911" y="3281333"/>
            <a:ext cx="3120516" cy="270837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892CF82-4891-4530-878B-FD9C4F839D1A}"/>
              </a:ext>
            </a:extLst>
          </p:cNvPr>
          <p:cNvSpPr txBox="1"/>
          <p:nvPr/>
        </p:nvSpPr>
        <p:spPr>
          <a:xfrm>
            <a:off x="4269192" y="6010009"/>
            <a:ext cx="1666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Ю.А.Моллаев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484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7FFF1F1-6952-44CF-BD21-0C52CAFBE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900" y="1150290"/>
            <a:ext cx="8881219" cy="23063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Лучшие традиции изобразительного искусства отражены в самобытных, глубоко национальных произведениях профессиональных художников Дагестана: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Х.Курбанова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З.Рабаданова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М.Шабанова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А.Амирбекова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многих других.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Махачкале находится Дагестанский музей изобразительных искусств имени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П.С.Гамзатовой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Дагестанское художественное училище имени </a:t>
            </a:r>
            <a:r>
              <a:rPr lang="ru-RU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М.А.Джемала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музее представлены не только классические художники, но и молодые талантливые авторы со всех уголков республики, работы которых составляют богатый культурный пласт достояния нашей страны. </a:t>
            </a:r>
          </a:p>
          <a:p>
            <a:pPr marL="0" indent="0" algn="just">
              <a:buNone/>
            </a:pPr>
            <a:endParaRPr lang="ru-RU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164C02-E975-4FC2-BA88-C39C052CF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557E0D-2F8B-4DFE-BDCC-B2C8F7355A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BED1A5-5374-4478-AAAD-B82983033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B0CA0E-D08F-414E-A6B5-69E6A99F6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A33A98-F190-4FEB-99A7-A31BEF6CC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8E0EED-AD0F-4900-AEAA-B2B577529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921E33B-E527-42DB-B215-EF64A4234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239" y="1209285"/>
            <a:ext cx="2618156" cy="370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7D2FCAD-2569-41C9-BB30-07854D5B7EC1}"/>
              </a:ext>
            </a:extLst>
          </p:cNvPr>
          <p:cNvSpPr txBox="1"/>
          <p:nvPr/>
        </p:nvSpPr>
        <p:spPr>
          <a:xfrm>
            <a:off x="9937196" y="4967580"/>
            <a:ext cx="12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Х.Курбанов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5246BE0-496D-49B7-A881-72A7B8DB42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0" y="4001075"/>
            <a:ext cx="4658198" cy="18588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5539947-397C-47CF-85C4-4F0251B1B877}"/>
              </a:ext>
            </a:extLst>
          </p:cNvPr>
          <p:cNvSpPr txBox="1"/>
          <p:nvPr/>
        </p:nvSpPr>
        <p:spPr>
          <a:xfrm>
            <a:off x="1704319" y="5911317"/>
            <a:ext cx="1409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З.Рабаданов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B38FB99-B6DF-441E-B770-A217773B98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230" y="3688081"/>
            <a:ext cx="4272877" cy="215801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AAAD710-D155-4DA8-9B3A-C58CF079DB94}"/>
              </a:ext>
            </a:extLst>
          </p:cNvPr>
          <p:cNvSpPr txBox="1"/>
          <p:nvPr/>
        </p:nvSpPr>
        <p:spPr>
          <a:xfrm>
            <a:off x="5707122" y="5932121"/>
            <a:ext cx="1755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М.Шабанов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688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164C02-E975-4FC2-BA88-C39C052CF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66576" y="1195495"/>
            <a:ext cx="2023230" cy="445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557E0D-2F8B-4DFE-BDCC-B2C8F7355A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66577" y="3218721"/>
            <a:ext cx="2023230" cy="4450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BED1A5-5374-4478-AAAD-B82983033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66577" y="5241952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B0CA0E-D08F-414E-A6B5-69E6A99F6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735346" y="5221632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A33A98-F190-4FEB-99A7-A31BEF6CC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735347" y="3198401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8E0EED-AD0F-4900-AEAA-B2B577529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735346" y="1175172"/>
            <a:ext cx="2023230" cy="44503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B8675D3-C1E3-4A07-86F5-EE8AF8A06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99" y="-8080"/>
            <a:ext cx="10287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48E822F-4739-4135-A0F5-CC585451448B}"/>
              </a:ext>
            </a:extLst>
          </p:cNvPr>
          <p:cNvSpPr txBox="1"/>
          <p:nvPr/>
        </p:nvSpPr>
        <p:spPr>
          <a:xfrm>
            <a:off x="3007360" y="5770875"/>
            <a:ext cx="66913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207073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CAA916-C7F4-44BF-8004-2995C8F39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CCB1F5-63F3-457F-8020-7713A348A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A2F732-8B2E-4B73-A9FA-F5A5BD72A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D3C1B3-43F6-41BF-9B05-8AEDD64DC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8CC1AF-6440-4391-9230-3D1024430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C1C0DAB-1080-430E-929E-38C846D92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AD10032D-BA3B-4D9D-B9BA-B08B5911A535}"/>
              </a:ext>
            </a:extLst>
          </p:cNvPr>
          <p:cNvSpPr>
            <a:spLocks noGrp="1"/>
          </p:cNvSpPr>
          <p:nvPr/>
        </p:nvSpPr>
        <p:spPr>
          <a:xfrm>
            <a:off x="193040" y="0"/>
            <a:ext cx="11572240" cy="28346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b="1" kern="1200" cap="all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КУЛЬТУРА и ТРАДИЦИИ НАРОДОВ Дагестана</a:t>
            </a:r>
            <a:b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3804E98D-F0EB-4BEF-AF46-36BD610AC928}"/>
              </a:ext>
            </a:extLst>
          </p:cNvPr>
          <p:cNvSpPr>
            <a:spLocks noGrp="1"/>
          </p:cNvSpPr>
          <p:nvPr/>
        </p:nvSpPr>
        <p:spPr>
          <a:xfrm>
            <a:off x="7655496" y="3670936"/>
            <a:ext cx="4536504" cy="2320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Выполнила ученица 3 «Б» класса </a:t>
            </a:r>
          </a:p>
          <a:p>
            <a:pPr algn="l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ФГБОУ СОШ №1699: </a:t>
            </a:r>
          </a:p>
          <a:p>
            <a:pPr algn="l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Баранова Ангелина Ильинична</a:t>
            </a:r>
          </a:p>
          <a:p>
            <a:pPr algn="l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Защищают учащиеся 3 «Б» класса</a:t>
            </a:r>
          </a:p>
          <a:p>
            <a:pPr algn="l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Классный руководитель: </a:t>
            </a:r>
          </a:p>
          <a:p>
            <a:pPr algn="l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Карташова Елена Валерьевна</a:t>
            </a:r>
          </a:p>
        </p:txBody>
      </p:sp>
    </p:spTree>
    <p:extLst>
      <p:ext uri="{BB962C8B-B14F-4D97-AF65-F5344CB8AC3E}">
        <p14:creationId xmlns:p14="http://schemas.microsoft.com/office/powerpoint/2010/main" val="3247683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904CDE-B1D7-4C1E-8600-7109D065D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779" y="140035"/>
            <a:ext cx="10515600" cy="496009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+mn-lt"/>
              </a:rPr>
              <a:t>Фольклор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04D0DB-6A3F-4278-B0EC-A7B308853BA6}"/>
              </a:ext>
            </a:extLst>
          </p:cNvPr>
          <p:cNvSpPr txBox="1"/>
          <p:nvPr/>
        </p:nvSpPr>
        <p:spPr>
          <a:xfrm>
            <a:off x="2577846" y="1100310"/>
            <a:ext cx="9084696" cy="1715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дагестанском фольклоре отразился многовековой опыт народа, его думы, чаяния. В Дагестане высоко ценят метко сказанное слово, задушевные народные песни, мудрые притчи. По представлениям народа, слово может быть сильнее оружия. Пословица говорит: "Рана от кинжала заживает, рана от слова не заживает".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CAA916-C7F4-44BF-8004-2995C8F39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CCB1F5-63F3-457F-8020-7713A348A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A2F732-8B2E-4B73-A9FA-F5A5BD72A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D3C1B3-43F6-41BF-9B05-8AEDD64DC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8CC1AF-6440-4391-9230-3D1024430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C1C0DAB-1080-430E-929E-38C846D92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FE4A600-E0C5-4CAD-B8ED-738F4DEA8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26" y="440750"/>
            <a:ext cx="2036889" cy="2988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68BA5C-838E-40B3-8F87-E74E491426A8}"/>
              </a:ext>
            </a:extLst>
          </p:cNvPr>
          <p:cNvSpPr txBox="1"/>
          <p:nvPr/>
        </p:nvSpPr>
        <p:spPr>
          <a:xfrm>
            <a:off x="2577846" y="3316198"/>
            <a:ext cx="636547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Дагестане бытуют традиционные жанры устно-поэтического творчества - героический эпос, героико-исторические песни, исторические песни, баллады, песни-заклинания, короткие песни- четверостишия, детские игровые песни, колыбельные песни, считалки, дразнилки, сказки о животных, волшебные и бытовые сказки, сказки-небылицы, притчи, мифологические предания и легенды.</a:t>
            </a:r>
            <a:endParaRPr lang="ru-RU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71B2B95-2EC7-4372-A198-0EE2DDE61F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478" y="3352800"/>
            <a:ext cx="2056611" cy="297325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2147AEF-650A-4DB3-B243-DC647F686E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26" y="3476438"/>
            <a:ext cx="2023230" cy="284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035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CAA916-C7F4-44BF-8004-2995C8F39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CCB1F5-63F3-457F-8020-7713A348A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A2F732-8B2E-4B73-A9FA-F5A5BD72A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D3C1B3-43F6-41BF-9B05-8AEDD64DC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8CC1AF-6440-4391-9230-3D1024430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C1C0DAB-1080-430E-929E-38C846D92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34E2609-20C8-43D0-9EEB-B7A10E0D31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128" y="925989"/>
            <a:ext cx="3809145" cy="250301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A97138D-64A3-4782-BFAA-9DE66213D38D}"/>
              </a:ext>
            </a:extLst>
          </p:cNvPr>
          <p:cNvSpPr txBox="1"/>
          <p:nvPr/>
        </p:nvSpPr>
        <p:spPr>
          <a:xfrm>
            <a:off x="205532" y="925989"/>
            <a:ext cx="79488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них сконцентрированы общечеловеческие идеи добра и справедливости, осуждаются зло и жестокость, воспеты благородство, дружелюбие, высокие чувства, интернациональные эстетические идеалы. Поэтому бережно хранятся народом во все времена фольклор как бесценное духовное наследие</a:t>
            </a:r>
            <a:r>
              <a:rPr lang="ru-RU" sz="2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ru-RU" sz="20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D3CD7A-5BEB-4326-954A-68E8EB08DF11}"/>
              </a:ext>
            </a:extLst>
          </p:cNvPr>
          <p:cNvSpPr txBox="1"/>
          <p:nvPr/>
        </p:nvSpPr>
        <p:spPr>
          <a:xfrm>
            <a:off x="9556685" y="341520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Шарвили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9060D28-43B3-4305-81BB-137232EFF5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10" y="2951301"/>
            <a:ext cx="2502814" cy="32774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B5A80FC-0813-4DD5-A0C7-433241852CA1}"/>
              </a:ext>
            </a:extLst>
          </p:cNvPr>
          <p:cNvSpPr txBox="1"/>
          <p:nvPr/>
        </p:nvSpPr>
        <p:spPr>
          <a:xfrm>
            <a:off x="5913120" y="4212510"/>
            <a:ext cx="6133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Наиболее популярными персонажами эпосов, сказок и притчей являются Шарвили, Насреддин,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Заллал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Киши,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Чалтук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-хан,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Кас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-Буба.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607173C-BE8D-44E0-BB48-79B39A8AC3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633" y="2943155"/>
            <a:ext cx="2585007" cy="331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462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A25DA3-A3A3-48A6-9CB2-94EF5163A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844"/>
            <a:ext cx="10515600" cy="1325563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Декоративно-прикладное творчество</a:t>
            </a:r>
            <a:br>
              <a:rPr lang="ru-RU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38C771-59D5-429C-A47E-991B8CA30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0835" y="1141118"/>
            <a:ext cx="9253184" cy="2465682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Основные центры художественных ремесел Дагестана - обработка металлов и камней, производство керамической посуды, ткачество, появились в эпоху раннего средневековья и наивысшего расцвета достигли в 18-19 веках.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Почти в каждом селении имелось два-три мастера серебряника, лудильщика, кожевенника, которые занимались ремеслом в свободное от сельскохозяйственных работ время.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7F7DE2-09FF-4992-BCA4-EC4E31F61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F90577-DA1D-4118-8A62-06B21E457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A1FFB1-DF8A-4D52-B457-7304DB117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70B2F8-F055-47EF-B15B-C5727608E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FCA43BC-1D77-4B54-A28B-777177339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13344F-ACD0-488A-8A24-00CCAD237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2E3B919-8E7E-417D-B8EB-C5A2B6B11F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188" y="3718680"/>
            <a:ext cx="4314461" cy="267905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C500B13-0D00-4E4A-9BAC-D8AE11B0B5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08" y="1141118"/>
            <a:ext cx="1919423" cy="246568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7D9D3B-EAC9-4D63-969C-67BA26F1C4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830" y="3706509"/>
            <a:ext cx="3824969" cy="267905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CDE1634-DD69-49AF-AB69-7DC70B404E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3706508"/>
            <a:ext cx="3892928" cy="267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46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538C771-59D5-429C-A47E-991B8CA30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256" y="175750"/>
            <a:ext cx="11675488" cy="302464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Оружейное и ювелирное дело развито в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Кубачи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и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Казикумухе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гончарное производство в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Балхаре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и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Сулевкенте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ковроткачество в Дербенте и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Табасаране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 Развита была резьба по дереву и камню, вышивка по шелку.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 прошлом, практически, все женщины-дагестанки занимались в свободное время ткачеством и рукоделием.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Дагестанцы исстари удивляли предметами искусства, отличающимися изяществом и красотой форм, богатством красок, мастерством художественного исполнения и бережным отношением к своим традициям декоративно-прикладного искусства.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7F7DE2-09FF-4992-BCA4-EC4E31F61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F90577-DA1D-4118-8A62-06B21E457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A1FFB1-DF8A-4D52-B457-7304DB117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70B2F8-F055-47EF-B15B-C5727608E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FCA43BC-1D77-4B54-A28B-777177339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13344F-ACD0-488A-8A24-00CCAD237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DE34A23-020D-4EF7-B409-E86B96B921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0" y="2970856"/>
            <a:ext cx="2005474" cy="303859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B44AB71-037E-4AB6-809E-A422CBEB2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607" y="2963918"/>
            <a:ext cx="2005474" cy="302464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881F8E1-6019-48FB-8B64-67270EB01B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855" y="2964127"/>
            <a:ext cx="4551668" cy="303141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A37E3F7B-13E7-4072-99AE-001B613399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6033" y="2970855"/>
            <a:ext cx="3017711" cy="301771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8E59ACB-47E7-4901-B4DD-FA605E383B34}"/>
              </a:ext>
            </a:extLst>
          </p:cNvPr>
          <p:cNvSpPr txBox="1"/>
          <p:nvPr/>
        </p:nvSpPr>
        <p:spPr>
          <a:xfrm>
            <a:off x="4108606" y="5988566"/>
            <a:ext cx="1181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Сулевкент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4FB07FA-FA38-4FEA-9B0B-54DD28441D4F}"/>
              </a:ext>
            </a:extLst>
          </p:cNvPr>
          <p:cNvSpPr txBox="1"/>
          <p:nvPr/>
        </p:nvSpPr>
        <p:spPr>
          <a:xfrm>
            <a:off x="481894" y="6035008"/>
            <a:ext cx="11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Табасаран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F45B7EE-FD1B-4B72-862D-4A71A0D28D3A}"/>
              </a:ext>
            </a:extLst>
          </p:cNvPr>
          <p:cNvSpPr txBox="1"/>
          <p:nvPr/>
        </p:nvSpPr>
        <p:spPr>
          <a:xfrm>
            <a:off x="10099560" y="5981330"/>
            <a:ext cx="876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Кубачи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31202D2-633C-4A62-BB33-2DBDA6AFC6FE}"/>
              </a:ext>
            </a:extLst>
          </p:cNvPr>
          <p:cNvSpPr txBox="1"/>
          <p:nvPr/>
        </p:nvSpPr>
        <p:spPr>
          <a:xfrm>
            <a:off x="7563828" y="5981330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Кища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62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3B79D7-E7D8-400D-8F3B-76684B581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121"/>
            <a:ext cx="10515600" cy="711199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Литература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E45C42-4191-4EE6-B5B9-D92DF5AE6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901" y="782320"/>
            <a:ext cx="12047599" cy="11003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Дагестане в стародавние времена были народные певцы- ашуги, которые исполняли свои песни и былины по селениям и аулам. В старину фольклор практически не отражался в летописях и хрониках. Записи об ашугах начали появляться лишь в 18 столетии. Одним из таких первых поэтов стал Саид из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Кочхюра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(Саид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Кочхюрский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A905F4-CEAA-4733-AECE-BBE0BCFA2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DC6F4C-967A-4E38-809B-1B0787486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7DA911F-7545-4C19-B343-660DD457D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D9C13E-FA61-45D4-9C01-6A20D63E1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168993-C5D4-49A9-9D71-54FE3FC96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124269-8E87-4CEB-9CBD-1CE80A41A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698E77C-1CAE-47CC-8685-6E0C34AAD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729" y="1912662"/>
            <a:ext cx="1685960" cy="21384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F4D034E-FBDC-4C79-A012-B4F56FF9A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388" y="1912662"/>
            <a:ext cx="1524921" cy="21411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C27AA0E-1D8E-4517-A0E5-2D7CD4A8B803}"/>
              </a:ext>
            </a:extLst>
          </p:cNvPr>
          <p:cNvSpPr txBox="1"/>
          <p:nvPr/>
        </p:nvSpPr>
        <p:spPr>
          <a:xfrm>
            <a:off x="79901" y="2261531"/>
            <a:ext cx="69977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XIX веке были известны такие поэты Дагестана, как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Эльдарилав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Омарла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Батырай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Ирчи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Казак,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Етим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Эмин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Все они подарили своему горному краю яркие стихи и песни, в которых рассказывали о своей любви к родине, о той борьбе, которую вели горцы за свою свободу.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A77B90-A13D-4BCB-BBF1-4A86364FCF7C}"/>
              </a:ext>
            </a:extLst>
          </p:cNvPr>
          <p:cNvSpPr txBox="1"/>
          <p:nvPr/>
        </p:nvSpPr>
        <p:spPr>
          <a:xfrm>
            <a:off x="2588342" y="4522465"/>
            <a:ext cx="95391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Основоположником досоветской поэзии Дагестана был Сулейман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Стальский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В послереволюционной России именно стихи </a:t>
            </a:r>
            <a:r>
              <a:rPr lang="ru-RU" sz="1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Стальского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приобрели некую правдивость и искренность, благодаря чему популярность писателя сделала новый виток. В его произведениях было о тяжелой судьбе, о высмеивании надменности, о искренности и о любви к свободе.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36E817-0D69-4D33-A404-5B9E368173C4}"/>
              </a:ext>
            </a:extLst>
          </p:cNvPr>
          <p:cNvSpPr txBox="1"/>
          <p:nvPr/>
        </p:nvSpPr>
        <p:spPr>
          <a:xfrm>
            <a:off x="10626327" y="3646525"/>
            <a:ext cx="1291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Ирчи</a:t>
            </a:r>
            <a:r>
              <a:rPr lang="ru-RU" dirty="0">
                <a:solidFill>
                  <a:schemeClr val="bg1"/>
                </a:solidFill>
              </a:rPr>
              <a:t> Казак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D4F2BC-5A89-4F31-9D87-7BB04588A579}"/>
              </a:ext>
            </a:extLst>
          </p:cNvPr>
          <p:cNvSpPr txBox="1"/>
          <p:nvPr/>
        </p:nvSpPr>
        <p:spPr>
          <a:xfrm>
            <a:off x="9037012" y="3681809"/>
            <a:ext cx="1247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Етим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Эмин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3281159-2121-46B2-B0ED-6DEFBE21BD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516" y="1909963"/>
            <a:ext cx="1528514" cy="214117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775C856-6793-4684-8B51-03773CC138B9}"/>
              </a:ext>
            </a:extLst>
          </p:cNvPr>
          <p:cNvSpPr txBox="1"/>
          <p:nvPr/>
        </p:nvSpPr>
        <p:spPr>
          <a:xfrm>
            <a:off x="7584980" y="3445241"/>
            <a:ext cx="1013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Омарла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Батырай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0AE4220-7098-496C-A417-42005298C9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81" y="3697617"/>
            <a:ext cx="1863644" cy="266623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47CD431-5F62-46A3-8388-E2012B4752B1}"/>
              </a:ext>
            </a:extLst>
          </p:cNvPr>
          <p:cNvSpPr txBox="1"/>
          <p:nvPr/>
        </p:nvSpPr>
        <p:spPr>
          <a:xfrm>
            <a:off x="401784" y="5860876"/>
            <a:ext cx="1001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Сулейман </a:t>
            </a:r>
            <a:r>
              <a:rPr lang="ru-RU" sz="1400" dirty="0" err="1">
                <a:solidFill>
                  <a:schemeClr val="bg1"/>
                </a:solidFill>
              </a:rPr>
              <a:t>Стальский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86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A905F4-CEAA-4733-AECE-BBE0BCFA2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DC6F4C-967A-4E38-809B-1B0787486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7DA911F-7545-4C19-B343-660DD457D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D9C13E-FA61-45D4-9C01-6A20D63E1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168993-C5D4-49A9-9D71-54FE3FC96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124269-8E87-4CEB-9CBD-1CE80A41A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3A77B90-A13D-4BCB-BBF1-4A86364FCF7C}"/>
              </a:ext>
            </a:extLst>
          </p:cNvPr>
          <p:cNvSpPr txBox="1"/>
          <p:nvPr/>
        </p:nvSpPr>
        <p:spPr>
          <a:xfrm>
            <a:off x="2560322" y="782320"/>
            <a:ext cx="95391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Самым известным поэтом Дагестана, чьи стихи переводились на многие языки, стал Расул Гамзатович Гамзатов. Он родился в 1923 году в ауле рада Хунзахского района Республики. Гамзатов писал не только стихи, но и прозу, занимался переводами. Расул Гамзатов известен своими стихами, многие из которых перекладывались на музыку и становились песнями. Он являетс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 автором строк</a:t>
            </a:r>
            <a:r>
              <a:rPr lang="ru-RU" sz="2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знаменитой песни «Журавли», посвященных героям Великой Отечественной войны, павшим в боях и не вернувшимся домой.</a:t>
            </a:r>
          </a:p>
          <a:p>
            <a:pPr algn="just"/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D2BC329-A9B3-4402-B377-86B205ECA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1" y="795930"/>
            <a:ext cx="2444167" cy="215046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B8DEB63-4DCA-4504-8235-804F77F73647}"/>
              </a:ext>
            </a:extLst>
          </p:cNvPr>
          <p:cNvSpPr txBox="1"/>
          <p:nvPr/>
        </p:nvSpPr>
        <p:spPr>
          <a:xfrm>
            <a:off x="79902" y="5271645"/>
            <a:ext cx="11878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писателей Дагестана особо отмечены </a:t>
            </a:r>
            <a:r>
              <a:rPr lang="ru-RU" sz="2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Эфенди </a:t>
            </a:r>
            <a:r>
              <a:rPr lang="ru-RU" sz="20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Капиев</a:t>
            </a:r>
            <a:r>
              <a:rPr lang="ru-RU" sz="2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Ахмедхан Абу-</a:t>
            </a:r>
            <a:r>
              <a:rPr lang="ru-RU" sz="20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Бакар</a:t>
            </a:r>
            <a:r>
              <a:rPr lang="ru-RU" sz="2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Раджаб </a:t>
            </a:r>
            <a:r>
              <a:rPr lang="ru-RU" sz="20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Динмагомаев</a:t>
            </a:r>
            <a:r>
              <a:rPr lang="ru-RU" sz="2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Хизгил</a:t>
            </a:r>
            <a:r>
              <a:rPr lang="ru-RU" sz="2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Авшалумов</a:t>
            </a:r>
            <a:r>
              <a:rPr lang="ru-RU" sz="2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AC7563-499D-4220-B858-E8381FB65268}"/>
              </a:ext>
            </a:extLst>
          </p:cNvPr>
          <p:cNvSpPr txBox="1"/>
          <p:nvPr/>
        </p:nvSpPr>
        <p:spPr>
          <a:xfrm>
            <a:off x="79902" y="3463713"/>
            <a:ext cx="83259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Большой вклад в развитие дагестанской и российской литературы внесла Фазу </a:t>
            </a:r>
            <a:r>
              <a:rPr lang="ru-R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Гамзатовна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Алиева. Ее творчество </a:t>
            </a:r>
            <a:r>
              <a:rPr lang="ru-RU" sz="2000" b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посвящено восхвалению чести, достоинства человека, Родины. Главные темы её творчества — тема войны и мира, трудового и ратного подвига.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E433ED7-C80A-4C33-85C2-2E26EF3427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640" y="3065955"/>
            <a:ext cx="3337000" cy="222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406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3E462D-1CC6-491C-9DA1-7683C377A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645"/>
            <a:ext cx="10515600" cy="620395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Музыкальное творчество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B02924-4CF1-4229-8EC7-2963014FB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0585"/>
            <a:ext cx="10515600" cy="255841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Ансамбль «Лезгинка» – самый известный коллектив народных танцев Дагестана и Северного Кавказа. Он был основан в 1958 году. Коллектив ансамбля побывал в 65 странах мира и является победителем 48 всемирно известных фестивалей фольклорного танца среди профессиональных коллективов. В репертуаре ансамбля свыше 100 танцев народов Дагестана, Кавказа и России. 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Помимо ансамбля «Лезгинка» в Дагестане существует много других ансамблей и оркестров. Такие как Государственный симфонический оркестр Республики Дагестан (создан в 1931</a:t>
            </a:r>
            <a:r>
              <a:rPr lang="ru-RU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году), Государственный хор Республики Дагестан и Государственный оркестр народных инструментов (1938 год).</a:t>
            </a:r>
            <a:endParaRPr lang="ru-RU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01614F-7A58-43F1-BFCC-69B660772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6404340"/>
            <a:ext cx="2023230" cy="445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A7E9CC-8D2C-408E-9809-782992173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6" y="6404339"/>
            <a:ext cx="2023230" cy="4450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7C6216-0C9F-43E5-82EE-558D29113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850" y="6404338"/>
            <a:ext cx="2023230" cy="4450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75BC09-2800-4874-AC97-B07B1D15C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579" y="6399644"/>
            <a:ext cx="2023230" cy="445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FD99A8-AE1D-4127-A189-330D6B8B9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25" y="6394950"/>
            <a:ext cx="2023230" cy="445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95A3FE-A850-426B-8074-9153748EA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271" y="6390256"/>
            <a:ext cx="2023230" cy="4450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8DE0880-034B-4E24-A2C7-67DAFA9B0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" y="3758248"/>
            <a:ext cx="3852671" cy="255841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7F38781-3E28-40E3-B08D-6B7C54043E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382" y="3750783"/>
            <a:ext cx="3852671" cy="256587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90A1329-4D97-49CD-ADAD-7417F7314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829" y="3750783"/>
            <a:ext cx="3852672" cy="255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812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1112</Words>
  <Application>Microsoft Office PowerPoint</Application>
  <PresentationFormat>Широкоэкранный</PresentationFormat>
  <Paragraphs>71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Corbel</vt:lpstr>
      <vt:lpstr>Times New Roman</vt:lpstr>
      <vt:lpstr>Тема Office</vt:lpstr>
      <vt:lpstr>Презентация PowerPoint</vt:lpstr>
      <vt:lpstr>Презентация PowerPoint</vt:lpstr>
      <vt:lpstr>Фольклор</vt:lpstr>
      <vt:lpstr>Презентация PowerPoint</vt:lpstr>
      <vt:lpstr>Декоративно-прикладное творчество </vt:lpstr>
      <vt:lpstr>Презентация PowerPoint</vt:lpstr>
      <vt:lpstr>Литература</vt:lpstr>
      <vt:lpstr>Презентация PowerPoint</vt:lpstr>
      <vt:lpstr>Музыкальное творчество</vt:lpstr>
      <vt:lpstr>Национальные игры и виды спорта</vt:lpstr>
      <vt:lpstr>Изобразительное искусство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Elijah Baranov</dc:creator>
  <cp:lastModifiedBy>Elijah Baranov</cp:lastModifiedBy>
  <cp:revision>13</cp:revision>
  <dcterms:created xsi:type="dcterms:W3CDTF">2022-04-27T16:03:02Z</dcterms:created>
  <dcterms:modified xsi:type="dcterms:W3CDTF">2022-04-27T23:03:47Z</dcterms:modified>
</cp:coreProperties>
</file>