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7"/>
  </p:notesMasterIdLst>
  <p:sldIdLst>
    <p:sldId id="282" r:id="rId2"/>
    <p:sldId id="283" r:id="rId3"/>
    <p:sldId id="284" r:id="rId4"/>
    <p:sldId id="286" r:id="rId5"/>
    <p:sldId id="287" r:id="rId6"/>
    <p:sldId id="290" r:id="rId7"/>
    <p:sldId id="289" r:id="rId8"/>
    <p:sldId id="285" r:id="rId9"/>
    <p:sldId id="288" r:id="rId10"/>
    <p:sldId id="272" r:id="rId11"/>
    <p:sldId id="277" r:id="rId12"/>
    <p:sldId id="273" r:id="rId13"/>
    <p:sldId id="276" r:id="rId14"/>
    <p:sldId id="274" r:id="rId15"/>
    <p:sldId id="275" r:id="rId16"/>
    <p:sldId id="278" r:id="rId17"/>
    <p:sldId id="279" r:id="rId18"/>
    <p:sldId id="280" r:id="rId19"/>
    <p:sldId id="281" r:id="rId20"/>
    <p:sldId id="267" r:id="rId21"/>
    <p:sldId id="268" r:id="rId22"/>
    <p:sldId id="269" r:id="rId23"/>
    <p:sldId id="256" r:id="rId24"/>
    <p:sldId id="257" r:id="rId25"/>
    <p:sldId id="258" r:id="rId26"/>
    <p:sldId id="259" r:id="rId27"/>
    <p:sldId id="260" r:id="rId28"/>
    <p:sldId id="271" r:id="rId29"/>
    <p:sldId id="261" r:id="rId30"/>
    <p:sldId id="270" r:id="rId31"/>
    <p:sldId id="262" r:id="rId32"/>
    <p:sldId id="263" r:id="rId33"/>
    <p:sldId id="264" r:id="rId34"/>
    <p:sldId id="265" r:id="rId35"/>
    <p:sldId id="266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D0A01-DF4B-45EE-945A-3BCA6CFA55A4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31C68-89AE-4907-A6F1-6DA1CAAF1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109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231C68-89AE-4907-A6F1-6DA1CAAF16FE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9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77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81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4015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894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9320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703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989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33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29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716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0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927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599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60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619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997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4F2A2-7438-489F-AD17-0CA275691C90}" type="datetimeFigureOut">
              <a:rPr lang="ru-RU" smtClean="0"/>
              <a:t>19.09.2022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E454F9-65E0-4047-BC1C-E9A4666145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06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Мастер-класс из пластилина на тему «Удивительная Осень».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78" y="1739379"/>
            <a:ext cx="6821212" cy="5118621"/>
          </a:xfrm>
        </p:spPr>
      </p:pic>
    </p:spTree>
    <p:extLst>
      <p:ext uri="{BB962C8B-B14F-4D97-AF65-F5344CB8AC3E}">
        <p14:creationId xmlns:p14="http://schemas.microsoft.com/office/powerpoint/2010/main" val="702011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650" y="610462"/>
            <a:ext cx="8911687" cy="1280890"/>
          </a:xfrm>
        </p:spPr>
        <p:txBody>
          <a:bodyPr/>
          <a:lstStyle/>
          <a:p>
            <a:r>
              <a:rPr lang="ru-RU" b="1" dirty="0"/>
              <a:t>«Сова на ветке»</a:t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86" y="399670"/>
            <a:ext cx="4501259" cy="6458330"/>
          </a:xfrm>
        </p:spPr>
      </p:pic>
    </p:spTree>
    <p:extLst>
      <p:ext uri="{BB962C8B-B14F-4D97-AF65-F5344CB8AC3E}">
        <p14:creationId xmlns:p14="http://schemas.microsoft.com/office/powerpoint/2010/main" val="1367685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230" y="5045985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Используя шаблоны, вырезать из цветной бумаги необходимые детали для изготовления объемной аппликации.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363" y="208697"/>
            <a:ext cx="6757419" cy="456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273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105" y="-595951"/>
            <a:ext cx="6851326" cy="7307302"/>
          </a:xfrm>
        </p:spPr>
      </p:pic>
      <p:sp>
        <p:nvSpPr>
          <p:cNvPr id="4" name="Прямоугольник 3"/>
          <p:cNvSpPr/>
          <p:nvPr/>
        </p:nvSpPr>
        <p:spPr>
          <a:xfrm>
            <a:off x="823414" y="5493491"/>
            <a:ext cx="83478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Helvetica Neue"/>
              </a:rPr>
              <a:t>Согнуть круг пополам, но лишь с одной стороны прогладить пальцем линию сгиба.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06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4" y="224249"/>
            <a:ext cx="4081935" cy="45169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906" y="224249"/>
            <a:ext cx="4208251" cy="44428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78504" y="5539406"/>
            <a:ext cx="104044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Helvetica Neue"/>
              </a:rPr>
              <a:t>Верхнюю часть круга согнуть вниз (голова совы). Получилось туловище совы.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157" y="224249"/>
            <a:ext cx="3923041" cy="444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01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628" y="509515"/>
            <a:ext cx="6880931" cy="4444621"/>
          </a:xfrm>
        </p:spPr>
      </p:pic>
      <p:sp>
        <p:nvSpPr>
          <p:cNvPr id="5" name="Прямоугольник 4"/>
          <p:cNvSpPr/>
          <p:nvPr/>
        </p:nvSpPr>
        <p:spPr>
          <a:xfrm>
            <a:off x="1246496" y="5278374"/>
            <a:ext cx="89210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Из круга другого цвета сделать туловище второй совы по образцу.</a:t>
            </a:r>
          </a:p>
        </p:txBody>
      </p:sp>
    </p:spTree>
    <p:extLst>
      <p:ext uri="{BB962C8B-B14F-4D97-AF65-F5344CB8AC3E}">
        <p14:creationId xmlns:p14="http://schemas.microsoft.com/office/powerpoint/2010/main" val="4017850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149" y="503453"/>
            <a:ext cx="5806281" cy="3778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02" y="384076"/>
            <a:ext cx="5698331" cy="401700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29464" y="5464455"/>
            <a:ext cx="71643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Helvetica Neue"/>
              </a:rPr>
              <a:t>Приклеить детали глаз и клювы.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01879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425" y="373038"/>
            <a:ext cx="4258102" cy="6036317"/>
          </a:xfrm>
        </p:spPr>
      </p:pic>
      <p:sp>
        <p:nvSpPr>
          <p:cNvPr id="5" name="Прямоугольник 4"/>
          <p:cNvSpPr/>
          <p:nvPr/>
        </p:nvSpPr>
        <p:spPr>
          <a:xfrm>
            <a:off x="6261523" y="2793958"/>
            <a:ext cx="470340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Helvetica Neue"/>
              </a:rPr>
              <a:t>На основу </a:t>
            </a:r>
            <a:r>
              <a:rPr lang="ru-RU" sz="3600" dirty="0" smtClean="0">
                <a:solidFill>
                  <a:srgbClr val="000000"/>
                </a:solidFill>
                <a:latin typeface="Helvetica Neue"/>
              </a:rPr>
              <a:t>приклеить</a:t>
            </a:r>
          </a:p>
          <a:p>
            <a:r>
              <a:rPr lang="ru-RU" sz="3600" dirty="0" smtClean="0">
                <a:solidFill>
                  <a:srgbClr val="000000"/>
                </a:solidFill>
                <a:latin typeface="Helvetica Neue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Helvetica Neue"/>
              </a:rPr>
              <a:t>деталь ветки.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12734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42" y="-980673"/>
            <a:ext cx="6107762" cy="8789562"/>
          </a:xfrm>
        </p:spPr>
      </p:pic>
      <p:sp>
        <p:nvSpPr>
          <p:cNvPr id="5" name="Прямоугольник 4"/>
          <p:cNvSpPr/>
          <p:nvPr/>
        </p:nvSpPr>
        <p:spPr>
          <a:xfrm>
            <a:off x="7284639" y="2084274"/>
            <a:ext cx="369396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Helvetica Neue"/>
              </a:rPr>
              <a:t>Приклеить </a:t>
            </a:r>
            <a:r>
              <a:rPr lang="ru-RU" sz="4000" dirty="0" smtClean="0">
                <a:solidFill>
                  <a:srgbClr val="000000"/>
                </a:solidFill>
                <a:latin typeface="Helvetica Neue"/>
              </a:rPr>
              <a:t>сов</a:t>
            </a:r>
          </a:p>
          <a:p>
            <a:r>
              <a:rPr lang="ru-RU" sz="4000" dirty="0" smtClean="0">
                <a:solidFill>
                  <a:srgbClr val="000000"/>
                </a:solidFill>
                <a:latin typeface="Helvetica Neue"/>
              </a:rPr>
              <a:t> </a:t>
            </a:r>
            <a:r>
              <a:rPr lang="ru-RU" sz="4000" dirty="0">
                <a:solidFill>
                  <a:srgbClr val="000000"/>
                </a:solidFill>
                <a:latin typeface="Helvetica Neue"/>
              </a:rPr>
              <a:t>на ветку.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70649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982" y="0"/>
            <a:ext cx="5167591" cy="7375563"/>
          </a:xfrm>
        </p:spPr>
      </p:pic>
    </p:spTree>
    <p:extLst>
      <p:ext uri="{BB962C8B-B14F-4D97-AF65-F5344CB8AC3E}">
        <p14:creationId xmlns:p14="http://schemas.microsoft.com/office/powerpoint/2010/main" val="3338374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687" y="-123272"/>
            <a:ext cx="5322891" cy="7631910"/>
          </a:xfrm>
        </p:spPr>
      </p:pic>
    </p:spTree>
    <p:extLst>
      <p:ext uri="{BB962C8B-B14F-4D97-AF65-F5344CB8AC3E}">
        <p14:creationId xmlns:p14="http://schemas.microsoft.com/office/powerpoint/2010/main" val="32161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4436" y="282916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Для поделки мы использовали такие материалы, как пластилин, доску для лепки ,стеки, картон, ножницы.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241" y="1905000"/>
            <a:ext cx="6971487" cy="5231387"/>
          </a:xfrm>
        </p:spPr>
      </p:pic>
    </p:spTree>
    <p:extLst>
      <p:ext uri="{BB962C8B-B14F-4D97-AF65-F5344CB8AC3E}">
        <p14:creationId xmlns:p14="http://schemas.microsoft.com/office/powerpoint/2010/main" val="2401606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51A611-6710-4F95-82E9-D97F50572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285" y="502190"/>
            <a:ext cx="9968327" cy="128089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  Математика 4 класс        </a:t>
            </a:r>
            <a:r>
              <a:rPr lang="ru-RU" sz="4000" b="1" dirty="0">
                <a:solidFill>
                  <a:srgbClr val="00B050"/>
                </a:solidFill>
              </a:rPr>
              <a:t>(часть 1)</a:t>
            </a:r>
            <a:br>
              <a:rPr lang="ru-RU" sz="4000" b="1" dirty="0">
                <a:solidFill>
                  <a:srgbClr val="00B050"/>
                </a:solidFill>
              </a:rPr>
            </a:br>
            <a:r>
              <a:rPr lang="ru-RU" sz="4000" b="1" dirty="0">
                <a:solidFill>
                  <a:srgbClr val="00B050"/>
                </a:solidFill>
              </a:rPr>
              <a:t>                                                Школа России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D1F0094-28AB-4F2C-8AFE-5FDDEE099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705" y="1642388"/>
            <a:ext cx="10935652" cy="377762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12700">
                  <a:noFill/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sz="4000" b="1" dirty="0">
                <a:ln w="12700">
                  <a:noFill/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Четыре арифметических действия: сложение, вычитание, умножение, деление.</a:t>
            </a: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Числовые выражения. Порядок выполнения действий</a:t>
            </a:r>
            <a:r>
              <a:rPr lang="ru-RU" sz="4000" b="1" dirty="0">
                <a:ln w="12700">
                  <a:noFill/>
                  <a:prstDash val="solid"/>
                </a:ln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».</a:t>
            </a:r>
          </a:p>
          <a:p>
            <a:r>
              <a:rPr lang="ru-RU" sz="4400" b="1" dirty="0">
                <a:ln w="12700">
                  <a:noFill/>
                  <a:prstDash val="solid"/>
                </a:ln>
                <a:solidFill>
                  <a:srgbClr val="7030A0"/>
                </a:solidFill>
                <a:latin typeface="Calibri"/>
                <a:ea typeface="+mj-ea"/>
                <a:cs typeface="Arial" charset="0"/>
              </a:rPr>
              <a:t/>
            </a:r>
            <a:br>
              <a:rPr lang="ru-RU" sz="4400" b="1" dirty="0">
                <a:ln w="12700">
                  <a:noFill/>
                  <a:prstDash val="solid"/>
                </a:ln>
                <a:solidFill>
                  <a:srgbClr val="7030A0"/>
                </a:solidFill>
                <a:latin typeface="Calibri"/>
                <a:ea typeface="+mj-ea"/>
                <a:cs typeface="Arial" charset="0"/>
              </a:rPr>
            </a:br>
            <a:endParaRPr lang="ru-RU" dirty="0"/>
          </a:p>
        </p:txBody>
      </p:sp>
      <p:pic>
        <p:nvPicPr>
          <p:cNvPr id="1026" name="Picture 2" descr="Математика 1 класс - Сайт учителя начальных классов Кокориной ...">
            <a:extLst>
              <a:ext uri="{FF2B5EF4-FFF2-40B4-BE49-F238E27FC236}">
                <a16:creationId xmlns:a16="http://schemas.microsoft.com/office/drawing/2014/main" xmlns="" id="{FB1B51F0-BDB0-47A4-9606-E05B0A77B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210" y="4167554"/>
            <a:ext cx="2296829" cy="220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Е.А. Дышинский. Игротека математического кружка">
            <a:extLst>
              <a:ext uri="{FF2B5EF4-FFF2-40B4-BE49-F238E27FC236}">
                <a16:creationId xmlns:a16="http://schemas.microsoft.com/office/drawing/2014/main" xmlns="" id="{E934D9E8-A71B-4C88-9463-36D8164DC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" y="4374132"/>
            <a:ext cx="2679700" cy="199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ute Cartoon Of A Math Symbols Stock Vector - Illustration of sign ...">
            <a:extLst>
              <a:ext uri="{FF2B5EF4-FFF2-40B4-BE49-F238E27FC236}">
                <a16:creationId xmlns:a16="http://schemas.microsoft.com/office/drawing/2014/main" xmlns="" id="{332D5338-EB41-4AC8-94BD-58B473D6F7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560" y="446751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82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иди правильно за партой картинки">
            <a:extLst>
              <a:ext uri="{FF2B5EF4-FFF2-40B4-BE49-F238E27FC236}">
                <a16:creationId xmlns:a16="http://schemas.microsoft.com/office/drawing/2014/main" xmlns="" id="{01FFC1F1-0803-4245-A84B-7D824D8C5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490" y="237868"/>
            <a:ext cx="9260675" cy="638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00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060A0C-402B-4746-AD77-CFE45C7D3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153" y="811658"/>
            <a:ext cx="6575461" cy="688369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  <a:highlight>
                  <a:srgbClr val="00FFFF"/>
                </a:highlight>
              </a:rPr>
              <a:t>Математика</a:t>
            </a:r>
            <a:r>
              <a:rPr lang="ru-RU" sz="3200" dirty="0">
                <a:solidFill>
                  <a:srgbClr val="FF0000"/>
                </a:solidFill>
              </a:rPr>
              <a:t>-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Roboto"/>
              </a:rPr>
              <a:t>наука </a:t>
            </a:r>
            <a:r>
              <a:rPr lang="ru-RU" sz="3200" dirty="0">
                <a:solidFill>
                  <a:srgbClr val="000000"/>
                </a:solidFill>
                <a:latin typeface="Roboto"/>
              </a:rPr>
              <a:t>точная. 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18C2A5E-6AC5-468A-8B23-8C8846CB6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9492" y="1695236"/>
            <a:ext cx="9147362" cy="5222697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</a:pPr>
            <a:r>
              <a:rPr lang="ru-RU" b="1" dirty="0">
                <a:solidFill>
                  <a:srgbClr val="00B05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   МАТЕМАТИКА</a:t>
            </a:r>
            <a:r>
              <a:rPr lang="ru-RU" dirty="0">
                <a:solidFill>
                  <a:srgbClr val="00B05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(греч. </a:t>
            </a:r>
            <a:r>
              <a:rPr lang="ru-RU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mathematike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mathema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наука), наука, в которой изучаются пространственные формы и количественные отношения.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B05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Кто был первый математик?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Первым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математиком принято называть Фалеса Милетского, жившего в VI в. до н. э., одного из так называемых Семи мудрецов Греции. Он 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структурировал всю базу знаний на сей счет, которая издавна формировалась в пределах известного ему мира.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B05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произошло слово математика?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 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произошло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от др. -греч. </a:t>
            </a:r>
            <a:r>
              <a:rPr lang="ru-RU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μάθημ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α, что означает изучение, знание, наука, и др. ... μα</a:t>
            </a:r>
            <a:r>
              <a:rPr lang="ru-RU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θημ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ατικός, первоначально означающего восприимчивый, успевающий, позднее относящийся к изучению, впоследствии относящийся к 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7172" name="Picture 4" descr="Как научить ребенка математики? | Журнал">
            <a:extLst>
              <a:ext uri="{FF2B5EF4-FFF2-40B4-BE49-F238E27FC236}">
                <a16:creationId xmlns:a16="http://schemas.microsoft.com/office/drawing/2014/main" xmlns="" id="{F5217968-37C7-409B-B8F4-32E8B2540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76" y="743351"/>
            <a:ext cx="2643053" cy="178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50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1D104B-D0FC-4555-ACD1-DBBCDD5984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053" y="441961"/>
            <a:ext cx="8972867" cy="91948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Арифметические действия: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A7BCEF5-BD6C-4B5A-A80B-6FF963FDD5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7326" y="1539240"/>
            <a:ext cx="3913187" cy="2539999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rgbClr val="0070C0"/>
                </a:solidFill>
              </a:rPr>
              <a:t>Сложение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rgbClr val="0070C0"/>
                </a:solidFill>
              </a:rPr>
              <a:t>Вычитание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rgbClr val="0070C0"/>
                </a:solidFill>
              </a:rPr>
              <a:t>Умножение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rgbClr val="0070C0"/>
                </a:solidFill>
              </a:rPr>
              <a:t>Деление</a:t>
            </a:r>
          </a:p>
        </p:txBody>
      </p:sp>
      <p:pic>
        <p:nvPicPr>
          <p:cNvPr id="2050" name="Picture 2" descr="Знаки и – Таблица математических символов. Сокращённая запись ...">
            <a:extLst>
              <a:ext uri="{FF2B5EF4-FFF2-40B4-BE49-F238E27FC236}">
                <a16:creationId xmlns:a16="http://schemas.microsoft.com/office/drawing/2014/main" xmlns="" id="{CD2CF54F-3F02-4922-B72F-EEBB5F5A1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144" y="2113280"/>
            <a:ext cx="5148656" cy="427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1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Презентация по математике &quot;Слагаемые&quot;">
            <a:extLst>
              <a:ext uri="{FF2B5EF4-FFF2-40B4-BE49-F238E27FC236}">
                <a16:creationId xmlns:a16="http://schemas.microsoft.com/office/drawing/2014/main" xmlns="" id="{8554E70D-E7C7-470A-94E6-93E5F7E70B0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00" y="278902"/>
            <a:ext cx="7783489" cy="583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Алгебра - 8 - МАТЕМАТИКА В ШКОЛЕ 448">
            <a:extLst>
              <a:ext uri="{FF2B5EF4-FFF2-40B4-BE49-F238E27FC236}">
                <a16:creationId xmlns:a16="http://schemas.microsoft.com/office/drawing/2014/main" xmlns="" id="{49D64EF9-61AE-440E-AD11-06F975E78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7" y="3528103"/>
            <a:ext cx="2615883" cy="306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FD22D18-CB25-4FA7-B59D-C06B81E9FA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6838" y="827365"/>
            <a:ext cx="235267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82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Компоненты вычитания №3, цена 0,00 руб. — Начальные классы ...">
            <a:extLst>
              <a:ext uri="{FF2B5EF4-FFF2-40B4-BE49-F238E27FC236}">
                <a16:creationId xmlns:a16="http://schemas.microsoft.com/office/drawing/2014/main" xmlns="" id="{6BD4667E-17B8-46E8-9DCF-870B7B23A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560" y="786899"/>
            <a:ext cx="7655852" cy="528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C291655-2E08-4D50-9111-3207D2FCA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406" y="786899"/>
            <a:ext cx="2444708" cy="285927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2F1DE98-6540-42D7-AAF2-A381BA7F7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8688" y="4185920"/>
            <a:ext cx="1906487" cy="240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91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مهارات الرياضيات للصف الخامس الابتدائي الفصل الدراسى الاول 1441">
            <a:extLst>
              <a:ext uri="{FF2B5EF4-FFF2-40B4-BE49-F238E27FC236}">
                <a16:creationId xmlns:a16="http://schemas.microsoft.com/office/drawing/2014/main" xmlns="" id="{D11FCE41-B45E-4C30-97B4-8E8EA0FA8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5336" y="3052445"/>
            <a:ext cx="2809240" cy="280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易呗网- 乘号（chéng hào）">
            <a:extLst>
              <a:ext uri="{FF2B5EF4-FFF2-40B4-BE49-F238E27FC236}">
                <a16:creationId xmlns:a16="http://schemas.microsoft.com/office/drawing/2014/main" xmlns="" id="{07A847C2-8411-428D-9142-06590ECB5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351" y="409893"/>
            <a:ext cx="2562225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Компоненты умножения №3, цена 0,00 руб. — Начальные классы ...">
            <a:extLst>
              <a:ext uri="{FF2B5EF4-FFF2-40B4-BE49-F238E27FC236}">
                <a16:creationId xmlns:a16="http://schemas.microsoft.com/office/drawing/2014/main" xmlns="" id="{D674F73A-4A49-4635-B094-BE0F11352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24" y="509746"/>
            <a:ext cx="7794709" cy="583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77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صور تعليمية - واحة الرياضيات التعليمية">
            <a:extLst>
              <a:ext uri="{FF2B5EF4-FFF2-40B4-BE49-F238E27FC236}">
                <a16:creationId xmlns:a16="http://schemas.microsoft.com/office/drawing/2014/main" xmlns="" id="{7D61C92E-C8D9-4972-8561-00D664209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19" y="4390785"/>
            <a:ext cx="2365374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к появились математические знаки и символы | Научпоп. Наука для ...">
            <a:extLst>
              <a:ext uri="{FF2B5EF4-FFF2-40B4-BE49-F238E27FC236}">
                <a16:creationId xmlns:a16="http://schemas.microsoft.com/office/drawing/2014/main" xmlns="" id="{9F04B566-18CC-41EE-91F0-E1528BEE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5" y="1504710"/>
            <a:ext cx="3631886" cy="141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омпоненты деления №3, цена 0,00 руб. — Начальные классы — Каталог ...">
            <a:extLst>
              <a:ext uri="{FF2B5EF4-FFF2-40B4-BE49-F238E27FC236}">
                <a16:creationId xmlns:a16="http://schemas.microsoft.com/office/drawing/2014/main" xmlns="" id="{0388D0B8-9D10-4921-8221-9067B9F07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269" y="833120"/>
            <a:ext cx="7716200" cy="578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55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6788" y="117693"/>
            <a:ext cx="485860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562 -60 =</a:t>
            </a:r>
          </a:p>
          <a:p>
            <a:r>
              <a:rPr lang="ru-RU" sz="5400" b="1" dirty="0" smtClean="0"/>
              <a:t>462 + 48 =</a:t>
            </a:r>
          </a:p>
          <a:p>
            <a:r>
              <a:rPr lang="ru-RU" sz="5400" b="1" dirty="0" smtClean="0"/>
              <a:t>760 -600 = </a:t>
            </a:r>
          </a:p>
          <a:p>
            <a:r>
              <a:rPr lang="ru-RU" sz="5400" b="1" dirty="0" smtClean="0"/>
              <a:t>600 -35 =</a:t>
            </a:r>
          </a:p>
          <a:p>
            <a:r>
              <a:rPr lang="ru-RU" sz="5400" b="1" dirty="0" smtClean="0"/>
              <a:t>950 – 1 = </a:t>
            </a:r>
          </a:p>
          <a:p>
            <a:r>
              <a:rPr lang="ru-RU" sz="5400" b="1" dirty="0" smtClean="0"/>
              <a:t>788 -89 =</a:t>
            </a:r>
          </a:p>
          <a:p>
            <a:r>
              <a:rPr lang="ru-RU" sz="5400" b="1" dirty="0" smtClean="0"/>
              <a:t>769 +10 =</a:t>
            </a:r>
          </a:p>
          <a:p>
            <a:r>
              <a:rPr lang="ru-RU" sz="5400" b="1" dirty="0" smtClean="0"/>
              <a:t>653 – 37 =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8350885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6F8206-AFE9-4420-842C-2CE8A48FA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9969" y="704974"/>
            <a:ext cx="4352405" cy="692311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highlight>
                  <a:srgbClr val="00FFFF"/>
                </a:highlight>
              </a:rPr>
              <a:t>Реши примеры: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C4F9741-7BFD-4DFD-90E1-99847F719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783" y="1938391"/>
            <a:ext cx="8915400" cy="38356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160+240=             340-40:2=           420-(600-24*3)=                     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330+170=             90*5+20=            (240+120):90=          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250-80=               100*2+40=           100:(200-190)=   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470-80=                200:10+98=          (25:5)+(810:9)=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различаются данные примеры и выражения?</a:t>
            </a:r>
            <a:r>
              <a:rPr lang="ru-RU" sz="2000" dirty="0">
                <a:solidFill>
                  <a:srgbClr val="000000"/>
                </a:solidFill>
                <a:latin typeface="Roboto"/>
              </a:rPr>
              <a:t> 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  <a:latin typeface="Roboto"/>
              </a:rPr>
              <a:t>-Сегодня на уроке мы с вами и будем повторять порядок действий в выражениях.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-Откройте учебник на стр.6 и прочитайте правило.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Как помочь детям при обучении математике – Развитие ребенка">
            <a:extLst>
              <a:ext uri="{FF2B5EF4-FFF2-40B4-BE49-F238E27FC236}">
                <a16:creationId xmlns:a16="http://schemas.microsoft.com/office/drawing/2014/main" xmlns="" id="{B6CE694F-337F-41D2-972C-D4AE074D2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806" y="606445"/>
            <a:ext cx="2404153" cy="158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45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Склеиваем половину окружности так чтобы получился конус.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93" y="2229134"/>
            <a:ext cx="5034998" cy="3778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936" y="1905000"/>
            <a:ext cx="4495800" cy="488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3347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4D0B59-9183-458B-9065-873789DF4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8395" y="1055625"/>
            <a:ext cx="4177744" cy="69098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Ответь на вопросы: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A1F19B3-31EC-4FBE-8BB8-703D128C0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9609" y="2133600"/>
            <a:ext cx="10395003" cy="37776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0070C0"/>
                </a:solidFill>
                <a:latin typeface="Roboto"/>
              </a:rPr>
              <a:t>Что называют числовым выражением?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0070C0"/>
                </a:solidFill>
                <a:latin typeface="Roboto"/>
              </a:rPr>
              <a:t>Может ли числовое выражение содержать несколько действий?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0070C0"/>
                </a:solidFill>
                <a:latin typeface="Roboto"/>
              </a:rPr>
              <a:t>Что значит найти значение выражения?</a:t>
            </a:r>
          </a:p>
          <a:p>
            <a:endParaRPr lang="ru-RU" dirty="0"/>
          </a:p>
        </p:txBody>
      </p:sp>
      <p:pic>
        <p:nvPicPr>
          <p:cNvPr id="9218" name="Picture 2" descr="Дети сети...">
            <a:extLst>
              <a:ext uri="{FF2B5EF4-FFF2-40B4-BE49-F238E27FC236}">
                <a16:creationId xmlns:a16="http://schemas.microsoft.com/office/drawing/2014/main" xmlns="" id="{7D51D492-0170-4D3F-A483-99ACD7C8C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572" y="716114"/>
            <a:ext cx="2672748" cy="206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98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C1DB7C-3753-4CEF-A6E8-BD5514449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284" y="665207"/>
            <a:ext cx="9696360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highlight>
                  <a:srgbClr val="00FFFF"/>
                </a:highlight>
              </a:rPr>
              <a:t>Правила о порядке выполнения действий в числовых выражениях</a:t>
            </a:r>
            <a:r>
              <a:rPr lang="ru-RU" sz="4400" b="1" dirty="0">
                <a:solidFill>
                  <a:srgbClr val="FF0000"/>
                </a:solidFill>
                <a:highlight>
                  <a:srgbClr val="00FFFF"/>
                </a:highlight>
              </a:rPr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760CED-22FC-4046-A2F9-3311B94DB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5764" y="2123325"/>
            <a:ext cx="8915400" cy="432884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соединить числа знаками арифметических действий, то получится числовое выражение.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узнать значение числового выражения, нужно выполнить вычисления, строго следуя правилам о порядке выполнения действий (стр.103).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выражение содержит несколько пар скобок, то сначала находят значения выражений в скобках, а затем выполняют действия по известным тебе правилам.</a:t>
            </a:r>
          </a:p>
        </p:txBody>
      </p:sp>
    </p:spTree>
    <p:extLst>
      <p:ext uri="{BB962C8B-B14F-4D97-AF65-F5344CB8AC3E}">
        <p14:creationId xmlns:p14="http://schemas.microsoft.com/office/powerpoint/2010/main" val="367099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D010B9-0C23-4BE5-93CD-88D4D72C6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4475695" cy="70125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учебнику: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70B439-2C9B-4CE3-BF72-5B76F64B9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5909" y="1671263"/>
            <a:ext cx="8915400" cy="3777622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стр.6 №11.</a:t>
            </a:r>
          </a:p>
          <a:p>
            <a:r>
              <a:rPr lang="ru-RU" sz="2400" dirty="0">
                <a:solidFill>
                  <a:srgbClr val="000000"/>
                </a:solidFill>
                <a:latin typeface="Roboto"/>
              </a:rPr>
              <a:t> 320 : (60 – 52) · 6.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Roboto"/>
              </a:rPr>
              <a:t> В этом выражении есть скобки. Значит, первое действие надо выполнять в скобках, а затем по порядку слева направо: деление, а потом умножение. 60 – 52 = 8, 320 : 8 = 40 и 40 · 6 = 240.</a:t>
            </a:r>
          </a:p>
          <a:p>
            <a:r>
              <a:rPr lang="ru-RU" sz="2400" dirty="0">
                <a:solidFill>
                  <a:srgbClr val="000000"/>
                </a:solidFill>
                <a:latin typeface="Roboto"/>
              </a:rPr>
              <a:t> 230 + (170 + 40 : 2).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Roboto"/>
              </a:rPr>
              <a:t>В этом выражении есть скобки. Значит, первое действие надо выполнять в скобках. Но в скобках два действия: сложение и деление. По правилу сначала надо выполнить деление, а потом сложение: 40 : 2 = 20, 170 + 20 = 190 и 230 + 190 = 420.</a:t>
            </a:r>
          </a:p>
          <a:p>
            <a:pPr marL="0" indent="0">
              <a:buNone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59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39A18E-2231-4FF9-9634-59CA06791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2348945" cy="701256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3200" dirty="0">
                <a:solidFill>
                  <a:srgbClr val="7030A0"/>
                </a:solidFill>
                <a:highlight>
                  <a:srgbClr val="00FFFF"/>
                </a:highligh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Физминутка.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B7C0B84-13F5-4E29-9A3E-43FFF6529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9877" y="1229474"/>
            <a:ext cx="5136954" cy="377762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Вот мы руки развели,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Вот мы руки развели, 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Словно удивились, 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И друг другу до земли 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В пояс поклонились.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(Наклонились, выпрямились) 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Ниже, дети, не ленитесь, 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Поклонитесь, улыбнитесь.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(Выдох, вдох)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Мы ладонь к глазам приставим,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Ноги крепкие расставим. 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Поворачиваясь вправо, 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Оглядимся величаво.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И налево надо тоже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Поглядеть из-под ладошек.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И - направо! И еще </a:t>
            </a:r>
            <a:r>
              <a:rPr lang="ru-RU" sz="2000" b="1" dirty="0">
                <a:solidFill>
                  <a:srgbClr val="00B050"/>
                </a:solidFill>
              </a:rPr>
              <a:t/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Через левое плечо!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10242" name="Picture 2" descr="Картотека мультфильмов, видео физминуток, зарядок для ...">
            <a:extLst>
              <a:ext uri="{FF2B5EF4-FFF2-40B4-BE49-F238E27FC236}">
                <a16:creationId xmlns:a16="http://schemas.microsoft.com/office/drawing/2014/main" xmlns="" id="{108DC7E2-751C-4E76-B03E-0EB3F7077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984" y="1613792"/>
            <a:ext cx="6023617" cy="339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37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5A28AF-F97B-4EDB-9B8E-997029BF7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7271" y="267947"/>
            <a:ext cx="4288729" cy="89263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учебнику: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F8CD44-F238-4FBE-B956-240B5C75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299" y="1160585"/>
            <a:ext cx="10160977" cy="518746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latin typeface="Roboto"/>
              </a:rPr>
              <a:t>Решение задач.</a:t>
            </a:r>
          </a:p>
          <a:p>
            <a:pPr marL="0" indent="0">
              <a:buNone/>
            </a:pPr>
            <a:r>
              <a:rPr lang="ru-RU" i="1" dirty="0">
                <a:solidFill>
                  <a:srgbClr val="000000"/>
                </a:solidFill>
                <a:latin typeface="Roboto"/>
              </a:rPr>
              <a:t> </a:t>
            </a:r>
            <a:r>
              <a:rPr lang="ru-RU" dirty="0">
                <a:solidFill>
                  <a:srgbClr val="000000"/>
                </a:solidFill>
                <a:highlight>
                  <a:srgbClr val="FFFF00"/>
                </a:highlight>
                <a:latin typeface="Roboto"/>
              </a:rPr>
              <a:t>№13</a:t>
            </a:r>
            <a:r>
              <a:rPr lang="ru-RU" i="1" dirty="0">
                <a:solidFill>
                  <a:srgbClr val="000000"/>
                </a:solidFill>
                <a:latin typeface="Roboto"/>
              </a:rPr>
              <a:t>. (учащиеся решают самостоятельно после совместной записи условия)</a:t>
            </a:r>
            <a:endParaRPr lang="ru-RU" dirty="0">
              <a:solidFill>
                <a:srgbClr val="000000"/>
              </a:solidFill>
              <a:latin typeface="Roboto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Roboto"/>
              </a:rPr>
              <a:t>1) 5 · 8 = 40 (р.) – составляют 8 монет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Roboto"/>
              </a:rPr>
              <a:t>2) 50 + 40 = 90 (р.)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Roboto"/>
              </a:rPr>
              <a:t>    О т в е т: 90 рублей всего.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highlight>
                  <a:srgbClr val="FFFF00"/>
                </a:highlight>
                <a:latin typeface="Roboto"/>
              </a:rPr>
              <a:t>№14. </a:t>
            </a:r>
            <a:r>
              <a:rPr lang="ru-RU" i="1" dirty="0">
                <a:solidFill>
                  <a:srgbClr val="000000"/>
                </a:solidFill>
                <a:latin typeface="Roboto"/>
              </a:rPr>
              <a:t>(после этого один учащийся идет делать эту задачу с комментированием у доски)</a:t>
            </a:r>
          </a:p>
          <a:p>
            <a:pPr marL="0" indent="0">
              <a:buNone/>
            </a:pPr>
            <a:r>
              <a:rPr lang="ru-RU" i="1" dirty="0">
                <a:solidFill>
                  <a:srgbClr val="000000"/>
                </a:solidFill>
                <a:latin typeface="Roboto"/>
              </a:rPr>
              <a:t>  </a:t>
            </a:r>
            <a:r>
              <a:rPr lang="ru-RU" b="1" i="1" dirty="0">
                <a:solidFill>
                  <a:srgbClr val="00B050"/>
                </a:solidFill>
                <a:latin typeface="Roboto"/>
              </a:rPr>
              <a:t>1вагон                 Кол-во                Всего мест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B050"/>
                </a:solidFill>
                <a:latin typeface="Roboto"/>
              </a:rPr>
              <a:t>                              вагонов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Roboto"/>
              </a:rPr>
              <a:t>Одинаково                2в.                          120 м.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Roboto"/>
              </a:rPr>
              <a:t>                                   7в.                           ?м.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Roboto"/>
              </a:rPr>
              <a:t>1) 120 : 2 = 60 (м.) – в 1 вагоне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Roboto"/>
              </a:rPr>
              <a:t>2) 60 · 7 = 420 (м.)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Roboto"/>
              </a:rPr>
              <a:t>       Ответ: 420 мест в 7 вагонах.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85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0D6165-EA26-4116-8503-A45A1FCCE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310" y="615461"/>
            <a:ext cx="3544105" cy="62132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highlight>
                  <a:srgbClr val="00FFFF"/>
                </a:highlight>
              </a:rPr>
              <a:t>Итог: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highlight>
                  <a:srgbClr val="00FFFF"/>
                </a:highlight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highlight>
                  <a:srgbClr val="00FFFF"/>
                </a:highlight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  <a:highlight>
                <a:srgbClr val="00FFFF"/>
              </a:highligh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24D5467-1B0B-476E-B151-5CA250F5C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300" y="1395047"/>
            <a:ext cx="10090638" cy="3777622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называют числовым выражением?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правила о порядке выполнения действий.</a:t>
            </a: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sz="2400" b="1" dirty="0">
                <a:solidFill>
                  <a:srgbClr val="00B0F0"/>
                </a:solidFill>
                <a:highlight>
                  <a:srgbClr val="FFFF00"/>
                </a:highlight>
              </a:rPr>
              <a:t>Домашнее задание: стр. 6 №12.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 descr="Курсы по математике для школьников и дошкольников | A-YES">
            <a:extLst>
              <a:ext uri="{FF2B5EF4-FFF2-40B4-BE49-F238E27FC236}">
                <a16:creationId xmlns:a16="http://schemas.microsoft.com/office/drawing/2014/main" xmlns="" id="{4AEF05D9-C1E2-4107-ABA9-FEEF4AE2E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492" y="3754010"/>
            <a:ext cx="5122985" cy="322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50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Обклеиваем конус любым цветом пластилина.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23" y="2024417"/>
            <a:ext cx="5034998" cy="377825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824" y="2024417"/>
            <a:ext cx="5155425" cy="386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19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08" y="1391503"/>
            <a:ext cx="5034998" cy="3778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259" y="1212400"/>
            <a:ext cx="5512353" cy="413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29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477" y="282916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 Осень как волшебница, она раскрашивает деревья в разные цвета. Из красочных листьев украсим и ее платье. Заготовленные детали из пластилина можно закреплять на конусе. Лучше всего начинать с нижней части конуса. Продолжаем до самого верха</a:t>
            </a:r>
            <a:r>
              <a:rPr lang="ru-RU" dirty="0" smtClean="0"/>
              <a:t>. Конус </a:t>
            </a:r>
            <a:r>
              <a:rPr lang="ru-RU" dirty="0"/>
              <a:t>можно обклеить </a:t>
            </a:r>
            <a:r>
              <a:rPr lang="ru-RU" dirty="0" smtClean="0"/>
              <a:t>пластилином</a:t>
            </a:r>
            <a:r>
              <a:rPr lang="ru-RU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326" y="2065361"/>
            <a:ext cx="2835189" cy="3778250"/>
          </a:xfrm>
        </p:spPr>
      </p:pic>
    </p:spTree>
    <p:extLst>
      <p:ext uri="{BB962C8B-B14F-4D97-AF65-F5344CB8AC3E}">
        <p14:creationId xmlns:p14="http://schemas.microsoft.com/office/powerpoint/2010/main" val="4142550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78" y="245660"/>
            <a:ext cx="4495800" cy="5991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423" y="245660"/>
            <a:ext cx="4495800" cy="5991225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53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0239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.</a:t>
            </a:r>
            <a:r>
              <a:rPr lang="ru-RU" dirty="0"/>
              <a:t>А дальше прилепим глазки, носик и ротик, затем слепите из желтого пластилина прическу и прилепите к голове. Затем слепите 2 руки 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06" y="2133912"/>
            <a:ext cx="3122267" cy="41608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43" y="2019868"/>
            <a:ext cx="3722692" cy="496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297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75" y="210001"/>
            <a:ext cx="4988641" cy="664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187" y="538387"/>
            <a:ext cx="4495800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0987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338</TotalTime>
  <Words>663</Words>
  <Application>Microsoft Office PowerPoint</Application>
  <PresentationFormat>Широкоэкранный</PresentationFormat>
  <Paragraphs>83</Paragraphs>
  <Slides>35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4" baseType="lpstr">
      <vt:lpstr>Arial</vt:lpstr>
      <vt:lpstr>Calibri</vt:lpstr>
      <vt:lpstr>Century Gothic</vt:lpstr>
      <vt:lpstr>Helvetica Neue</vt:lpstr>
      <vt:lpstr>Roboto</vt:lpstr>
      <vt:lpstr>Times New Roman</vt:lpstr>
      <vt:lpstr>Wingdings</vt:lpstr>
      <vt:lpstr>Wingdings 3</vt:lpstr>
      <vt:lpstr>Легкий дым</vt:lpstr>
      <vt:lpstr>Мастер-класс из пластилина на тему «Удивительная Осень».</vt:lpstr>
      <vt:lpstr>Для поделки мы использовали такие материалы, как пластилин, доску для лепки ,стеки, картон, ножницы.</vt:lpstr>
      <vt:lpstr>Склеиваем половину окружности так чтобы получился конус.</vt:lpstr>
      <vt:lpstr>Обклеиваем конус любым цветом пластилина.</vt:lpstr>
      <vt:lpstr>Презентация PowerPoint</vt:lpstr>
      <vt:lpstr> Осень как волшебница, она раскрашивает деревья в разные цвета. Из красочных листьев украсим и ее платье. Заготовленные детали из пластилина можно закреплять на конусе. Лучше всего начинать с нижней части конуса. Продолжаем до самого верха. Конус можно обклеить пластилином.</vt:lpstr>
      <vt:lpstr>Презентация PowerPoint</vt:lpstr>
      <vt:lpstr>.А дальше прилепим глазки, носик и ротик, затем слепите из желтого пластилина прическу и прилепите к голове. Затем слепите 2 руки .</vt:lpstr>
      <vt:lpstr>Презентация PowerPoint</vt:lpstr>
      <vt:lpstr>«Сова на ветке» </vt:lpstr>
      <vt:lpstr>Используя шаблоны, вырезать из цветной бумаги необходимые детали для изготовления объемной аппликации.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Математика 4 класс        (часть 1)                                                 Школа России</vt:lpstr>
      <vt:lpstr>Презентация PowerPoint</vt:lpstr>
      <vt:lpstr>Математика-наука точная. </vt:lpstr>
      <vt:lpstr>Арифметические действия: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Реши примеры:</vt:lpstr>
      <vt:lpstr>Ответь на вопросы:</vt:lpstr>
      <vt:lpstr>Правила о порядке выполнения действий в числовых выражениях:</vt:lpstr>
      <vt:lpstr>Работа по учебнику:</vt:lpstr>
      <vt:lpstr>Физминутка. </vt:lpstr>
      <vt:lpstr>Работа по учебнику:</vt:lpstr>
      <vt:lpstr>Итог: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Radik</dc:creator>
  <cp:lastModifiedBy>Светлана</cp:lastModifiedBy>
  <cp:revision>33</cp:revision>
  <dcterms:created xsi:type="dcterms:W3CDTF">2020-06-24T14:09:55Z</dcterms:created>
  <dcterms:modified xsi:type="dcterms:W3CDTF">2022-09-19T18:28:44Z</dcterms:modified>
</cp:coreProperties>
</file>