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7" r:id="rId2"/>
    <p:sldId id="292" r:id="rId3"/>
    <p:sldId id="289" r:id="rId4"/>
    <p:sldId id="290" r:id="rId5"/>
    <p:sldId id="291" r:id="rId6"/>
    <p:sldId id="276" r:id="rId7"/>
    <p:sldId id="293" r:id="rId8"/>
    <p:sldId id="282" r:id="rId9"/>
    <p:sldId id="287" r:id="rId10"/>
    <p:sldId id="294" r:id="rId11"/>
    <p:sldId id="288" r:id="rId12"/>
    <p:sldId id="283" r:id="rId13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9B02336-609C-49C7-B4C7-37151E4154D1}">
          <p14:sldIdLst>
            <p14:sldId id="277"/>
            <p14:sldId id="292"/>
            <p14:sldId id="289"/>
            <p14:sldId id="290"/>
            <p14:sldId id="291"/>
          </p14:sldIdLst>
        </p14:section>
        <p14:section name="Раздел без заголовка" id="{0A415455-003D-470E-8B77-0818467E27D5}">
          <p14:sldIdLst>
            <p14:sldId id="276"/>
            <p14:sldId id="293"/>
            <p14:sldId id="282"/>
            <p14:sldId id="287"/>
            <p14:sldId id="294"/>
            <p14:sldId id="288"/>
            <p14:sldId id="28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Средний стиль 3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5" d="100"/>
          <a:sy n="145" d="100"/>
        </p:scale>
        <p:origin x="624" y="1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B2978F-6B42-4E54-928E-0085F6FA18FF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170F8-0286-43C7-9544-7B968BDF34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599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70F8-0286-43C7-9544-7B968BDF34F4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04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27784" y="1323694"/>
            <a:ext cx="633224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0565" y="3867894"/>
            <a:ext cx="6400800" cy="109842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6624D-70AB-4E2F-B173-662F15AC69A0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36FDC-45B2-46C8-AF4F-4A7A26D584C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https://ds04.infourok.ru/uploads/ex/10c2/00009979-dbc39306/img0.jpg"/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052"/>
          <a:stretch/>
        </p:blipFill>
        <p:spPr bwMode="auto">
          <a:xfrm>
            <a:off x="395536" y="188051"/>
            <a:ext cx="8280920" cy="11334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https://www.subotica.com/files/news/5/8/6/22586/22586-matematicar.jpg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03598"/>
            <a:ext cx="2376264" cy="201622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Заголовок 1"/>
          <p:cNvSpPr txBox="1">
            <a:spLocks/>
          </p:cNvSpPr>
          <p:nvPr userDrawn="1"/>
        </p:nvSpPr>
        <p:spPr>
          <a:xfrm>
            <a:off x="2627784" y="2499742"/>
            <a:ext cx="6332240" cy="11025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10" name="Рисунок 9" descr="http://su-gaku-coacher.com/wp-content/uploads/2015/09/122245.jpg"/>
          <p:cNvPicPr/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9" t="21321" r="4061" b="9644"/>
          <a:stretch/>
        </p:blipFill>
        <p:spPr bwMode="auto">
          <a:xfrm>
            <a:off x="6683548" y="3608246"/>
            <a:ext cx="2276475" cy="14117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01918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6624D-70AB-4E2F-B173-662F15AC69A0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36FDC-45B2-46C8-AF4F-4A7A26D58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364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6624D-70AB-4E2F-B173-662F15AC69A0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36FDC-45B2-46C8-AF4F-4A7A26D58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3528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08360"/>
            <a:ext cx="8229600" cy="43862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2E272-0259-4661-B463-554753F3FB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://su-gaku-coacher.com/wp-content/uploads/2015/09/122245.jpg"/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9" t="21321" r="4061" b="9644"/>
          <a:stretch/>
        </p:blipFill>
        <p:spPr bwMode="auto">
          <a:xfrm>
            <a:off x="231718" y="3651870"/>
            <a:ext cx="2276475" cy="1295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6624D-70AB-4E2F-B173-662F15AC69A0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36FDC-45B2-46C8-AF4F-4A7A26D58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623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6624D-70AB-4E2F-B173-662F15AC69A0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36FDC-45B2-46C8-AF4F-4A7A26D58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851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7494"/>
            <a:ext cx="8229600" cy="8572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347614"/>
            <a:ext cx="4038600" cy="3265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1347614"/>
            <a:ext cx="4038600" cy="3265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6624D-70AB-4E2F-B173-662F15AC69A0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36FDC-45B2-46C8-AF4F-4A7A26D58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660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6624D-70AB-4E2F-B173-662F15AC69A0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36FDC-45B2-46C8-AF4F-4A7A26D58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086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205979"/>
            <a:ext cx="6059016" cy="8572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6624D-70AB-4E2F-B173-662F15AC69A0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36FDC-45B2-46C8-AF4F-4A7A26D584C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6" name="Рисунок 5" descr="http://su-gaku-coacher.com/wp-content/uploads/2015/09/122245.jpg"/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9" t="21321" r="4061" b="9644"/>
          <a:stretch/>
        </p:blipFill>
        <p:spPr bwMode="auto">
          <a:xfrm>
            <a:off x="191039" y="195486"/>
            <a:ext cx="2276475" cy="15838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88121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6624D-70AB-4E2F-B173-662F15AC69A0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36FDC-45B2-46C8-AF4F-4A7A26D58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938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6624D-70AB-4E2F-B173-662F15AC69A0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36FDC-45B2-46C8-AF4F-4A7A26D58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248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6624D-70AB-4E2F-B173-662F15AC69A0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36FDC-45B2-46C8-AF4F-4A7A26D58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851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6624D-70AB-4E2F-B173-662F15AC69A0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36FDC-45B2-46C8-AF4F-4A7A26D584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5143500"/>
          </a:xfrm>
          <a:prstGeom prst="frame">
            <a:avLst>
              <a:gd name="adj1" fmla="val 2020"/>
            </a:avLst>
          </a:prstGeom>
          <a:solidFill>
            <a:srgbClr val="FFFF00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263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Классная работа</a:t>
            </a:r>
            <a:r>
              <a:rPr lang="ru-RU" smtClean="0"/>
              <a:t>.     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5988454"/>
              </p:ext>
            </p:extLst>
          </p:nvPr>
        </p:nvGraphicFramePr>
        <p:xfrm>
          <a:off x="3203847" y="339502"/>
          <a:ext cx="4752531" cy="4611902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528059">
                  <a:extLst>
                    <a:ext uri="{9D8B030D-6E8A-4147-A177-3AD203B41FA5}">
                      <a16:colId xmlns:a16="http://schemas.microsoft.com/office/drawing/2014/main" xmlns="" val="3791475281"/>
                    </a:ext>
                  </a:extLst>
                </a:gridCol>
                <a:gridCol w="528059">
                  <a:extLst>
                    <a:ext uri="{9D8B030D-6E8A-4147-A177-3AD203B41FA5}">
                      <a16:colId xmlns:a16="http://schemas.microsoft.com/office/drawing/2014/main" xmlns="" val="334496850"/>
                    </a:ext>
                  </a:extLst>
                </a:gridCol>
                <a:gridCol w="528059">
                  <a:extLst>
                    <a:ext uri="{9D8B030D-6E8A-4147-A177-3AD203B41FA5}">
                      <a16:colId xmlns:a16="http://schemas.microsoft.com/office/drawing/2014/main" xmlns="" val="2588879846"/>
                    </a:ext>
                  </a:extLst>
                </a:gridCol>
                <a:gridCol w="528059">
                  <a:extLst>
                    <a:ext uri="{9D8B030D-6E8A-4147-A177-3AD203B41FA5}">
                      <a16:colId xmlns:a16="http://schemas.microsoft.com/office/drawing/2014/main" xmlns="" val="2451461125"/>
                    </a:ext>
                  </a:extLst>
                </a:gridCol>
                <a:gridCol w="528059">
                  <a:extLst>
                    <a:ext uri="{9D8B030D-6E8A-4147-A177-3AD203B41FA5}">
                      <a16:colId xmlns:a16="http://schemas.microsoft.com/office/drawing/2014/main" xmlns="" val="293783861"/>
                    </a:ext>
                  </a:extLst>
                </a:gridCol>
                <a:gridCol w="528059">
                  <a:extLst>
                    <a:ext uri="{9D8B030D-6E8A-4147-A177-3AD203B41FA5}">
                      <a16:colId xmlns:a16="http://schemas.microsoft.com/office/drawing/2014/main" xmlns="" val="2172527672"/>
                    </a:ext>
                  </a:extLst>
                </a:gridCol>
                <a:gridCol w="528059">
                  <a:extLst>
                    <a:ext uri="{9D8B030D-6E8A-4147-A177-3AD203B41FA5}">
                      <a16:colId xmlns:a16="http://schemas.microsoft.com/office/drawing/2014/main" xmlns="" val="2595648859"/>
                    </a:ext>
                  </a:extLst>
                </a:gridCol>
                <a:gridCol w="528059">
                  <a:extLst>
                    <a:ext uri="{9D8B030D-6E8A-4147-A177-3AD203B41FA5}">
                      <a16:colId xmlns:a16="http://schemas.microsoft.com/office/drawing/2014/main" xmlns="" val="3515499534"/>
                    </a:ext>
                  </a:extLst>
                </a:gridCol>
                <a:gridCol w="528059">
                  <a:extLst>
                    <a:ext uri="{9D8B030D-6E8A-4147-A177-3AD203B41FA5}">
                      <a16:colId xmlns:a16="http://schemas.microsoft.com/office/drawing/2014/main" xmlns="" val="3497850725"/>
                    </a:ext>
                  </a:extLst>
                </a:gridCol>
              </a:tblGrid>
              <a:tr h="55806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90179514"/>
                  </a:ext>
                </a:extLst>
              </a:tr>
              <a:tr h="55806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3200" b="1" dirty="0" smtClean="0">
                          <a:latin typeface="Arial Black" panose="020B0A04020102020204" pitchFamily="34" charset="0"/>
                        </a:rPr>
                        <a:t>6</a:t>
                      </a:r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3200" b="1" dirty="0" smtClean="0">
                          <a:latin typeface="Arial Black" panose="020B0A04020102020204" pitchFamily="34" charset="0"/>
                        </a:rPr>
                        <a:t>5</a:t>
                      </a:r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3200" b="1" dirty="0" smtClean="0">
                          <a:latin typeface="Arial Black" panose="020B0A04020102020204" pitchFamily="34" charset="0"/>
                        </a:rPr>
                        <a:t>5</a:t>
                      </a:r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3200" b="1" dirty="0" smtClean="0">
                          <a:latin typeface="Arial Black" panose="020B0A04020102020204" pitchFamily="34" charset="0"/>
                        </a:rPr>
                        <a:t>5</a:t>
                      </a:r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4886180"/>
                  </a:ext>
                </a:extLst>
              </a:tr>
              <a:tr h="55806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58282759"/>
                  </a:ext>
                </a:extLst>
              </a:tr>
              <a:tr h="55806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68778615"/>
                  </a:ext>
                </a:extLst>
              </a:tr>
              <a:tr h="55806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66772684"/>
                  </a:ext>
                </a:extLst>
              </a:tr>
              <a:tr h="55806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11416511"/>
                  </a:ext>
                </a:extLst>
              </a:tr>
              <a:tr h="55806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92977037"/>
                  </a:ext>
                </a:extLst>
              </a:tr>
              <a:tr h="55806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43327669"/>
                  </a:ext>
                </a:extLst>
              </a:tr>
            </a:tbl>
          </a:graphicData>
        </a:graphic>
      </p:graphicFrame>
      <p:cxnSp>
        <p:nvCxnSpPr>
          <p:cNvPr id="3" name="Прямая соединительная линия 2"/>
          <p:cNvCxnSpPr/>
          <p:nvPr/>
        </p:nvCxnSpPr>
        <p:spPr>
          <a:xfrm>
            <a:off x="5292080" y="915566"/>
            <a:ext cx="0" cy="115212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5292080" y="1491630"/>
            <a:ext cx="18002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Выгнутая вверх стрелка 5"/>
          <p:cNvSpPr/>
          <p:nvPr/>
        </p:nvSpPr>
        <p:spPr>
          <a:xfrm rot="188305">
            <a:off x="3855319" y="852911"/>
            <a:ext cx="345308" cy="13364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580112" y="192367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012160" y="192367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516216" y="192367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364088" y="1491630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1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79912" y="1491630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5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44208" y="1491630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1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3635896" y="2067694"/>
            <a:ext cx="1152128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779912" y="2067694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1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868144" y="1491630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3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283968" y="2067694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5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4139952" y="3219822"/>
            <a:ext cx="1152128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283968" y="3219822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0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860032" y="3219822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5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860032" y="3795886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5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860032" y="4371950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0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4355976" y="4371950"/>
            <a:ext cx="1152128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3419872" y="1491630"/>
            <a:ext cx="28803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3419872" y="2643758"/>
            <a:ext cx="28803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4499992" y="3795886"/>
            <a:ext cx="28803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851920" y="2643758"/>
            <a:ext cx="8691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1 5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36" name="Выгнутая вверх стрелка 35"/>
          <p:cNvSpPr/>
          <p:nvPr/>
        </p:nvSpPr>
        <p:spPr>
          <a:xfrm rot="5859519">
            <a:off x="5565398" y="1340974"/>
            <a:ext cx="605492" cy="20920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546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/>
      <p:bldP spid="28" grpId="0"/>
      <p:bldP spid="31" grpId="0"/>
      <p:bldP spid="3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65571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С.92 № 6 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8 м. – 400 кг                        </a:t>
            </a:r>
          </a:p>
          <a:p>
            <a:pPr>
              <a:buNone/>
            </a:pPr>
            <a:r>
              <a:rPr lang="ru-RU" u="sng" dirty="0" smtClean="0"/>
              <a:t>? м.  - 500 кг</a:t>
            </a:r>
          </a:p>
          <a:p>
            <a:pPr>
              <a:buNone/>
            </a:pPr>
            <a:r>
              <a:rPr lang="ru-RU" dirty="0" smtClean="0"/>
              <a:t> 1м .-? кг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11960" y="1275606"/>
            <a:ext cx="19463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1) </a:t>
            </a:r>
            <a:r>
              <a:rPr lang="ru-RU" sz="3200" u="sng" dirty="0" smtClean="0"/>
              <a:t>40</a:t>
            </a:r>
            <a:r>
              <a:rPr lang="ru-RU" sz="3200" dirty="0" smtClean="0"/>
              <a:t>0: </a:t>
            </a:r>
            <a:r>
              <a:rPr lang="ru-RU" sz="3200" u="sng" dirty="0" smtClean="0"/>
              <a:t>8</a:t>
            </a:r>
            <a:r>
              <a:rPr lang="ru-RU" sz="3200" dirty="0" smtClean="0"/>
              <a:t> =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940152" y="1275606"/>
            <a:ext cx="25891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50 (кг) – </a:t>
            </a:r>
            <a:r>
              <a:rPr lang="en-US" b="1" dirty="0" smtClean="0"/>
              <a:t>I </a:t>
            </a:r>
            <a:r>
              <a:rPr lang="ru-RU" b="1" dirty="0" smtClean="0"/>
              <a:t>МЕШОК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11960" y="1995686"/>
            <a:ext cx="21547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2) </a:t>
            </a:r>
            <a:r>
              <a:rPr lang="ru-RU" sz="3200" u="sng" dirty="0" smtClean="0"/>
              <a:t>5</a:t>
            </a:r>
            <a:r>
              <a:rPr lang="ru-RU" sz="3200" dirty="0" smtClean="0"/>
              <a:t>0</a:t>
            </a:r>
            <a:r>
              <a:rPr lang="ru-RU" sz="3200" dirty="0" smtClean="0">
                <a:solidFill>
                  <a:srgbClr val="00B0F0"/>
                </a:solidFill>
              </a:rPr>
              <a:t>0</a:t>
            </a:r>
            <a:r>
              <a:rPr lang="ru-RU" sz="3200" dirty="0" smtClean="0"/>
              <a:t>: </a:t>
            </a:r>
            <a:r>
              <a:rPr lang="ru-RU" sz="3200" u="sng" dirty="0" smtClean="0"/>
              <a:t>5</a:t>
            </a:r>
            <a:r>
              <a:rPr lang="ru-RU" sz="3200" u="sng" dirty="0" smtClean="0">
                <a:solidFill>
                  <a:srgbClr val="00B0F0"/>
                </a:solidFill>
              </a:rPr>
              <a:t>0</a:t>
            </a:r>
            <a:r>
              <a:rPr lang="ru-RU" sz="3200" dirty="0" smtClean="0"/>
              <a:t> =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00192" y="1995686"/>
            <a:ext cx="1233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10(м.)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83968" y="2643758"/>
            <a:ext cx="34633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Ответ : 10 м</a:t>
            </a:r>
            <a:r>
              <a:rPr lang="ru-RU" sz="3200" dirty="0" smtClean="0">
                <a:solidFill>
                  <a:srgbClr val="00B0F0"/>
                </a:solidFill>
              </a:rPr>
              <a:t>е</a:t>
            </a:r>
            <a:r>
              <a:rPr lang="ru-RU" sz="3200" dirty="0" smtClean="0"/>
              <a:t>шков.</a:t>
            </a: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9218" name="Picture 2" descr="https://avatars.mds.yandex.net/get-zen_doc/1648379/pub_5cf8ce93051e5a00aef8a437_5cf8ce9c9bfcfa00b1cda3c7/scale_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63838"/>
            <a:ext cx="2160240" cy="1512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С.95 №  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79712" y="1203598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51720" y="1779662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79712" y="2355726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2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05978"/>
            <a:ext cx="8229600" cy="652463"/>
          </a:xfrm>
        </p:spPr>
        <p:txBody>
          <a:bodyPr>
            <a:normAutofit fontScale="90000"/>
          </a:bodyPr>
          <a:lstStyle/>
          <a:p>
            <a:r>
              <a:rPr lang="ru-RU" b="1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Вычисли 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1857376" y="964406"/>
            <a:ext cx="1571625" cy="1017985"/>
          </a:xfrm>
          <a:prstGeom prst="flowChartConnector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1857376" y="2196704"/>
            <a:ext cx="1571625" cy="1017984"/>
          </a:xfrm>
          <a:prstGeom prst="flowChartConnector">
            <a:avLst/>
          </a:prstGeom>
          <a:solidFill>
            <a:srgbClr val="E62A7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008000"/>
              </a:solidFill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1857376" y="3429000"/>
            <a:ext cx="1571625" cy="1017985"/>
          </a:xfrm>
          <a:prstGeom prst="flowChartConnecto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5857876" y="964406"/>
            <a:ext cx="1571625" cy="1017985"/>
          </a:xfrm>
          <a:prstGeom prst="flowChartConnector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5857876" y="2196704"/>
            <a:ext cx="1571625" cy="1017984"/>
          </a:xfrm>
          <a:prstGeom prst="flowChartConnector">
            <a:avLst/>
          </a:prstGeom>
          <a:solidFill>
            <a:srgbClr val="E62A7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5857876" y="3429000"/>
            <a:ext cx="1571625" cy="1017985"/>
          </a:xfrm>
          <a:prstGeom prst="flowChartConnecto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3929064" y="1339454"/>
            <a:ext cx="1500187" cy="2678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3929064" y="2571750"/>
            <a:ext cx="1500187" cy="2678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3929064" y="3857625"/>
            <a:ext cx="1500187" cy="2678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0668" name="TextBox 14"/>
          <p:cNvSpPr txBox="1">
            <a:spLocks noChangeArrowheads="1"/>
          </p:cNvSpPr>
          <p:nvPr/>
        </p:nvSpPr>
        <p:spPr bwMode="auto">
          <a:xfrm>
            <a:off x="3857625" y="1982391"/>
            <a:ext cx="15001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36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669" name="TextBox 15"/>
          <p:cNvSpPr txBox="1">
            <a:spLocks noChangeArrowheads="1"/>
          </p:cNvSpPr>
          <p:nvPr/>
        </p:nvSpPr>
        <p:spPr bwMode="auto">
          <a:xfrm>
            <a:off x="3857625" y="803672"/>
            <a:ext cx="15001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670" name="TextBox 16"/>
          <p:cNvSpPr txBox="1">
            <a:spLocks noChangeArrowheads="1"/>
          </p:cNvSpPr>
          <p:nvPr/>
        </p:nvSpPr>
        <p:spPr bwMode="auto">
          <a:xfrm>
            <a:off x="3929064" y="3268266"/>
            <a:ext cx="15001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17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671" name="TextBox 17"/>
          <p:cNvSpPr txBox="1">
            <a:spLocks noChangeArrowheads="1"/>
          </p:cNvSpPr>
          <p:nvPr/>
        </p:nvSpPr>
        <p:spPr bwMode="auto">
          <a:xfrm>
            <a:off x="1835151" y="3436144"/>
            <a:ext cx="1800225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68</a:t>
            </a:r>
            <a:r>
              <a:rPr lang="ru-RU" sz="6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6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672" name="TextBox 18"/>
          <p:cNvSpPr txBox="1">
            <a:spLocks noChangeArrowheads="1"/>
          </p:cNvSpPr>
          <p:nvPr/>
        </p:nvSpPr>
        <p:spPr bwMode="auto">
          <a:xfrm>
            <a:off x="1979614" y="2301478"/>
            <a:ext cx="1728787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36</a:t>
            </a:r>
            <a:r>
              <a:rPr lang="ru-RU" sz="6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6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673" name="TextBox 19"/>
          <p:cNvSpPr txBox="1">
            <a:spLocks noChangeArrowheads="1"/>
          </p:cNvSpPr>
          <p:nvPr/>
        </p:nvSpPr>
        <p:spPr bwMode="auto">
          <a:xfrm>
            <a:off x="1835150" y="951310"/>
            <a:ext cx="17287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72</a:t>
            </a:r>
            <a:r>
              <a:rPr lang="ru-RU" sz="7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7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6011863" y="1113235"/>
            <a:ext cx="142875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5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6000751" y="2303860"/>
            <a:ext cx="128587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5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5857875" y="3589735"/>
            <a:ext cx="142875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5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960" name="Group 96"/>
          <p:cNvGraphicFramePr>
            <a:graphicFrameLocks noGrp="1"/>
          </p:cNvGraphicFramePr>
          <p:nvPr>
            <p:ph/>
          </p:nvPr>
        </p:nvGraphicFramePr>
        <p:xfrm>
          <a:off x="457200" y="228600"/>
          <a:ext cx="8153400" cy="3040380"/>
        </p:xfrm>
        <a:graphic>
          <a:graphicData uri="http://schemas.openxmlformats.org/drawingml/2006/table">
            <a:tbl>
              <a:tblPr/>
              <a:tblGrid>
                <a:gridCol w="1358900"/>
                <a:gridCol w="1358900"/>
                <a:gridCol w="1358900"/>
                <a:gridCol w="1358900"/>
                <a:gridCol w="1358900"/>
                <a:gridCol w="1358900"/>
              </a:tblGrid>
              <a:tr h="9829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: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=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6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29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6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6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6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6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6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6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44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6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6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66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66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66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6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6918" name="Text Box 54"/>
          <p:cNvSpPr txBox="1">
            <a:spLocks noChangeArrowheads="1"/>
          </p:cNvSpPr>
          <p:nvPr/>
        </p:nvSpPr>
        <p:spPr bwMode="auto">
          <a:xfrm>
            <a:off x="1905000" y="2171701"/>
            <a:ext cx="1219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8000" b="1" i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36919" name="Text Box 55"/>
          <p:cNvSpPr txBox="1">
            <a:spLocks noChangeArrowheads="1"/>
          </p:cNvSpPr>
          <p:nvPr/>
        </p:nvSpPr>
        <p:spPr bwMode="auto">
          <a:xfrm>
            <a:off x="1905000" y="1143001"/>
            <a:ext cx="1219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8000" b="1" i="1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</a:t>
            </a:r>
          </a:p>
        </p:txBody>
      </p:sp>
      <p:sp>
        <p:nvSpPr>
          <p:cNvPr id="36920" name="Text Box 56"/>
          <p:cNvSpPr txBox="1">
            <a:spLocks noChangeArrowheads="1"/>
          </p:cNvSpPr>
          <p:nvPr/>
        </p:nvSpPr>
        <p:spPr bwMode="auto">
          <a:xfrm>
            <a:off x="609600" y="1143001"/>
            <a:ext cx="1219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8000" b="1" i="1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</a:p>
        </p:txBody>
      </p:sp>
      <p:sp>
        <p:nvSpPr>
          <p:cNvPr id="36961" name="Text Box 97"/>
          <p:cNvSpPr txBox="1">
            <a:spLocks noChangeArrowheads="1"/>
          </p:cNvSpPr>
          <p:nvPr/>
        </p:nvSpPr>
        <p:spPr bwMode="auto">
          <a:xfrm>
            <a:off x="251520" y="3363838"/>
            <a:ext cx="86638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Остаток должен быть всегда меньше делителя!!!</a:t>
            </a:r>
            <a:endParaRPr lang="ru-RU" sz="3200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6962" name="AutoShape 98"/>
          <p:cNvSpPr>
            <a:spLocks noChangeArrowheads="1"/>
          </p:cNvSpPr>
          <p:nvPr/>
        </p:nvSpPr>
        <p:spPr bwMode="auto">
          <a:xfrm rot="-1233961">
            <a:off x="2122488" y="1498997"/>
            <a:ext cx="4038600" cy="538163"/>
          </a:xfrm>
          <a:prstGeom prst="curvedUpArrow">
            <a:avLst>
              <a:gd name="adj1" fmla="val 37392"/>
              <a:gd name="adj2" fmla="val 149958"/>
              <a:gd name="adj3" fmla="val 4830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963" name="Text Box 99"/>
          <p:cNvSpPr txBox="1">
            <a:spLocks noChangeArrowheads="1"/>
          </p:cNvSpPr>
          <p:nvPr/>
        </p:nvSpPr>
        <p:spPr bwMode="auto">
          <a:xfrm>
            <a:off x="7315200" y="228601"/>
            <a:ext cx="1219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8000" b="1" i="1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8</a:t>
            </a:r>
          </a:p>
        </p:txBody>
      </p:sp>
      <p:sp>
        <p:nvSpPr>
          <p:cNvPr id="36964" name="Text Box 100"/>
          <p:cNvSpPr txBox="1">
            <a:spLocks noChangeArrowheads="1"/>
          </p:cNvSpPr>
          <p:nvPr/>
        </p:nvSpPr>
        <p:spPr bwMode="auto">
          <a:xfrm>
            <a:off x="2895600" y="2171701"/>
            <a:ext cx="3429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8000" b="1" i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7544" y="4083918"/>
            <a:ext cx="34499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F0"/>
                </a:solidFill>
              </a:rPr>
              <a:t>42: 5= 8 ( ост 2)</a:t>
            </a:r>
            <a:endParaRPr lang="ru-RU" sz="40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6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36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6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2000"/>
                                        <p:tgtEl>
                                          <p:spTgt spid="36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/>
                                        <p:tgtEl>
                                          <p:spTgt spid="36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36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36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369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6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6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918" grpId="0"/>
      <p:bldP spid="36919" grpId="0"/>
      <p:bldP spid="36920" grpId="0"/>
      <p:bldP spid="36961" grpId="0"/>
      <p:bldP spid="36962" grpId="0" animBg="1"/>
      <p:bldP spid="36962" grpId="1" animBg="1"/>
      <p:bldP spid="36963" grpId="0"/>
      <p:bldP spid="3696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960" name="Group 96"/>
          <p:cNvGraphicFramePr>
            <a:graphicFrameLocks noGrp="1"/>
          </p:cNvGraphicFramePr>
          <p:nvPr>
            <p:ph/>
          </p:nvPr>
        </p:nvGraphicFramePr>
        <p:xfrm>
          <a:off x="457200" y="228600"/>
          <a:ext cx="8153400" cy="3040380"/>
        </p:xfrm>
        <a:graphic>
          <a:graphicData uri="http://schemas.openxmlformats.org/drawingml/2006/table">
            <a:tbl>
              <a:tblPr/>
              <a:tblGrid>
                <a:gridCol w="1358900"/>
                <a:gridCol w="1358900"/>
                <a:gridCol w="1358900"/>
                <a:gridCol w="1358900"/>
                <a:gridCol w="1358900"/>
                <a:gridCol w="1358900"/>
              </a:tblGrid>
              <a:tr h="9829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: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9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=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6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29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6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6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6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6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6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6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44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6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6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66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66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66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6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6918" name="Text Box 54"/>
          <p:cNvSpPr txBox="1">
            <a:spLocks noChangeArrowheads="1"/>
          </p:cNvSpPr>
          <p:nvPr/>
        </p:nvSpPr>
        <p:spPr bwMode="auto">
          <a:xfrm>
            <a:off x="1905000" y="2171701"/>
            <a:ext cx="1219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8000" b="1" i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</a:p>
        </p:txBody>
      </p:sp>
      <p:sp>
        <p:nvSpPr>
          <p:cNvPr id="36919" name="Text Box 55"/>
          <p:cNvSpPr txBox="1">
            <a:spLocks noChangeArrowheads="1"/>
          </p:cNvSpPr>
          <p:nvPr/>
        </p:nvSpPr>
        <p:spPr bwMode="auto">
          <a:xfrm>
            <a:off x="1905000" y="1143001"/>
            <a:ext cx="1219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8000" b="1" i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</a:p>
        </p:txBody>
      </p:sp>
      <p:sp>
        <p:nvSpPr>
          <p:cNvPr id="36920" name="Text Box 56"/>
          <p:cNvSpPr txBox="1">
            <a:spLocks noChangeArrowheads="1"/>
          </p:cNvSpPr>
          <p:nvPr/>
        </p:nvSpPr>
        <p:spPr bwMode="auto">
          <a:xfrm>
            <a:off x="609600" y="1143001"/>
            <a:ext cx="1219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8000" b="1" i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</a:t>
            </a:r>
          </a:p>
        </p:txBody>
      </p:sp>
      <p:sp>
        <p:nvSpPr>
          <p:cNvPr id="36961" name="Text Box 97"/>
          <p:cNvSpPr txBox="1">
            <a:spLocks noChangeArrowheads="1"/>
          </p:cNvSpPr>
          <p:nvPr/>
        </p:nvSpPr>
        <p:spPr bwMode="auto">
          <a:xfrm>
            <a:off x="838200" y="3657600"/>
            <a:ext cx="8077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66 : 9 = 7 ( ост 3)</a:t>
            </a:r>
            <a:endParaRPr lang="ru-RU" sz="4800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6962" name="AutoShape 98"/>
          <p:cNvSpPr>
            <a:spLocks noChangeArrowheads="1"/>
          </p:cNvSpPr>
          <p:nvPr/>
        </p:nvSpPr>
        <p:spPr bwMode="auto">
          <a:xfrm rot="-1233961">
            <a:off x="2122488" y="1498997"/>
            <a:ext cx="4038600" cy="538163"/>
          </a:xfrm>
          <a:prstGeom prst="curvedUpArrow">
            <a:avLst>
              <a:gd name="adj1" fmla="val 37392"/>
              <a:gd name="adj2" fmla="val 149958"/>
              <a:gd name="adj3" fmla="val 4830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963" name="Text Box 99"/>
          <p:cNvSpPr txBox="1">
            <a:spLocks noChangeArrowheads="1"/>
          </p:cNvSpPr>
          <p:nvPr/>
        </p:nvSpPr>
        <p:spPr bwMode="auto">
          <a:xfrm>
            <a:off x="7315200" y="228601"/>
            <a:ext cx="1219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8000" b="1" i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7</a:t>
            </a:r>
          </a:p>
        </p:txBody>
      </p:sp>
      <p:sp>
        <p:nvSpPr>
          <p:cNvPr id="36964" name="Text Box 100"/>
          <p:cNvSpPr txBox="1">
            <a:spLocks noChangeArrowheads="1"/>
          </p:cNvSpPr>
          <p:nvPr/>
        </p:nvSpPr>
        <p:spPr bwMode="auto">
          <a:xfrm>
            <a:off x="2895600" y="2171701"/>
            <a:ext cx="3429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8000" b="1" i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ост</a:t>
            </a: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6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36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6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2000"/>
                                        <p:tgtEl>
                                          <p:spTgt spid="36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/>
                                        <p:tgtEl>
                                          <p:spTgt spid="36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36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36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369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6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6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918" grpId="0"/>
      <p:bldP spid="36919" grpId="0"/>
      <p:bldP spid="36920" grpId="0"/>
      <p:bldP spid="36962" grpId="0" animBg="1"/>
      <p:bldP spid="36962" grpId="1" animBg="1"/>
      <p:bldP spid="36963" grpId="0"/>
      <p:bldP spid="3696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960" name="Group 96"/>
          <p:cNvGraphicFramePr>
            <a:graphicFrameLocks noGrp="1"/>
          </p:cNvGraphicFramePr>
          <p:nvPr>
            <p:ph/>
          </p:nvPr>
        </p:nvGraphicFramePr>
        <p:xfrm>
          <a:off x="457200" y="228600"/>
          <a:ext cx="8153400" cy="3040380"/>
        </p:xfrm>
        <a:graphic>
          <a:graphicData uri="http://schemas.openxmlformats.org/drawingml/2006/table">
            <a:tbl>
              <a:tblPr/>
              <a:tblGrid>
                <a:gridCol w="1358900"/>
                <a:gridCol w="1358900"/>
                <a:gridCol w="1358900"/>
                <a:gridCol w="1358900"/>
                <a:gridCol w="1358900"/>
                <a:gridCol w="1358900"/>
              </a:tblGrid>
              <a:tr h="9829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: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=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6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29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6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6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6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6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6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6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44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6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6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66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66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66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6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6918" name="Text Box 54"/>
          <p:cNvSpPr txBox="1">
            <a:spLocks noChangeArrowheads="1"/>
          </p:cNvSpPr>
          <p:nvPr/>
        </p:nvSpPr>
        <p:spPr bwMode="auto">
          <a:xfrm>
            <a:off x="1905000" y="2171701"/>
            <a:ext cx="1219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8000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  <a:endParaRPr lang="ru-RU" sz="8000" b="1" i="1" dirty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6919" name="Text Box 55"/>
          <p:cNvSpPr txBox="1">
            <a:spLocks noChangeArrowheads="1"/>
          </p:cNvSpPr>
          <p:nvPr/>
        </p:nvSpPr>
        <p:spPr bwMode="auto">
          <a:xfrm>
            <a:off x="1905000" y="1143001"/>
            <a:ext cx="1219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8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</a:t>
            </a:r>
            <a:endParaRPr lang="ru-RU" sz="8000" b="1" i="1" dirty="0">
              <a:solidFill>
                <a:srgbClr val="FF66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6920" name="Text Box 56"/>
          <p:cNvSpPr txBox="1">
            <a:spLocks noChangeArrowheads="1"/>
          </p:cNvSpPr>
          <p:nvPr/>
        </p:nvSpPr>
        <p:spPr bwMode="auto">
          <a:xfrm>
            <a:off x="609600" y="1143001"/>
            <a:ext cx="1219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8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</a:t>
            </a:r>
            <a:endParaRPr lang="ru-RU" sz="8000" b="1" i="1" dirty="0">
              <a:solidFill>
                <a:srgbClr val="FF66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6961" name="Text Box 97"/>
          <p:cNvSpPr txBox="1">
            <a:spLocks noChangeArrowheads="1"/>
          </p:cNvSpPr>
          <p:nvPr/>
        </p:nvSpPr>
        <p:spPr bwMode="auto">
          <a:xfrm>
            <a:off x="838200" y="3657600"/>
            <a:ext cx="8077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61 : 4 = 15 ( ост 1)</a:t>
            </a:r>
            <a:endParaRPr lang="ru-RU" sz="4800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6962" name="AutoShape 98"/>
          <p:cNvSpPr>
            <a:spLocks noChangeArrowheads="1"/>
          </p:cNvSpPr>
          <p:nvPr/>
        </p:nvSpPr>
        <p:spPr bwMode="auto">
          <a:xfrm rot="-1233961">
            <a:off x="2122488" y="1498997"/>
            <a:ext cx="4038600" cy="538163"/>
          </a:xfrm>
          <a:prstGeom prst="curvedUpArrow">
            <a:avLst>
              <a:gd name="adj1" fmla="val 37392"/>
              <a:gd name="adj2" fmla="val 149958"/>
              <a:gd name="adj3" fmla="val 4830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963" name="Text Box 99"/>
          <p:cNvSpPr txBox="1">
            <a:spLocks noChangeArrowheads="1"/>
          </p:cNvSpPr>
          <p:nvPr/>
        </p:nvSpPr>
        <p:spPr bwMode="auto">
          <a:xfrm>
            <a:off x="7315200" y="228601"/>
            <a:ext cx="1219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8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15</a:t>
            </a:r>
            <a:endParaRPr lang="ru-RU" sz="8000" b="1" i="1" dirty="0">
              <a:solidFill>
                <a:srgbClr val="FF66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6964" name="Text Box 100"/>
          <p:cNvSpPr txBox="1">
            <a:spLocks noChangeArrowheads="1"/>
          </p:cNvSpPr>
          <p:nvPr/>
        </p:nvSpPr>
        <p:spPr bwMode="auto">
          <a:xfrm>
            <a:off x="2895600" y="2171701"/>
            <a:ext cx="3429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8000" b="1" i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ост</a:t>
            </a: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6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36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6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2000"/>
                                        <p:tgtEl>
                                          <p:spTgt spid="36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/>
                                        <p:tgtEl>
                                          <p:spTgt spid="36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36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36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369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6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6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918" grpId="0"/>
      <p:bldP spid="36919" grpId="0"/>
      <p:bldP spid="36920" grpId="0"/>
      <p:bldP spid="36962" grpId="0" animBg="1"/>
      <p:bldP spid="36962" grpId="1" animBg="1"/>
      <p:bldP spid="36963" grpId="0"/>
      <p:bldP spid="3696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5988454"/>
              </p:ext>
            </p:extLst>
          </p:nvPr>
        </p:nvGraphicFramePr>
        <p:xfrm>
          <a:off x="3203847" y="339502"/>
          <a:ext cx="4752531" cy="4611902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528059">
                  <a:extLst>
                    <a:ext uri="{9D8B030D-6E8A-4147-A177-3AD203B41FA5}">
                      <a16:colId xmlns:a16="http://schemas.microsoft.com/office/drawing/2014/main" xmlns="" val="3791475281"/>
                    </a:ext>
                  </a:extLst>
                </a:gridCol>
                <a:gridCol w="528059">
                  <a:extLst>
                    <a:ext uri="{9D8B030D-6E8A-4147-A177-3AD203B41FA5}">
                      <a16:colId xmlns:a16="http://schemas.microsoft.com/office/drawing/2014/main" xmlns="" val="334496850"/>
                    </a:ext>
                  </a:extLst>
                </a:gridCol>
                <a:gridCol w="528059">
                  <a:extLst>
                    <a:ext uri="{9D8B030D-6E8A-4147-A177-3AD203B41FA5}">
                      <a16:colId xmlns:a16="http://schemas.microsoft.com/office/drawing/2014/main" xmlns="" val="2588879846"/>
                    </a:ext>
                  </a:extLst>
                </a:gridCol>
                <a:gridCol w="528059">
                  <a:extLst>
                    <a:ext uri="{9D8B030D-6E8A-4147-A177-3AD203B41FA5}">
                      <a16:colId xmlns:a16="http://schemas.microsoft.com/office/drawing/2014/main" xmlns="" val="2451461125"/>
                    </a:ext>
                  </a:extLst>
                </a:gridCol>
                <a:gridCol w="528059">
                  <a:extLst>
                    <a:ext uri="{9D8B030D-6E8A-4147-A177-3AD203B41FA5}">
                      <a16:colId xmlns:a16="http://schemas.microsoft.com/office/drawing/2014/main" xmlns="" val="293783861"/>
                    </a:ext>
                  </a:extLst>
                </a:gridCol>
                <a:gridCol w="528059">
                  <a:extLst>
                    <a:ext uri="{9D8B030D-6E8A-4147-A177-3AD203B41FA5}">
                      <a16:colId xmlns:a16="http://schemas.microsoft.com/office/drawing/2014/main" xmlns="" val="2172527672"/>
                    </a:ext>
                  </a:extLst>
                </a:gridCol>
                <a:gridCol w="528059">
                  <a:extLst>
                    <a:ext uri="{9D8B030D-6E8A-4147-A177-3AD203B41FA5}">
                      <a16:colId xmlns:a16="http://schemas.microsoft.com/office/drawing/2014/main" xmlns="" val="2595648859"/>
                    </a:ext>
                  </a:extLst>
                </a:gridCol>
                <a:gridCol w="528059">
                  <a:extLst>
                    <a:ext uri="{9D8B030D-6E8A-4147-A177-3AD203B41FA5}">
                      <a16:colId xmlns:a16="http://schemas.microsoft.com/office/drawing/2014/main" xmlns="" val="3515499534"/>
                    </a:ext>
                  </a:extLst>
                </a:gridCol>
                <a:gridCol w="528059">
                  <a:extLst>
                    <a:ext uri="{9D8B030D-6E8A-4147-A177-3AD203B41FA5}">
                      <a16:colId xmlns:a16="http://schemas.microsoft.com/office/drawing/2014/main" xmlns="" val="3497850725"/>
                    </a:ext>
                  </a:extLst>
                </a:gridCol>
              </a:tblGrid>
              <a:tr h="55806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90179514"/>
                  </a:ext>
                </a:extLst>
              </a:tr>
              <a:tr h="55806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3200" b="1" dirty="0" smtClean="0">
                          <a:latin typeface="Arial Black" panose="020B0A04020102020204" pitchFamily="34" charset="0"/>
                        </a:rPr>
                        <a:t>5</a:t>
                      </a:r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3200" b="1" dirty="0" smtClean="0">
                          <a:latin typeface="Arial Black" panose="020B0A04020102020204" pitchFamily="34" charset="0"/>
                        </a:rPr>
                        <a:t>4</a:t>
                      </a:r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3200" b="1" dirty="0" smtClean="0">
                          <a:latin typeface="Arial Black" panose="020B0A04020102020204" pitchFamily="34" charset="0"/>
                        </a:rPr>
                        <a:t>8</a:t>
                      </a:r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3200" b="1" dirty="0" smtClean="0">
                          <a:latin typeface="Arial Black" panose="020B0A04020102020204" pitchFamily="34" charset="0"/>
                        </a:rPr>
                        <a:t>2</a:t>
                      </a:r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4886180"/>
                  </a:ext>
                </a:extLst>
              </a:tr>
              <a:tr h="55806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58282759"/>
                  </a:ext>
                </a:extLst>
              </a:tr>
              <a:tr h="55806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68778615"/>
                  </a:ext>
                </a:extLst>
              </a:tr>
              <a:tr h="55806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66772684"/>
                  </a:ext>
                </a:extLst>
              </a:tr>
              <a:tr h="55806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11416511"/>
                  </a:ext>
                </a:extLst>
              </a:tr>
              <a:tr h="55806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92977037"/>
                  </a:ext>
                </a:extLst>
              </a:tr>
              <a:tr h="55806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43327669"/>
                  </a:ext>
                </a:extLst>
              </a:tr>
            </a:tbl>
          </a:graphicData>
        </a:graphic>
      </p:graphicFrame>
      <p:cxnSp>
        <p:nvCxnSpPr>
          <p:cNvPr id="3" name="Прямая соединительная линия 2"/>
          <p:cNvCxnSpPr/>
          <p:nvPr/>
        </p:nvCxnSpPr>
        <p:spPr>
          <a:xfrm>
            <a:off x="5292080" y="915566"/>
            <a:ext cx="0" cy="115212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5292080" y="1491630"/>
            <a:ext cx="18002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Выгнутая вверх стрелка 5"/>
          <p:cNvSpPr/>
          <p:nvPr/>
        </p:nvSpPr>
        <p:spPr>
          <a:xfrm rot="188305">
            <a:off x="3855319" y="852911"/>
            <a:ext cx="345308" cy="13364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580112" y="192367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012160" y="192367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516216" y="192367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364088" y="1491630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2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79912" y="1491630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4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44208" y="1491630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4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3635896" y="2067694"/>
            <a:ext cx="1152128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779912" y="2067694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1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868144" y="1491630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7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283968" y="2067694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4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4139952" y="3219822"/>
            <a:ext cx="1152128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283968" y="3219822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0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860032" y="3219822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8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860032" y="3795886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8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860032" y="4371950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0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4355976" y="4371950"/>
            <a:ext cx="1152128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3419872" y="1491630"/>
            <a:ext cx="28803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3419872" y="2643758"/>
            <a:ext cx="28803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4499992" y="3795886"/>
            <a:ext cx="28803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851920" y="2643758"/>
            <a:ext cx="8691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1 4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36" name="Выгнутая вверх стрелка 35"/>
          <p:cNvSpPr/>
          <p:nvPr/>
        </p:nvSpPr>
        <p:spPr>
          <a:xfrm rot="5859519">
            <a:off x="5565398" y="1340974"/>
            <a:ext cx="605492" cy="20920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546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1" animBg="1"/>
      <p:bldP spid="8" grpId="0" animBg="1"/>
      <p:bldP spid="9" grpId="0" animBg="1"/>
      <p:bldP spid="10" grpId="0"/>
      <p:bldP spid="28" grpId="0"/>
      <p:bldP spid="31" grpId="0"/>
      <p:bldP spid="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5988454"/>
              </p:ext>
            </p:extLst>
          </p:nvPr>
        </p:nvGraphicFramePr>
        <p:xfrm>
          <a:off x="3203847" y="339502"/>
          <a:ext cx="4752531" cy="4611902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528059">
                  <a:extLst>
                    <a:ext uri="{9D8B030D-6E8A-4147-A177-3AD203B41FA5}">
                      <a16:colId xmlns:a16="http://schemas.microsoft.com/office/drawing/2014/main" xmlns="" val="3791475281"/>
                    </a:ext>
                  </a:extLst>
                </a:gridCol>
                <a:gridCol w="528059">
                  <a:extLst>
                    <a:ext uri="{9D8B030D-6E8A-4147-A177-3AD203B41FA5}">
                      <a16:colId xmlns:a16="http://schemas.microsoft.com/office/drawing/2014/main" xmlns="" val="334496850"/>
                    </a:ext>
                  </a:extLst>
                </a:gridCol>
                <a:gridCol w="528059">
                  <a:extLst>
                    <a:ext uri="{9D8B030D-6E8A-4147-A177-3AD203B41FA5}">
                      <a16:colId xmlns:a16="http://schemas.microsoft.com/office/drawing/2014/main" xmlns="" val="2588879846"/>
                    </a:ext>
                  </a:extLst>
                </a:gridCol>
                <a:gridCol w="528059">
                  <a:extLst>
                    <a:ext uri="{9D8B030D-6E8A-4147-A177-3AD203B41FA5}">
                      <a16:colId xmlns:a16="http://schemas.microsoft.com/office/drawing/2014/main" xmlns="" val="2451461125"/>
                    </a:ext>
                  </a:extLst>
                </a:gridCol>
                <a:gridCol w="528059">
                  <a:extLst>
                    <a:ext uri="{9D8B030D-6E8A-4147-A177-3AD203B41FA5}">
                      <a16:colId xmlns:a16="http://schemas.microsoft.com/office/drawing/2014/main" xmlns="" val="293783861"/>
                    </a:ext>
                  </a:extLst>
                </a:gridCol>
                <a:gridCol w="528059">
                  <a:extLst>
                    <a:ext uri="{9D8B030D-6E8A-4147-A177-3AD203B41FA5}">
                      <a16:colId xmlns:a16="http://schemas.microsoft.com/office/drawing/2014/main" xmlns="" val="2172527672"/>
                    </a:ext>
                  </a:extLst>
                </a:gridCol>
                <a:gridCol w="528059">
                  <a:extLst>
                    <a:ext uri="{9D8B030D-6E8A-4147-A177-3AD203B41FA5}">
                      <a16:colId xmlns:a16="http://schemas.microsoft.com/office/drawing/2014/main" xmlns="" val="2595648859"/>
                    </a:ext>
                  </a:extLst>
                </a:gridCol>
                <a:gridCol w="528059">
                  <a:extLst>
                    <a:ext uri="{9D8B030D-6E8A-4147-A177-3AD203B41FA5}">
                      <a16:colId xmlns:a16="http://schemas.microsoft.com/office/drawing/2014/main" xmlns="" val="3515499534"/>
                    </a:ext>
                  </a:extLst>
                </a:gridCol>
                <a:gridCol w="528059">
                  <a:extLst>
                    <a:ext uri="{9D8B030D-6E8A-4147-A177-3AD203B41FA5}">
                      <a16:colId xmlns:a16="http://schemas.microsoft.com/office/drawing/2014/main" xmlns="" val="3497850725"/>
                    </a:ext>
                  </a:extLst>
                </a:gridCol>
              </a:tblGrid>
              <a:tr h="55806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90179514"/>
                  </a:ext>
                </a:extLst>
              </a:tr>
              <a:tr h="55806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3200" b="1" dirty="0" smtClean="0">
                          <a:latin typeface="Arial Black" panose="020B0A04020102020204" pitchFamily="34" charset="0"/>
                        </a:rPr>
                        <a:t>4</a:t>
                      </a:r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3200" b="1" dirty="0" smtClean="0">
                          <a:latin typeface="Arial Black" panose="020B0A04020102020204" pitchFamily="34" charset="0"/>
                        </a:rPr>
                        <a:t>2</a:t>
                      </a:r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3200" b="1" dirty="0" smtClean="0">
                          <a:latin typeface="Arial Black" panose="020B0A04020102020204" pitchFamily="34" charset="0"/>
                        </a:rPr>
                        <a:t>9</a:t>
                      </a:r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3200" b="1" dirty="0" smtClean="0">
                          <a:latin typeface="Arial Black" panose="020B0A04020102020204" pitchFamily="34" charset="0"/>
                        </a:rPr>
                        <a:t>3</a:t>
                      </a:r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4886180"/>
                  </a:ext>
                </a:extLst>
              </a:tr>
              <a:tr h="55806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58282759"/>
                  </a:ext>
                </a:extLst>
              </a:tr>
              <a:tr h="55806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68778615"/>
                  </a:ext>
                </a:extLst>
              </a:tr>
              <a:tr h="55806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66772684"/>
                  </a:ext>
                </a:extLst>
              </a:tr>
              <a:tr h="55806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11416511"/>
                  </a:ext>
                </a:extLst>
              </a:tr>
              <a:tr h="55806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92977037"/>
                  </a:ext>
                </a:extLst>
              </a:tr>
              <a:tr h="55806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43327669"/>
                  </a:ext>
                </a:extLst>
              </a:tr>
            </a:tbl>
          </a:graphicData>
        </a:graphic>
      </p:graphicFrame>
      <p:cxnSp>
        <p:nvCxnSpPr>
          <p:cNvPr id="3" name="Прямая соединительная линия 2"/>
          <p:cNvCxnSpPr/>
          <p:nvPr/>
        </p:nvCxnSpPr>
        <p:spPr>
          <a:xfrm>
            <a:off x="5292080" y="915566"/>
            <a:ext cx="0" cy="115212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5292080" y="1491630"/>
            <a:ext cx="18002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Выгнутая вверх стрелка 5"/>
          <p:cNvSpPr/>
          <p:nvPr/>
        </p:nvSpPr>
        <p:spPr>
          <a:xfrm rot="188305">
            <a:off x="3855319" y="852911"/>
            <a:ext cx="345308" cy="13364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580112" y="192367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012160" y="192367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516216" y="192367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364088" y="1491630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1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79912" y="1491630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3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44208" y="1491630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3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3635896" y="2067694"/>
            <a:ext cx="1152128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779912" y="2067694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1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868144" y="1491630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4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283968" y="2067694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2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4139952" y="3219822"/>
            <a:ext cx="1152128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283968" y="3219822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0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860032" y="3219822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9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860032" y="3795886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9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860032" y="4371950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0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4355976" y="4371950"/>
            <a:ext cx="1152128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3419872" y="1491630"/>
            <a:ext cx="28803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3419872" y="2643758"/>
            <a:ext cx="28803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4499992" y="3795886"/>
            <a:ext cx="28803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851920" y="2643758"/>
            <a:ext cx="8691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1 2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36" name="Выгнутая вверх стрелка 35"/>
          <p:cNvSpPr/>
          <p:nvPr/>
        </p:nvSpPr>
        <p:spPr>
          <a:xfrm rot="5859519">
            <a:off x="5565398" y="1340974"/>
            <a:ext cx="605492" cy="20920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546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/>
      <p:bldP spid="28" grpId="0"/>
      <p:bldP spid="31" grpId="0"/>
      <p:bldP spid="3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5988454"/>
              </p:ext>
            </p:extLst>
          </p:nvPr>
        </p:nvGraphicFramePr>
        <p:xfrm>
          <a:off x="3203847" y="339502"/>
          <a:ext cx="4752531" cy="4611902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528059">
                  <a:extLst>
                    <a:ext uri="{9D8B030D-6E8A-4147-A177-3AD203B41FA5}">
                      <a16:colId xmlns:a16="http://schemas.microsoft.com/office/drawing/2014/main" xmlns="" val="3791475281"/>
                    </a:ext>
                  </a:extLst>
                </a:gridCol>
                <a:gridCol w="528059">
                  <a:extLst>
                    <a:ext uri="{9D8B030D-6E8A-4147-A177-3AD203B41FA5}">
                      <a16:colId xmlns:a16="http://schemas.microsoft.com/office/drawing/2014/main" xmlns="" val="334496850"/>
                    </a:ext>
                  </a:extLst>
                </a:gridCol>
                <a:gridCol w="528059">
                  <a:extLst>
                    <a:ext uri="{9D8B030D-6E8A-4147-A177-3AD203B41FA5}">
                      <a16:colId xmlns:a16="http://schemas.microsoft.com/office/drawing/2014/main" xmlns="" val="2588879846"/>
                    </a:ext>
                  </a:extLst>
                </a:gridCol>
                <a:gridCol w="528059">
                  <a:extLst>
                    <a:ext uri="{9D8B030D-6E8A-4147-A177-3AD203B41FA5}">
                      <a16:colId xmlns:a16="http://schemas.microsoft.com/office/drawing/2014/main" xmlns="" val="2451461125"/>
                    </a:ext>
                  </a:extLst>
                </a:gridCol>
                <a:gridCol w="528059">
                  <a:extLst>
                    <a:ext uri="{9D8B030D-6E8A-4147-A177-3AD203B41FA5}">
                      <a16:colId xmlns:a16="http://schemas.microsoft.com/office/drawing/2014/main" xmlns="" val="293783861"/>
                    </a:ext>
                  </a:extLst>
                </a:gridCol>
                <a:gridCol w="528059">
                  <a:extLst>
                    <a:ext uri="{9D8B030D-6E8A-4147-A177-3AD203B41FA5}">
                      <a16:colId xmlns:a16="http://schemas.microsoft.com/office/drawing/2014/main" xmlns="" val="2172527672"/>
                    </a:ext>
                  </a:extLst>
                </a:gridCol>
                <a:gridCol w="528059">
                  <a:extLst>
                    <a:ext uri="{9D8B030D-6E8A-4147-A177-3AD203B41FA5}">
                      <a16:colId xmlns:a16="http://schemas.microsoft.com/office/drawing/2014/main" xmlns="" val="2595648859"/>
                    </a:ext>
                  </a:extLst>
                </a:gridCol>
                <a:gridCol w="528059">
                  <a:extLst>
                    <a:ext uri="{9D8B030D-6E8A-4147-A177-3AD203B41FA5}">
                      <a16:colId xmlns:a16="http://schemas.microsoft.com/office/drawing/2014/main" xmlns="" val="3515499534"/>
                    </a:ext>
                  </a:extLst>
                </a:gridCol>
                <a:gridCol w="528059">
                  <a:extLst>
                    <a:ext uri="{9D8B030D-6E8A-4147-A177-3AD203B41FA5}">
                      <a16:colId xmlns:a16="http://schemas.microsoft.com/office/drawing/2014/main" xmlns="" val="3497850725"/>
                    </a:ext>
                  </a:extLst>
                </a:gridCol>
              </a:tblGrid>
              <a:tr h="55806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90179514"/>
                  </a:ext>
                </a:extLst>
              </a:tr>
              <a:tr h="55806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3200" b="1" dirty="0" smtClean="0">
                          <a:latin typeface="Arial Black" panose="020B0A04020102020204" pitchFamily="34" charset="0"/>
                        </a:rPr>
                        <a:t>8</a:t>
                      </a:r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3200" b="1" dirty="0" smtClean="0">
                          <a:latin typeface="Arial Black" panose="020B0A04020102020204" pitchFamily="34" charset="0"/>
                        </a:rPr>
                        <a:t>9</a:t>
                      </a:r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3200" b="1" dirty="0" smtClean="0">
                          <a:latin typeface="Arial Black" panose="020B0A04020102020204" pitchFamily="34" charset="0"/>
                        </a:rPr>
                        <a:t>2</a:t>
                      </a:r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3200" b="1" dirty="0" smtClean="0">
                          <a:latin typeface="Arial Black" panose="020B0A04020102020204" pitchFamily="34" charset="0"/>
                        </a:rPr>
                        <a:t>4</a:t>
                      </a:r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4886180"/>
                  </a:ext>
                </a:extLst>
              </a:tr>
              <a:tr h="55806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58282759"/>
                  </a:ext>
                </a:extLst>
              </a:tr>
              <a:tr h="55806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68778615"/>
                  </a:ext>
                </a:extLst>
              </a:tr>
              <a:tr h="55806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66772684"/>
                  </a:ext>
                </a:extLst>
              </a:tr>
              <a:tr h="55806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11416511"/>
                  </a:ext>
                </a:extLst>
              </a:tr>
              <a:tr h="55806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92977037"/>
                  </a:ext>
                </a:extLst>
              </a:tr>
              <a:tr h="55806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43327669"/>
                  </a:ext>
                </a:extLst>
              </a:tr>
            </a:tbl>
          </a:graphicData>
        </a:graphic>
      </p:graphicFrame>
      <p:cxnSp>
        <p:nvCxnSpPr>
          <p:cNvPr id="3" name="Прямая соединительная линия 2"/>
          <p:cNvCxnSpPr/>
          <p:nvPr/>
        </p:nvCxnSpPr>
        <p:spPr>
          <a:xfrm>
            <a:off x="5292080" y="915566"/>
            <a:ext cx="0" cy="115212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5292080" y="1491630"/>
            <a:ext cx="18002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Выгнутая вверх стрелка 5"/>
          <p:cNvSpPr/>
          <p:nvPr/>
        </p:nvSpPr>
        <p:spPr>
          <a:xfrm>
            <a:off x="3851920" y="771550"/>
            <a:ext cx="432048" cy="14401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580112" y="192367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012160" y="192367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516216" y="192367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364088" y="1491630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2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79912" y="1491630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8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44208" y="1491630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3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3635896" y="2067694"/>
            <a:ext cx="1152128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779912" y="2067694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0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355976" y="2643758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8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868144" y="1491630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2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283968" y="2067694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9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4139952" y="3219822"/>
            <a:ext cx="1152128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283968" y="3219822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1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860032" y="3219822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2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283968" y="3795886"/>
            <a:ext cx="10348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1  2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860032" y="4371950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0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4355976" y="4371950"/>
            <a:ext cx="1152128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3419872" y="1491630"/>
            <a:ext cx="28803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3995936" y="2643758"/>
            <a:ext cx="28803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3923928" y="3795886"/>
            <a:ext cx="28803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1546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/>
      <p:bldP spid="11" grpId="0"/>
      <p:bldP spid="22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5988454"/>
              </p:ext>
            </p:extLst>
          </p:nvPr>
        </p:nvGraphicFramePr>
        <p:xfrm>
          <a:off x="3203847" y="339502"/>
          <a:ext cx="4752531" cy="4611902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528059">
                  <a:extLst>
                    <a:ext uri="{9D8B030D-6E8A-4147-A177-3AD203B41FA5}">
                      <a16:colId xmlns:a16="http://schemas.microsoft.com/office/drawing/2014/main" xmlns="" val="3791475281"/>
                    </a:ext>
                  </a:extLst>
                </a:gridCol>
                <a:gridCol w="528059">
                  <a:extLst>
                    <a:ext uri="{9D8B030D-6E8A-4147-A177-3AD203B41FA5}">
                      <a16:colId xmlns:a16="http://schemas.microsoft.com/office/drawing/2014/main" xmlns="" val="334496850"/>
                    </a:ext>
                  </a:extLst>
                </a:gridCol>
                <a:gridCol w="528059">
                  <a:extLst>
                    <a:ext uri="{9D8B030D-6E8A-4147-A177-3AD203B41FA5}">
                      <a16:colId xmlns:a16="http://schemas.microsoft.com/office/drawing/2014/main" xmlns="" val="2588879846"/>
                    </a:ext>
                  </a:extLst>
                </a:gridCol>
                <a:gridCol w="528059">
                  <a:extLst>
                    <a:ext uri="{9D8B030D-6E8A-4147-A177-3AD203B41FA5}">
                      <a16:colId xmlns:a16="http://schemas.microsoft.com/office/drawing/2014/main" xmlns="" val="2451461125"/>
                    </a:ext>
                  </a:extLst>
                </a:gridCol>
                <a:gridCol w="528059">
                  <a:extLst>
                    <a:ext uri="{9D8B030D-6E8A-4147-A177-3AD203B41FA5}">
                      <a16:colId xmlns:a16="http://schemas.microsoft.com/office/drawing/2014/main" xmlns="" val="293783861"/>
                    </a:ext>
                  </a:extLst>
                </a:gridCol>
                <a:gridCol w="528059">
                  <a:extLst>
                    <a:ext uri="{9D8B030D-6E8A-4147-A177-3AD203B41FA5}">
                      <a16:colId xmlns:a16="http://schemas.microsoft.com/office/drawing/2014/main" xmlns="" val="2172527672"/>
                    </a:ext>
                  </a:extLst>
                </a:gridCol>
                <a:gridCol w="528059">
                  <a:extLst>
                    <a:ext uri="{9D8B030D-6E8A-4147-A177-3AD203B41FA5}">
                      <a16:colId xmlns:a16="http://schemas.microsoft.com/office/drawing/2014/main" xmlns="" val="2595648859"/>
                    </a:ext>
                  </a:extLst>
                </a:gridCol>
                <a:gridCol w="528059">
                  <a:extLst>
                    <a:ext uri="{9D8B030D-6E8A-4147-A177-3AD203B41FA5}">
                      <a16:colId xmlns:a16="http://schemas.microsoft.com/office/drawing/2014/main" xmlns="" val="3515499534"/>
                    </a:ext>
                  </a:extLst>
                </a:gridCol>
                <a:gridCol w="528059">
                  <a:extLst>
                    <a:ext uri="{9D8B030D-6E8A-4147-A177-3AD203B41FA5}">
                      <a16:colId xmlns:a16="http://schemas.microsoft.com/office/drawing/2014/main" xmlns="" val="3497850725"/>
                    </a:ext>
                  </a:extLst>
                </a:gridCol>
              </a:tblGrid>
              <a:tr h="55806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90179514"/>
                  </a:ext>
                </a:extLst>
              </a:tr>
              <a:tr h="55806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3200" b="1" dirty="0" smtClean="0">
                          <a:latin typeface="Arial Black" panose="020B0A04020102020204" pitchFamily="34" charset="0"/>
                        </a:rPr>
                        <a:t>8</a:t>
                      </a:r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3200" b="1" dirty="0" smtClean="0">
                          <a:latin typeface="Arial Black" panose="020B0A04020102020204" pitchFamily="34" charset="0"/>
                        </a:rPr>
                        <a:t>4</a:t>
                      </a:r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3200" b="1" dirty="0" smtClean="0">
                          <a:latin typeface="Arial Black" panose="020B0A04020102020204" pitchFamily="34" charset="0"/>
                        </a:rPr>
                        <a:t>7</a:t>
                      </a:r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3200" b="1" dirty="0" smtClean="0">
                          <a:latin typeface="Arial Black" panose="020B0A04020102020204" pitchFamily="34" charset="0"/>
                        </a:rPr>
                        <a:t>7</a:t>
                      </a:r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4886180"/>
                  </a:ext>
                </a:extLst>
              </a:tr>
              <a:tr h="55806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58282759"/>
                  </a:ext>
                </a:extLst>
              </a:tr>
              <a:tr h="55806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68778615"/>
                  </a:ext>
                </a:extLst>
              </a:tr>
              <a:tr h="55806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66772684"/>
                  </a:ext>
                </a:extLst>
              </a:tr>
              <a:tr h="55806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11416511"/>
                  </a:ext>
                </a:extLst>
              </a:tr>
              <a:tr h="55806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92977037"/>
                  </a:ext>
                </a:extLst>
              </a:tr>
              <a:tr h="55806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43327669"/>
                  </a:ext>
                </a:extLst>
              </a:tr>
            </a:tbl>
          </a:graphicData>
        </a:graphic>
      </p:graphicFrame>
      <p:cxnSp>
        <p:nvCxnSpPr>
          <p:cNvPr id="3" name="Прямая соединительная линия 2"/>
          <p:cNvCxnSpPr/>
          <p:nvPr/>
        </p:nvCxnSpPr>
        <p:spPr>
          <a:xfrm>
            <a:off x="5292080" y="915566"/>
            <a:ext cx="0" cy="115212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5292080" y="1491630"/>
            <a:ext cx="18002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Выгнутая вверх стрелка 5"/>
          <p:cNvSpPr/>
          <p:nvPr/>
        </p:nvSpPr>
        <p:spPr>
          <a:xfrm rot="188305">
            <a:off x="3855319" y="852911"/>
            <a:ext cx="345308" cy="13364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580112" y="192367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012160" y="192367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516216" y="192367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364088" y="1491630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1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79912" y="1491630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7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44208" y="1491630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1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3635896" y="2067694"/>
            <a:ext cx="1152128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779912" y="2067694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1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868144" y="1491630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2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283968" y="2067694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4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4139952" y="3219822"/>
            <a:ext cx="1152128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283968" y="3219822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0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860032" y="3219822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7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860032" y="3795886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7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860032" y="4371950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0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4355976" y="4371950"/>
            <a:ext cx="1152128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3419872" y="1491630"/>
            <a:ext cx="28803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3419872" y="2643758"/>
            <a:ext cx="28803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4499992" y="3795886"/>
            <a:ext cx="28803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851920" y="2643758"/>
            <a:ext cx="8691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1 4</a:t>
            </a:r>
            <a:endParaRPr lang="en-US" sz="3200" b="1" dirty="0">
              <a:latin typeface="Arial Black" panose="020B0A04020102020204" pitchFamily="34" charset="0"/>
            </a:endParaRPr>
          </a:p>
        </p:txBody>
      </p:sp>
      <p:sp>
        <p:nvSpPr>
          <p:cNvPr id="36" name="Выгнутая вверх стрелка 35"/>
          <p:cNvSpPr/>
          <p:nvPr/>
        </p:nvSpPr>
        <p:spPr>
          <a:xfrm rot="5859519">
            <a:off x="5565398" y="1340974"/>
            <a:ext cx="605492" cy="20920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546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/>
      <p:bldP spid="28" grpId="0"/>
      <p:bldP spid="31" grpId="0"/>
      <p:bldP spid="3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211</Words>
  <Application>Microsoft Office PowerPoint</Application>
  <PresentationFormat>Экран (16:9)</PresentationFormat>
  <Paragraphs>131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Arial Black</vt:lpstr>
      <vt:lpstr>Calibri</vt:lpstr>
      <vt:lpstr>Courier New</vt:lpstr>
      <vt:lpstr>Times New Roman</vt:lpstr>
      <vt:lpstr>Wingdings</vt:lpstr>
      <vt:lpstr>Тема Office</vt:lpstr>
      <vt:lpstr> Классная работа.              </vt:lpstr>
      <vt:lpstr>Вычисли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С.92 № 6 </vt:lpstr>
      <vt:lpstr>С.95 №  5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Гимназия</cp:lastModifiedBy>
  <cp:revision>51</cp:revision>
  <dcterms:created xsi:type="dcterms:W3CDTF">2019-08-17T13:17:13Z</dcterms:created>
  <dcterms:modified xsi:type="dcterms:W3CDTF">2020-06-17T08:40:40Z</dcterms:modified>
</cp:coreProperties>
</file>