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7" r:id="rId2"/>
    <p:sldId id="268" r:id="rId3"/>
    <p:sldId id="260" r:id="rId4"/>
    <p:sldId id="257" r:id="rId5"/>
    <p:sldId id="269" r:id="rId6"/>
    <p:sldId id="270" r:id="rId7"/>
    <p:sldId id="261" r:id="rId8"/>
    <p:sldId id="273" r:id="rId9"/>
    <p:sldId id="274" r:id="rId10"/>
    <p:sldId id="271" r:id="rId11"/>
    <p:sldId id="272" r:id="rId12"/>
    <p:sldId id="275" r:id="rId13"/>
    <p:sldId id="276" r:id="rId14"/>
    <p:sldId id="27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7971" autoAdjust="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F1218-D093-4805-9867-F4897C3302A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F5B3D-70BC-4E47-84B9-510DC4F9BA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048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485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392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9664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050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95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377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467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730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83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513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043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835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89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358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778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64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203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CE3EFA3-6925-4FCB-AFC8-934E0379DD12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469D8B8-CF95-4D5D-9D0A-004FC3C09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207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310" y="2569311"/>
            <a:ext cx="5322269" cy="354818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35625" y="1050045"/>
            <a:ext cx="99551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latin typeface="Monotype Corsiva" panose="03010101010201010101" pitchFamily="66" charset="0"/>
            </a:endParaRPr>
          </a:p>
          <a:p>
            <a:pPr algn="ctr"/>
            <a:r>
              <a:rPr lang="ru-RU" sz="2800" dirty="0">
                <a:latin typeface="Monotype Corsiva" panose="03010101010201010101" pitchFamily="66" charset="0"/>
              </a:rPr>
              <a:t>Тема:</a:t>
            </a:r>
          </a:p>
          <a:p>
            <a:pPr algn="ctr"/>
            <a:r>
              <a:rPr lang="ru-RU" sz="2800" dirty="0">
                <a:latin typeface="Monotype Corsiva" panose="03010101010201010101" pitchFamily="66" charset="0"/>
              </a:rPr>
              <a:t>«Ново-Иерусалимский монастырь. Истра»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9431" y="516193"/>
            <a:ext cx="10943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Муниципальное бюджетное общеобразовательное учреждение</a:t>
            </a:r>
          </a:p>
          <a:p>
            <a:pPr algn="ctr"/>
            <a:r>
              <a:rPr lang="ru-RU" dirty="0"/>
              <a:t>«Средняя общеобразовательная школа №16»</a:t>
            </a:r>
          </a:p>
        </p:txBody>
      </p:sp>
    </p:spTree>
    <p:extLst>
      <p:ext uri="{BB962C8B-B14F-4D97-AF65-F5344CB8AC3E}">
        <p14:creationId xmlns:p14="http://schemas.microsoft.com/office/powerpoint/2010/main" val="1515689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85022" y="1454046"/>
            <a:ext cx="36126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Monotype Corsiva" pitchFamily="66" charset="0"/>
              </a:rPr>
              <a:t>Камень миропомазания или Камень </a:t>
            </a:r>
            <a:r>
              <a:rPr lang="ru-RU" sz="3600" dirty="0" err="1">
                <a:latin typeface="Monotype Corsiva" pitchFamily="66" charset="0"/>
              </a:rPr>
              <a:t>повития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35844" name="Picture 4" descr="http://temples.ru/private/f000204/204_023946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31" y="887423"/>
            <a:ext cx="6551693" cy="49137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photocentra.ru/images/main61/619140_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9937" y="760883"/>
            <a:ext cx="5915440" cy="4745005"/>
          </a:xfrm>
          <a:prstGeom prst="rect">
            <a:avLst/>
          </a:prstGeom>
          <a:noFill/>
        </p:spPr>
      </p:pic>
      <p:pic>
        <p:nvPicPr>
          <p:cNvPr id="36868" name="Picture 4" descr="http://p2.patriarchia.ru/2016/05/08/1238504488/2P20160508-PAL_7544-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0482" y="716877"/>
            <a:ext cx="3292161" cy="477701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39253" y="5546361"/>
            <a:ext cx="5891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>
                <a:latin typeface="Monotype Corsiva" pitchFamily="66" charset="0"/>
              </a:rPr>
              <a:t>Кувуклия</a:t>
            </a:r>
            <a:r>
              <a:rPr lang="ru-RU" sz="2800" dirty="0">
                <a:latin typeface="Monotype Corsiva" pitchFamily="66" charset="0"/>
              </a:rPr>
              <a:t> Гроба Господня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70033" y="5501390"/>
            <a:ext cx="4002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Придел Ангела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mg.tsargrad.tv/5/f/empty-tom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956" y="775118"/>
            <a:ext cx="7137869" cy="4351520"/>
          </a:xfrm>
          <a:prstGeom prst="rect">
            <a:avLst/>
          </a:prstGeom>
          <a:noFill/>
        </p:spPr>
      </p:pic>
      <p:pic>
        <p:nvPicPr>
          <p:cNvPr id="39940" name="Picture 4" descr="https://static-eu.insales.ru/images/products/1/5853/49698525/%D0%A1%D0%92098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333" y="749509"/>
            <a:ext cx="3265276" cy="3657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4439" y="5111646"/>
            <a:ext cx="7180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Схождение Благодатного огня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34531" y="3972393"/>
            <a:ext cx="304300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У каждого паломника в руках имеется факел, состоящий из 33 свечей.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lub.silver-ring.ru/upload/000/u48/5f/07/img-04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35668" y="737344"/>
            <a:ext cx="3194021" cy="4794027"/>
          </a:xfrm>
          <a:prstGeom prst="rect">
            <a:avLst/>
          </a:prstGeom>
          <a:noFill/>
        </p:spPr>
      </p:pic>
      <p:pic>
        <p:nvPicPr>
          <p:cNvPr id="40964" name="Picture 4" descr="http://www.strannik-sergey.ru/2010/4/2010-12-31-New-Yerusalim/photos/2011-01-03-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5102" y="742814"/>
            <a:ext cx="6200255" cy="41386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84419" y="4871803"/>
            <a:ext cx="61609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Интерьер подземной церкви Константина и Елена. Вид на иконостас.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20131" y="5426439"/>
            <a:ext cx="3732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Лестница в подземную церковь.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img.tourbina.ru/photos.2/57993/big.photo/Novyy-Ierusalim-Tserk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9154" y="862111"/>
            <a:ext cx="3867462" cy="51511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46164" y="1439056"/>
            <a:ext cx="5171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>
                <a:latin typeface="Monotype Corsiva" pitchFamily="66" charset="0"/>
              </a:rPr>
              <a:t>Живоносный</a:t>
            </a:r>
            <a:r>
              <a:rPr lang="ru-RU" sz="2800" dirty="0">
                <a:latin typeface="Monotype Corsiva" pitchFamily="66" charset="0"/>
              </a:rPr>
              <a:t> источник в Ново-Иерусалимском монастыре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3869" y="1334125"/>
            <a:ext cx="88142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latin typeface="Monotype Corsiva" pitchFamily="66" charset="0"/>
              </a:rPr>
              <a:t>Ставропигиальный</a:t>
            </a:r>
            <a:r>
              <a:rPr lang="ru-RU" sz="4000" dirty="0">
                <a:latin typeface="Monotype Corsiva" pitchFamily="66" charset="0"/>
              </a:rPr>
              <a:t> – монастырь, подчиняющийся непосредственно Патриарху. </a:t>
            </a:r>
          </a:p>
          <a:p>
            <a:pPr algn="ctr"/>
            <a:r>
              <a:rPr lang="ru-RU" sz="4000" dirty="0">
                <a:latin typeface="Monotype Corsiva" pitchFamily="66" charset="0"/>
              </a:rPr>
              <a:t>Таких монастырей в России 28.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95" y="736343"/>
            <a:ext cx="6676410" cy="44482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9311" y="5171607"/>
            <a:ext cx="100119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Monotype Corsiva" panose="03010101010201010101" pitchFamily="66" charset="0"/>
              </a:rPr>
              <a:t>Ново-Иерусалимский монастырь основан в 1656 году </a:t>
            </a:r>
          </a:p>
          <a:p>
            <a:pPr algn="ctr"/>
            <a:r>
              <a:rPr lang="ru-RU" sz="2800" dirty="0">
                <a:latin typeface="Monotype Corsiva" panose="03010101010201010101" pitchFamily="66" charset="0"/>
              </a:rPr>
              <a:t>патриархом Никоном.</a:t>
            </a:r>
          </a:p>
        </p:txBody>
      </p:sp>
    </p:spTree>
    <p:extLst>
      <p:ext uri="{BB962C8B-B14F-4D97-AF65-F5344CB8AC3E}">
        <p14:creationId xmlns:p14="http://schemas.microsoft.com/office/powerpoint/2010/main" val="380630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796" y="953278"/>
            <a:ext cx="3554570" cy="46436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26636" y="749508"/>
            <a:ext cx="62840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Monotype Corsiva" panose="03010101010201010101" pitchFamily="66" charset="0"/>
              </a:rPr>
              <a:t>Создатель монастыря - Патриарх Никон – одна из самых ярких фигур русской истории. </a:t>
            </a:r>
          </a:p>
        </p:txBody>
      </p:sp>
      <p:pic>
        <p:nvPicPr>
          <p:cNvPr id="12290" name="Picture 2" descr="https://cdn1.ozone.ru/multimedia/c1200/10241498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0519" y="1992077"/>
            <a:ext cx="3481728" cy="4003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9514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photoline.ru/critic/picpart/1492/14927173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490" y="710632"/>
            <a:ext cx="5720569" cy="42874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9390" y="5231567"/>
            <a:ext cx="10478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Ферапонтов монастырь, где провел в ссылке 15 лет Патриарх Никон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-4.photosight.ru/1cc/3444672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3613" y="740217"/>
            <a:ext cx="8221688" cy="5154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103" y="766916"/>
            <a:ext cx="3860894" cy="52266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97561" y="1902543"/>
            <a:ext cx="48227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Monotype Corsiva" panose="03010101010201010101" pitchFamily="66" charset="0"/>
              </a:rPr>
              <a:t>Вид западной стороны Воскресенского собора</a:t>
            </a:r>
          </a:p>
        </p:txBody>
      </p:sp>
    </p:spTree>
    <p:extLst>
      <p:ext uri="{BB962C8B-B14F-4D97-AF65-F5344CB8AC3E}">
        <p14:creationId xmlns:p14="http://schemas.microsoft.com/office/powerpoint/2010/main" val="2987481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img.tourister.ru/files/1/4/8/6/1/0/7/7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1322" y="644578"/>
            <a:ext cx="3361530" cy="5054933"/>
          </a:xfrm>
          <a:prstGeom prst="rect">
            <a:avLst/>
          </a:prstGeom>
          <a:noFill/>
        </p:spPr>
      </p:pic>
      <p:pic>
        <p:nvPicPr>
          <p:cNvPr id="37894" name="Picture 6" descr="http://temples.ru/private/f000204/204_0239785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9266" y="662589"/>
            <a:ext cx="3187232" cy="47838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69430" y="5336499"/>
            <a:ext cx="57712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Лестница, ведущая на Святую Голгофу (Жалостный путь).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16184" y="5651292"/>
            <a:ext cx="5576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Голгофа в Новом Иерусалиме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://i.siteapi.org/krCMfHpWRXCLVFV_dfwuvU8PCSA=/fit-in/330x/top/87b0a2188116040.ru.s.siteapi.org/img/58u4vny4id4wgsw40okk040oc4ow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9797" y="638513"/>
            <a:ext cx="3274425" cy="4742956"/>
          </a:xfrm>
          <a:prstGeom prst="rect">
            <a:avLst/>
          </a:prstGeom>
          <a:noFill/>
        </p:spPr>
      </p:pic>
      <p:pic>
        <p:nvPicPr>
          <p:cNvPr id="38918" name="Picture 6" descr="http://temples.ru/private/f000021/021_0001640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4355" y="662363"/>
            <a:ext cx="3591966" cy="47984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9074" y="5366480"/>
            <a:ext cx="49467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Интерьер церкви Усекновения главы Иоанна Предтечи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515" y="5366479"/>
            <a:ext cx="3717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Гробница Патриарха Никона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142</TotalTime>
  <Words>142</Words>
  <Application>Microsoft Office PowerPoint</Application>
  <PresentationFormat>Широкоэкранный</PresentationFormat>
  <Paragraphs>24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Garamond</vt:lpstr>
      <vt:lpstr>Monotype Corsiva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Дарья Норцева</cp:lastModifiedBy>
  <cp:revision>17</cp:revision>
  <dcterms:created xsi:type="dcterms:W3CDTF">2019-04-23T11:46:18Z</dcterms:created>
  <dcterms:modified xsi:type="dcterms:W3CDTF">2022-10-01T22:55:54Z</dcterms:modified>
</cp:coreProperties>
</file>