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15" autoAdjust="0"/>
    <p:restoredTop sz="86404" autoAdjust="0"/>
  </p:normalViewPr>
  <p:slideViewPr>
    <p:cSldViewPr>
      <p:cViewPr varScale="1">
        <p:scale>
          <a:sx n="88" d="100"/>
          <a:sy n="88" d="100"/>
        </p:scale>
        <p:origin x="-2002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9000">
              <a:schemeClr val="accent3">
                <a:lumMod val="40000"/>
                <a:lumOff val="60000"/>
                <a:alpha val="6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353786B-53BA-4074-A1BC-717BE4D0F3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13B3490-CA98-4096-A5E4-08D52B3F9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1928802"/>
            <a:ext cx="657229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In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СВОЯ</a:t>
            </a:r>
          </a:p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3968" y="4357694"/>
            <a:ext cx="4392488" cy="707886"/>
          </a:xfrm>
          <a:prstGeom prst="rect">
            <a:avLst/>
          </a:prstGeom>
          <a:scene3d>
            <a:camera prst="orthographicFront">
              <a:rot lat="21547968" lon="597763" rev="295464"/>
            </a:camera>
            <a:lightRig rig="threePt" dir="t"/>
          </a:scene3d>
        </p:spPr>
        <p:txBody>
          <a:bodyPr wrap="square">
            <a:prstTxWarp prst="textSto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КИТАЕ.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15272" y="5572140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71480"/>
            <a:ext cx="7858148" cy="2985433"/>
          </a:xfrm>
          <a:prstGeom prst="rect">
            <a:avLst/>
          </a:prstGeom>
          <a:scene3d>
            <a:camera prst="orthographicFront">
              <a:rot lat="1195241" lon="21490979" rev="21280848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/>
                <a:solidFill>
                  <a:schemeClr val="accent3"/>
                </a:solidFill>
              </a:rPr>
              <a:t>3</a:t>
            </a:r>
            <a:r>
              <a:rPr lang="ru-RU" sz="4400" b="1" dirty="0" smtClean="0">
                <a:ln/>
                <a:solidFill>
                  <a:schemeClr val="accent3"/>
                </a:solidFill>
              </a:rPr>
              <a:t>0 баллов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/>
              <a:t>Таблицу умножения, которая используется повсеместно, была изобретена в </a:t>
            </a:r>
            <a:r>
              <a:rPr lang="ru-RU" sz="4000" b="1" dirty="0" smtClean="0"/>
              <a:t>...</a:t>
            </a:r>
            <a:endParaRPr lang="ru-RU" sz="4000" b="1" dirty="0" smtClean="0"/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7959258" cy="3046988"/>
          </a:xfrm>
          <a:prstGeom prst="rect">
            <a:avLst/>
          </a:prstGeom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/>
                <a:solidFill>
                  <a:schemeClr val="accent3"/>
                </a:solidFill>
              </a:rPr>
              <a:t>4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0 баллов </a:t>
            </a:r>
            <a:endParaRPr lang="ru-RU" sz="2400" b="1" dirty="0" smtClean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/>
              <a:t>При каком царе появилась </a:t>
            </a:r>
            <a:r>
              <a:rPr lang="ru-RU" sz="4000" b="1" dirty="0" smtClean="0"/>
              <a:t>в России</a:t>
            </a:r>
            <a:r>
              <a:rPr lang="ru-RU" sz="4000" b="1" dirty="0" smtClean="0"/>
              <a:t> первая школа для мальчиков?</a:t>
            </a:r>
            <a:r>
              <a:rPr lang="ru-RU" sz="2400" b="1" dirty="0" smtClean="0"/>
              <a:t> </a:t>
            </a:r>
          </a:p>
          <a:p>
            <a:pPr algn="ctr"/>
            <a:r>
              <a:rPr lang="ru-RU" sz="2400" b="1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5214950"/>
            <a:ext cx="6264696" cy="1428760"/>
          </a:xfrm>
          <a:prstGeom prst="rect">
            <a:avLst/>
          </a:prstGeom>
        </p:spPr>
        <p:txBody>
          <a:bodyPr wrap="square">
            <a:prstTxWarp prst="textCascadeDow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Петре </a:t>
            </a:r>
            <a:r>
              <a:rPr lang="en-US" sz="4800" b="1" dirty="0" smtClean="0">
                <a:solidFill>
                  <a:srgbClr val="C00000"/>
                </a:solidFill>
              </a:rPr>
              <a:t>I</a:t>
            </a:r>
          </a:p>
          <a:p>
            <a:endParaRPr lang="ru-RU" sz="4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428596" y="5500702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Users\Markus\Desktop\3-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071810"/>
            <a:ext cx="2742071" cy="2017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8429684" cy="532453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600" b="1" dirty="0" smtClean="0">
                <a:ln/>
                <a:solidFill>
                  <a:schemeClr val="accent3"/>
                </a:solidFill>
              </a:rPr>
              <a:t>5</a:t>
            </a:r>
            <a:r>
              <a:rPr lang="ru-RU" sz="3600" b="1" dirty="0" smtClean="0">
                <a:ln/>
                <a:solidFill>
                  <a:schemeClr val="accent3"/>
                </a:solidFill>
              </a:rPr>
              <a:t>0 баллов</a:t>
            </a:r>
          </a:p>
          <a:p>
            <a:pPr algn="just"/>
            <a:r>
              <a:rPr lang="ru-RU" sz="2800" b="1" dirty="0" smtClean="0"/>
              <a:t>В </a:t>
            </a:r>
            <a:r>
              <a:rPr lang="ru-RU" sz="2800" b="1" dirty="0" smtClean="0"/>
              <a:t>этой стране в школах </a:t>
            </a:r>
            <a:r>
              <a:rPr lang="ru-RU" sz="2800" b="1" dirty="0" smtClean="0"/>
              <a:t>разрешено произносить только правильную литературную речь, привычное "привет" строго запрещено. Целью такого рода обучение является повышение культурного общения и расширение словарного запаса учащихся.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4400" b="1" dirty="0" smtClean="0">
                <a:ln/>
                <a:solidFill>
                  <a:schemeClr val="accent3"/>
                </a:solidFill>
              </a:rPr>
              <a:t> 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4725144"/>
            <a:ext cx="4726308" cy="1431771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Англия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357158" y="5572140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214422"/>
            <a:ext cx="8215370" cy="2492990"/>
          </a:xfrm>
          <a:prstGeom prst="rect">
            <a:avLst/>
          </a:prstGeom>
          <a:scene3d>
            <a:camera prst="orthographicFront">
              <a:rot lat="0" lon="0" rev="20999999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/>
                <a:solidFill>
                  <a:schemeClr val="accent3"/>
                </a:solidFill>
              </a:rPr>
              <a:t>1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0 баллов</a:t>
            </a:r>
            <a:r>
              <a:rPr lang="ru-RU" sz="4800" dirty="0" smtClean="0"/>
              <a:t>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/>
              <a:t>Верно ли, что во всех странах учителей-женщин больше, чем учителей-мужчин?</a:t>
            </a:r>
            <a:endParaRPr lang="ru-RU" sz="36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214818"/>
            <a:ext cx="6858048" cy="2428892"/>
          </a:xfrm>
          <a:prstGeom prst="rect">
            <a:avLst/>
          </a:prstGeom>
          <a:scene3d>
            <a:camera prst="orthographicFront">
              <a:rot lat="0" lon="0" rev="900000"/>
            </a:camera>
            <a:lightRig rig="threePt" dir="t"/>
          </a:scene3d>
        </p:spPr>
        <p:txBody>
          <a:bodyPr wrap="square">
            <a:prstTxWarp prst="textCascadeDow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Неверно. </a:t>
            </a:r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</a:rPr>
              <a:t>Японии процент женщин-преподавателей составляет 32%</a:t>
            </a:r>
            <a:endParaRPr lang="ru-RU" sz="4400" dirty="0" smtClean="0">
              <a:solidFill>
                <a:srgbClr val="C00000"/>
              </a:solidFill>
            </a:endParaRPr>
          </a:p>
          <a:p>
            <a:endParaRPr lang="ru-RU" sz="4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643834" y="5572140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Markus\Desktop\trai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68011">
            <a:off x="430396" y="3326319"/>
            <a:ext cx="1862334" cy="128588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642918"/>
            <a:ext cx="7786742" cy="3170099"/>
          </a:xfrm>
          <a:prstGeom prst="rect">
            <a:avLst/>
          </a:prstGeom>
          <a:scene3d>
            <a:camera prst="orthographicFront">
              <a:rot lat="1592927" lon="20887803" rev="230790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>
                <a:ln/>
                <a:solidFill>
                  <a:schemeClr val="accent3"/>
                </a:solidFill>
              </a:rPr>
              <a:t>2</a:t>
            </a:r>
            <a:r>
              <a:rPr lang="ru-RU" sz="4400" b="1" dirty="0" smtClean="0">
                <a:ln/>
                <a:solidFill>
                  <a:schemeClr val="accent3"/>
                </a:solidFill>
              </a:rPr>
              <a:t>0 баллов</a:t>
            </a:r>
            <a:endParaRPr lang="ru-RU" sz="3600" b="1" dirty="0" smtClean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/>
              <a:t>Верно ли, что во всех странах учителя ставят оценки от 1 до 5?</a:t>
            </a:r>
          </a:p>
          <a:p>
            <a:endParaRPr lang="ru-RU" sz="36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077072"/>
            <a:ext cx="6451080" cy="2495200"/>
          </a:xfrm>
          <a:prstGeom prst="rect">
            <a:avLst/>
          </a:prstGeom>
          <a:scene3d>
            <a:camera prst="orthographicFront">
              <a:rot lat="590793" lon="105227" rev="609064"/>
            </a:camera>
            <a:lightRig rig="threePt" dir="t"/>
          </a:scene3d>
        </p:spPr>
        <p:txBody>
          <a:bodyPr wrap="square">
            <a:prstTxWarp prst="textCascadeDow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Неверно</a:t>
            </a:r>
            <a:r>
              <a:rPr lang="ru-RU" sz="4800" b="1" dirty="0" smtClean="0">
                <a:solidFill>
                  <a:srgbClr val="C00000"/>
                </a:solidFill>
              </a:rPr>
              <a:t>, в разных странах учителя используют разные системы оценки (буквы, числа)</a:t>
            </a:r>
            <a:endParaRPr lang="ru-RU" sz="4800" dirty="0" smtClean="0">
              <a:solidFill>
                <a:srgbClr val="C00000"/>
              </a:solidFill>
            </a:endParaRPr>
          </a:p>
          <a:p>
            <a:endParaRPr lang="ru-RU" sz="48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15272" y="5643578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714357"/>
            <a:ext cx="7776864" cy="3385542"/>
          </a:xfrm>
          <a:prstGeom prst="rect">
            <a:avLst/>
          </a:prstGeom>
          <a:scene3d>
            <a:camera prst="isometricRightUp">
              <a:rot lat="2063563" lon="19628869" rev="415952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/>
            <a:r>
              <a:rPr lang="ru-RU" sz="5400" b="1" dirty="0">
                <a:ln/>
                <a:solidFill>
                  <a:schemeClr val="accent3"/>
                </a:solidFill>
              </a:rPr>
              <a:t>3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0 баллов </a:t>
            </a:r>
            <a:endParaRPr lang="ru-RU" sz="3200" b="1" dirty="0" smtClean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/>
              <a:t>Верно ли, что в  XVIII – начале XIX века дворянские дети получали домашнее образование от русских преподавателей…</a:t>
            </a:r>
            <a:endParaRPr lang="ru-RU" sz="3200" dirty="0" smtClean="0"/>
          </a:p>
          <a:p>
            <a:pPr algn="just"/>
            <a:r>
              <a:rPr lang="ru-RU" sz="3200" dirty="0" smtClean="0"/>
              <a:t> 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286256"/>
            <a:ext cx="7890100" cy="1815882"/>
          </a:xfrm>
          <a:prstGeom prst="rect">
            <a:avLst/>
          </a:prstGeom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Неверно: среди гувернёров было много немцев, англичан, итальянцев, но уже в 1750-х годах наиболее востребованы оказались французы</a:t>
            </a:r>
          </a:p>
          <a:p>
            <a:endParaRPr lang="ru-RU" sz="40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15272" y="5572140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Markus\Desktop\1642310378_29-papik-pro-p-klipart-pedagog-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90"/>
            <a:ext cx="2214558" cy="187007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99592" y="1714486"/>
            <a:ext cx="756084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n/>
                <a:solidFill>
                  <a:schemeClr val="accent3"/>
                </a:solidFill>
                <a:latin typeface="Arial" pitchFamily="34" charset="0"/>
                <a:ea typeface="Times New Roman" pitchFamily="18" charset="0"/>
              </a:rPr>
              <a:t>4</a:t>
            </a:r>
            <a:r>
              <a:rPr kumimoji="0" lang="ru-RU" sz="4000" b="1" i="0" u="none" strike="noStrike" normalizeH="0" baseline="0" dirty="0" smtClean="0">
                <a:ln/>
                <a:solidFill>
                  <a:schemeClr val="accent3"/>
                </a:solidFill>
                <a:latin typeface="Arial" pitchFamily="34" charset="0"/>
                <a:ea typeface="Times New Roman" pitchFamily="18" charset="0"/>
              </a:rPr>
              <a:t>0 баллов </a:t>
            </a:r>
            <a:endParaRPr lang="ru-RU" sz="4000" b="1" dirty="0" smtClean="0">
              <a:ln/>
              <a:solidFill>
                <a:srgbClr val="C00000"/>
              </a:solidFill>
              <a:latin typeface="Arial" pitchFamily="34" charset="0"/>
              <a:ea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/>
              <a:t>Верно ли, что День Учителя отмечают во всем мире с 1994 </a:t>
            </a:r>
            <a:r>
              <a:rPr lang="ru-RU" sz="3600" b="1" dirty="0" smtClean="0"/>
              <a:t>года?</a:t>
            </a:r>
            <a:endParaRPr lang="ru-RU" sz="3600" b="1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4000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/>
              <a:t> </a:t>
            </a:r>
            <a:endParaRPr kumimoji="0" lang="ru-RU" sz="2400" b="1" i="0" u="none" strike="noStrike" normalizeH="0" baseline="0" dirty="0" smtClean="0">
              <a:ln/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357158" y="5572140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332656"/>
            <a:ext cx="46434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C00000"/>
                </a:solidFill>
              </a:rPr>
              <a:t>Да, верно </a:t>
            </a:r>
            <a:endParaRPr lang="ru-RU" sz="6000" dirty="0" smtClean="0">
              <a:solidFill>
                <a:srgbClr val="C0000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22529" grpId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85728"/>
            <a:ext cx="8318728" cy="31700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/>
            <a:r>
              <a:rPr lang="ru-RU" sz="4000" b="1" dirty="0" smtClean="0">
                <a:ln/>
                <a:solidFill>
                  <a:schemeClr val="accent3"/>
                </a:solidFill>
              </a:rPr>
              <a:t>5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0 баллов </a:t>
            </a:r>
            <a:endParaRPr lang="ru-RU" sz="3200" b="1" dirty="0" smtClean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b="1" dirty="0" smtClean="0"/>
              <a:t>Верно ли, что в  разных странах учебный год начинается в разное </a:t>
            </a:r>
            <a:r>
              <a:rPr lang="ru-RU" sz="4000" b="1" dirty="0" smtClean="0"/>
              <a:t>время?</a:t>
            </a:r>
            <a:endParaRPr lang="ru-RU" sz="4000" b="1" dirty="0" smtClean="0"/>
          </a:p>
          <a:p>
            <a:pPr algn="just"/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b="1" dirty="0">
              <a:ln/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005064"/>
            <a:ext cx="4000528" cy="2137786"/>
          </a:xfrm>
          <a:prstGeom prst="rect">
            <a:avLst/>
          </a:prstGeom>
          <a:scene3d>
            <a:camera prst="orthographicFront">
              <a:rot lat="0" lon="0" rev="900000"/>
            </a:camera>
            <a:lightRig rig="threePt" dir="t"/>
          </a:scene3d>
        </p:spPr>
        <p:txBody>
          <a:bodyPr wrap="square">
            <a:prstTxWarp prst="textWave2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Да</a:t>
            </a:r>
            <a:r>
              <a:rPr lang="ru-RU" sz="4000" b="1" dirty="0" smtClean="0">
                <a:solidFill>
                  <a:srgbClr val="C00000"/>
                </a:solidFill>
              </a:rPr>
              <a:t>, верно </a:t>
            </a:r>
            <a:endParaRPr lang="ru-RU" sz="4000" dirty="0" smtClean="0">
              <a:solidFill>
                <a:srgbClr val="C00000"/>
              </a:solidFill>
            </a:endParaRPr>
          </a:p>
          <a:p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15272" y="5643578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8229600" cy="585791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28850"/>
                <a:gridCol w="1285884"/>
                <a:gridCol w="1285884"/>
                <a:gridCol w="1143008"/>
                <a:gridCol w="1000132"/>
                <a:gridCol w="1185842"/>
              </a:tblGrid>
              <a:tr h="18391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kumimoji="0" lang="ru-RU" sz="2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Понятия,</a:t>
                      </a:r>
                      <a:r>
                        <a:rPr kumimoji="0" lang="ru-RU" sz="2000" b="1" kern="12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термины</a:t>
                      </a:r>
                      <a:endParaRPr lang="ru-RU" sz="2000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10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2" action="ppaction://hlinksldjump"/>
                        </a:rPr>
                        <a:t>Слайд 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20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3" action="ppaction://hlinksldjump"/>
                        </a:rPr>
                        <a:t>Слайд 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30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4" action="ppaction://hlinksldjump"/>
                        </a:rPr>
                        <a:t>Слайд 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40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5" action="ppaction://hlinksldjump"/>
                        </a:rPr>
                        <a:t>Слайд 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50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6" action="ppaction://hlinksldjump"/>
                        </a:rPr>
                        <a:t>Слайд 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391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Страны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государства</a:t>
                      </a:r>
                      <a:endParaRPr lang="ru-RU" sz="20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10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7" action="ppaction://hlinksldjump"/>
                        </a:rPr>
                        <a:t>Слайд 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20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8" action="ppaction://hlinksldjump"/>
                        </a:rPr>
                        <a:t>Слайд 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30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9" action="ppaction://hlinksldjump"/>
                        </a:rPr>
                        <a:t>Слайд 10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40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10" action="ppaction://hlinksldjump"/>
                        </a:rPr>
                        <a:t>Слайд 11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50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11" action="ppaction://hlinksldjump"/>
                        </a:rPr>
                        <a:t>Слайд 12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9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114800" algn="l"/>
                        </a:tabLst>
                        <a:defRPr/>
                      </a:pPr>
                      <a:r>
                        <a:rPr kumimoji="0" lang="ru-RU" sz="2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Верно-неверно</a:t>
                      </a:r>
                      <a:endParaRPr kumimoji="0" lang="ru-RU" sz="2000" kern="1200" dirty="0" smtClean="0">
                        <a:solidFill>
                          <a:srgbClr val="C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10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12" action="ppaction://hlinksldjump"/>
                        </a:rPr>
                        <a:t>Слайд 13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20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13" action="ppaction://hlinksldjump"/>
                        </a:rPr>
                        <a:t>Слайд 14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30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14" action="ppaction://hlinksldjump"/>
                        </a:rPr>
                        <a:t>Слайд 15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40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15" action="ppaction://hlinksldjump"/>
                        </a:rPr>
                        <a:t>Слайд 16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50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11480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hlinkClick r:id="rId16" action="ppaction://hlinksldjump"/>
                        </a:rPr>
                        <a:t>Слайд 17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71547"/>
            <a:ext cx="7143800" cy="3323987"/>
          </a:xfrm>
          <a:prstGeom prst="rect">
            <a:avLst/>
          </a:prstGeom>
          <a:scene3d>
            <a:camera prst="orthographicFront">
              <a:rot lat="0" lon="0" rev="20999999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3"/>
                </a:solidFill>
              </a:rPr>
              <a:t>10 баллов </a:t>
            </a:r>
            <a:endParaRPr lang="ru-RU" sz="48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ru-RU" sz="3600" b="1" dirty="0" smtClean="0"/>
              <a:t>Что означает слово «педагогика» в переводе с греческого?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286256"/>
            <a:ext cx="5929354" cy="1714512"/>
          </a:xfrm>
          <a:prstGeom prst="rect">
            <a:avLst/>
          </a:prstGeom>
          <a:scene3d>
            <a:camera prst="orthographicFront">
              <a:rot lat="0" lon="0" rev="900000"/>
            </a:camera>
            <a:lightRig rig="threePt" dir="t"/>
          </a:scene3d>
        </p:spPr>
        <p:txBody>
          <a:bodyPr wrap="square">
            <a:prstTxWarp prst="textChevro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«</a:t>
            </a:r>
            <a:r>
              <a:rPr lang="ru-RU" sz="4400" b="1" dirty="0" err="1" smtClean="0">
                <a:solidFill>
                  <a:srgbClr val="C00000"/>
                </a:solidFill>
              </a:rPr>
              <a:t>детоведение</a:t>
            </a:r>
            <a:r>
              <a:rPr lang="ru-RU" sz="4400" b="1" dirty="0" smtClean="0">
                <a:solidFill>
                  <a:srgbClr val="C00000"/>
                </a:solidFill>
              </a:rPr>
              <a:t>» </a:t>
            </a:r>
            <a:endParaRPr lang="ru-RU" sz="44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endParaRPr lang="ru-RU" sz="4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500958" y="5500702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Markus\Desktop\kisspng-cooperative-learning-pedagogy-education-thought-pensar-5b1414cd0c29a8.08506994152804270104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73236">
            <a:off x="6098727" y="238388"/>
            <a:ext cx="2868164" cy="1912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836712"/>
            <a:ext cx="7143800" cy="2677656"/>
          </a:xfrm>
          <a:prstGeom prst="rect">
            <a:avLst/>
          </a:prstGeom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/>
            <a:r>
              <a:rPr lang="ru-RU" sz="4800" b="1" dirty="0">
                <a:ln/>
                <a:solidFill>
                  <a:schemeClr val="accent3"/>
                </a:solidFill>
              </a:rPr>
              <a:t>2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0 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баллов</a:t>
            </a:r>
            <a:r>
              <a:rPr lang="ru-RU" sz="4800" dirty="0" smtClean="0"/>
              <a:t>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/>
              <a:t>Греческое «</a:t>
            </a:r>
            <a:r>
              <a:rPr lang="ru-RU" sz="3200" b="1" dirty="0" err="1" smtClean="0"/>
              <a:t>scole</a:t>
            </a:r>
            <a:r>
              <a:rPr lang="ru-RU" sz="3200" b="1" dirty="0" smtClean="0"/>
              <a:t>», благодаря которому появилось слово «школа», дословно означает…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157192"/>
            <a:ext cx="7500990" cy="1200766"/>
          </a:xfrm>
          <a:prstGeom prst="rect">
            <a:avLst/>
          </a:prstGeom>
          <a:scene3d>
            <a:camera prst="orthographicFront">
              <a:rot lat="0" lon="0" rev="21299999"/>
            </a:camera>
            <a:lightRig rig="threePt" dir="t"/>
          </a:scene3d>
        </p:spPr>
        <p:txBody>
          <a:bodyPr wrap="square">
            <a:prstTxWarp prst="textTriangleInverted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«ОТДЫХ», «ДОСУГ»</a:t>
            </a:r>
          </a:p>
          <a:p>
            <a:endParaRPr lang="ru-RU" sz="32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500034" y="5643578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Markus\Desktop\Sco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071810"/>
            <a:ext cx="3316429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764704"/>
            <a:ext cx="7715304" cy="3600986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/>
                <a:solidFill>
                  <a:schemeClr val="accent3"/>
                </a:solidFill>
              </a:rPr>
              <a:t>3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0 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баллов </a:t>
            </a:r>
            <a:endParaRPr lang="ru-RU" sz="2000" b="1" dirty="0" smtClean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 Древней Греции раб, воспитывающий и сопровождающий детей назывался…</a:t>
            </a:r>
          </a:p>
          <a:p>
            <a:pPr algn="ctr"/>
            <a:endParaRPr lang="ru-RU" sz="20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4214818"/>
            <a:ext cx="5033720" cy="1280520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  <p:txBody>
          <a:bodyPr wrap="square">
            <a:prstTxWarp prst="textPlai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ПЕДАГОГ</a:t>
            </a:r>
          </a:p>
          <a:p>
            <a:endParaRPr lang="ru-RU" sz="5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15272" y="5643578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Markus\Desktop\5831_68d72060239463036de3b35960612a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500570"/>
            <a:ext cx="2681285" cy="2010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785794"/>
            <a:ext cx="8320438" cy="3293209"/>
          </a:xfrm>
          <a:prstGeom prst="rect">
            <a:avLst/>
          </a:prstGeom>
          <a:scene3d>
            <a:camera prst="orthographicFront">
              <a:rot lat="20042880" lon="1350778" rev="276042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</a:rPr>
              <a:t>40</a:t>
            </a:r>
            <a:r>
              <a:rPr lang="en-US" sz="4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баллов </a:t>
            </a:r>
            <a:endParaRPr lang="ru-RU" sz="3200" b="1" dirty="0" smtClean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/>
              <a:t>В </a:t>
            </a:r>
            <a:r>
              <a:rPr lang="ru-RU" sz="4000" b="1" dirty="0" smtClean="0"/>
              <a:t>Древнем </a:t>
            </a:r>
            <a:r>
              <a:rPr lang="ru-RU" sz="4000" b="1" dirty="0" smtClean="0"/>
              <a:t>Риме учителя </a:t>
            </a:r>
            <a:r>
              <a:rPr lang="ru-RU" sz="4000" b="1" dirty="0" smtClean="0"/>
              <a:t>арифметики </a:t>
            </a:r>
            <a:r>
              <a:rPr lang="ru-RU" sz="4000" b="1" dirty="0" smtClean="0"/>
              <a:t>называли </a:t>
            </a:r>
            <a:r>
              <a:rPr lang="ru-RU" sz="4000" b="1" dirty="0" smtClean="0"/>
              <a:t>«калькулятором</a:t>
            </a:r>
            <a:r>
              <a:rPr lang="ru-RU" sz="4000" b="1" dirty="0" smtClean="0"/>
              <a:t>». </a:t>
            </a:r>
          </a:p>
          <a:p>
            <a:r>
              <a:rPr lang="en-US" sz="4000" b="1" dirty="0" smtClean="0"/>
              <a:t>Calculus </a:t>
            </a:r>
            <a:r>
              <a:rPr lang="ru-RU" sz="4000" b="1" dirty="0" smtClean="0"/>
              <a:t>на </a:t>
            </a:r>
            <a:r>
              <a:rPr lang="ru-RU" sz="4000" b="1" dirty="0" smtClean="0"/>
              <a:t>латыни означает…</a:t>
            </a:r>
            <a:endParaRPr lang="ru-RU" sz="40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500034" y="5500702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5157193"/>
            <a:ext cx="67151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Небольшой </a:t>
            </a:r>
            <a:r>
              <a:rPr lang="ru-RU" sz="3200" b="1" dirty="0" smtClean="0">
                <a:solidFill>
                  <a:srgbClr val="C00000"/>
                </a:solidFill>
              </a:rPr>
              <a:t>камень.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r>
              <a:rPr lang="ru-RU" sz="3200" b="1" dirty="0" smtClean="0">
                <a:solidFill>
                  <a:srgbClr val="C00000"/>
                </a:solidFill>
              </a:rPr>
              <a:t>Маленькие </a:t>
            </a:r>
            <a:r>
              <a:rPr lang="ru-RU" sz="3200" b="1" dirty="0" smtClean="0">
                <a:solidFill>
                  <a:srgbClr val="C00000"/>
                </a:solidFill>
              </a:rPr>
              <a:t>камушки использовали для счета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583622"/>
            <a:ext cx="835821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20136990" lon="464288" rev="21055697"/>
            </a:camera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n/>
                <a:solidFill>
                  <a:schemeClr val="accent3"/>
                </a:solidFill>
                <a:latin typeface="Arial" pitchFamily="34" charset="0"/>
                <a:ea typeface="Times New Roman" pitchFamily="18" charset="0"/>
              </a:rPr>
              <a:t>5</a:t>
            </a:r>
            <a:r>
              <a:rPr kumimoji="0" lang="ru-RU" sz="3600" b="1" i="0" u="none" strike="noStrike" normalizeH="0" baseline="0" dirty="0" smtClean="0">
                <a:ln/>
                <a:solidFill>
                  <a:schemeClr val="accent3"/>
                </a:solidFill>
                <a:latin typeface="Arial" pitchFamily="34" charset="0"/>
                <a:ea typeface="Times New Roman" pitchFamily="18" charset="0"/>
              </a:rPr>
              <a:t>0 баллов </a:t>
            </a:r>
            <a:endParaRPr kumimoji="0" lang="ru-RU" sz="3600" b="1" i="0" u="none" strike="noStrike" normalizeH="0" baseline="0" dirty="0" smtClean="0">
              <a:ln/>
              <a:solidFill>
                <a:schemeClr val="accent3"/>
              </a:solidFill>
              <a:latin typeface="Arial" pitchFamily="34" charset="0"/>
              <a:ea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У всех, кто учится, особое отношение к этому слову, которое восходит к латинскому </a:t>
            </a:r>
            <a:r>
              <a:rPr lang="ru-RU" sz="3200" b="1" dirty="0" err="1" smtClean="0"/>
              <a:t>canicula</a:t>
            </a:r>
            <a:r>
              <a:rPr lang="ru-RU" sz="3200" b="1" dirty="0" smtClean="0"/>
              <a:t> — «собачка»</a:t>
            </a:r>
            <a:r>
              <a:rPr kumimoji="0" lang="ru-RU" sz="3200" b="1" i="0" u="none" strike="noStrike" normalizeH="0" baseline="0" dirty="0" smtClean="0">
                <a:ln/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.</a:t>
            </a:r>
            <a:r>
              <a:rPr lang="ru-RU" sz="3200" b="1" dirty="0" smtClean="0"/>
              <a:t> </a:t>
            </a:r>
            <a:r>
              <a:rPr lang="ru-RU" sz="3200" b="1" dirty="0" smtClean="0"/>
              <a:t>Так называли летние дни, когда Солнце находилось ближе всего к звезде </a:t>
            </a:r>
            <a:r>
              <a:rPr lang="ru-RU" sz="3200" b="1" dirty="0" smtClean="0"/>
              <a:t>Сириус.</a:t>
            </a:r>
            <a:endParaRPr lang="en-US" sz="32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072074"/>
            <a:ext cx="6521948" cy="1453270"/>
          </a:xfrm>
          <a:prstGeom prst="rect">
            <a:avLst/>
          </a:prstGeom>
          <a:scene3d>
            <a:camera prst="orthographicFront">
              <a:rot lat="886013" lon="159840" rev="320713"/>
            </a:camera>
            <a:lightRig rig="threePt" dir="t"/>
          </a:scene3d>
        </p:spPr>
        <p:txBody>
          <a:bodyPr wrap="square">
            <a:prstTxWarp prst="textSlantU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КАНИКУЛЫ</a:t>
            </a:r>
            <a:endParaRPr lang="ru-RU" sz="36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500958" y="5500702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Markus\Desktop\kaniku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14752"/>
            <a:ext cx="2701922" cy="1801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642918"/>
            <a:ext cx="7572428" cy="200054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 странах Востока в IV тысячелетии до н. э. </a:t>
            </a:r>
            <a:endParaRPr lang="ru-RU" sz="3200" dirty="0" smtClean="0">
              <a:solidFill>
                <a:srgbClr val="C00000"/>
              </a:solidFill>
            </a:endParaRPr>
          </a:p>
          <a:p>
            <a:pPr algn="ctr"/>
            <a:endParaRPr lang="ru-RU" sz="6000" b="1" dirty="0" smtClean="0">
              <a:ln/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500958" y="5500702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071678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10 баллов</a:t>
            </a:r>
          </a:p>
          <a:p>
            <a:pPr algn="ctr"/>
            <a:r>
              <a:rPr lang="ru-RU" sz="5400" b="1" dirty="0" smtClean="0"/>
              <a:t>Где и когда появились первые школы</a:t>
            </a:r>
            <a:r>
              <a:rPr lang="ru-RU" sz="5400" b="1" dirty="0" smtClean="0"/>
              <a:t>?</a:t>
            </a:r>
            <a:endParaRPr lang="ru-RU" sz="5400" b="1" dirty="0" smtClean="0">
              <a:ln/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836712"/>
            <a:ext cx="4460506" cy="4370427"/>
          </a:xfrm>
          <a:prstGeom prst="rect">
            <a:avLst/>
          </a:prstGeom>
          <a:scene3d>
            <a:camera prst="orthographicFront">
              <a:rot lat="1493904" lon="139639" rev="330830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2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0 баллов</a:t>
            </a:r>
            <a:endParaRPr lang="en-US" sz="5400" b="1" dirty="0" smtClean="0">
              <a:ln/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/>
              <a:t>В какой стране появилась первая в мире школьная форма?</a:t>
            </a:r>
          </a:p>
          <a:p>
            <a:pPr algn="ctr"/>
            <a:r>
              <a:rPr lang="ru-RU" sz="2400" b="1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357290" y="5000636"/>
            <a:ext cx="6500858" cy="67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1769921" lon="21256485" rev="20909483"/>
            </a:camera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CascadeU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Великобритании</a:t>
            </a:r>
            <a:endParaRPr kumimoji="0" lang="ru-RU" sz="28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786710" y="5643578"/>
            <a:ext cx="1071570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Markus\Desktop\6-45-1536x1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357430"/>
            <a:ext cx="3574250" cy="2382833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481" grpId="0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2963</TotalTime>
  <Words>427</Words>
  <Application>Microsoft Office PowerPoint</Application>
  <PresentationFormat>Экран (4:3)</PresentationFormat>
  <Paragraphs>109</Paragraphs>
  <Slides>17</Slides>
  <Notes>0</Notes>
  <HiddenSlides>15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Асадуллина</dc:creator>
  <cp:lastModifiedBy>Markus</cp:lastModifiedBy>
  <cp:revision>136</cp:revision>
  <dcterms:created xsi:type="dcterms:W3CDTF">2009-01-28T14:25:38Z</dcterms:created>
  <dcterms:modified xsi:type="dcterms:W3CDTF">2022-10-01T12:12:32Z</dcterms:modified>
</cp:coreProperties>
</file>