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9" r:id="rId3"/>
    <p:sldId id="267" r:id="rId4"/>
    <p:sldId id="266" r:id="rId5"/>
    <p:sldId id="268" r:id="rId6"/>
    <p:sldId id="276" r:id="rId7"/>
    <p:sldId id="275" r:id="rId8"/>
    <p:sldId id="274" r:id="rId9"/>
    <p:sldId id="273" r:id="rId10"/>
    <p:sldId id="280"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3CC65F-3187-4043-B6E6-8EE20FF69982}" type="datetimeFigureOut">
              <a:rPr lang="ru-RU" smtClean="0"/>
              <a:pPr/>
              <a:t>17.08.2022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D98B9D-03E2-435A-A3C4-29536C66F95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8D98B9D-03E2-435A-A3C4-29536C66F955}"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17.08.2022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17.08.2022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2050" name="Picture 2" descr="https://catherineasquithgallery.com/uploads/posts/2021-02/1613658283_11-p-fon-dlya-prezentatsii-deti-v-detskom-sadu-1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8" name="Прямоугольник 7"/>
          <p:cNvSpPr/>
          <p:nvPr/>
        </p:nvSpPr>
        <p:spPr>
          <a:xfrm>
            <a:off x="4857752" y="1428736"/>
            <a:ext cx="3000396" cy="954107"/>
          </a:xfrm>
          <a:prstGeom prst="rect">
            <a:avLst/>
          </a:prstGeom>
        </p:spPr>
        <p:txBody>
          <a:bodyPr wrap="square">
            <a:spAutoFit/>
          </a:bodyPr>
          <a:lstStyle/>
          <a:p>
            <a:r>
              <a:rPr lang="ru-RU" sz="2800" b="1" i="1" dirty="0" smtClean="0">
                <a:solidFill>
                  <a:srgbClr val="FF0000"/>
                </a:solidFill>
                <a:latin typeface="Times New Roman" pitchFamily="18" charset="0"/>
                <a:cs typeface="Times New Roman" pitchFamily="18" charset="0"/>
              </a:rPr>
              <a:t>«Волшебное Кольцо»</a:t>
            </a:r>
            <a:endParaRPr lang="ru-RU" sz="2800" b="1" i="1" dirty="0">
              <a:solidFill>
                <a:srgbClr val="FF0000"/>
              </a:solidFill>
              <a:latin typeface="Times New Roman" pitchFamily="18" charset="0"/>
              <a:cs typeface="Times New Roman" pitchFamily="18" charset="0"/>
            </a:endParaRPr>
          </a:p>
        </p:txBody>
      </p:sp>
      <p:sp>
        <p:nvSpPr>
          <p:cNvPr id="9" name="Прямоугольник 8"/>
          <p:cNvSpPr/>
          <p:nvPr/>
        </p:nvSpPr>
        <p:spPr>
          <a:xfrm>
            <a:off x="1857356" y="2643182"/>
            <a:ext cx="2500330" cy="3416320"/>
          </a:xfrm>
          <a:prstGeom prst="rect">
            <a:avLst/>
          </a:prstGeom>
        </p:spPr>
        <p:txBody>
          <a:bodyPr wrap="square">
            <a:spAutoFit/>
          </a:bodyPr>
          <a:lstStyle/>
          <a:p>
            <a:r>
              <a:rPr lang="ru-RU" sz="2400" dirty="0" smtClean="0">
                <a:latin typeface="Times New Roman" pitchFamily="18" charset="0"/>
                <a:cs typeface="Times New Roman" pitchFamily="18" charset="0"/>
              </a:rPr>
              <a:t>Подготовила: </a:t>
            </a:r>
          </a:p>
          <a:p>
            <a:r>
              <a:rPr lang="ru-RU" sz="2400" dirty="0" smtClean="0">
                <a:latin typeface="Times New Roman" pitchFamily="18" charset="0"/>
                <a:cs typeface="Times New Roman" pitchFamily="18" charset="0"/>
              </a:rPr>
              <a:t>Чиркина Наталья Анатольевна</a:t>
            </a:r>
          </a:p>
          <a:p>
            <a:r>
              <a:rPr lang="ru-RU" sz="2400" dirty="0" smtClean="0">
                <a:latin typeface="Times New Roman" pitchFamily="18" charset="0"/>
                <a:cs typeface="Times New Roman" pitchFamily="18" charset="0"/>
              </a:rPr>
              <a:t>воспитатель</a:t>
            </a:r>
          </a:p>
          <a:p>
            <a:r>
              <a:rPr lang="ru-RU" sz="2400" dirty="0" smtClean="0">
                <a:latin typeface="Times New Roman" pitchFamily="18" charset="0"/>
                <a:cs typeface="Times New Roman" pitchFamily="18" charset="0"/>
              </a:rPr>
              <a:t>МАДОУ №1 </a:t>
            </a:r>
          </a:p>
          <a:p>
            <a:r>
              <a:rPr lang="ru-RU" sz="2400" dirty="0" smtClean="0">
                <a:latin typeface="Times New Roman" pitchFamily="18" charset="0"/>
                <a:cs typeface="Times New Roman" pitchFamily="18" charset="0"/>
              </a:rPr>
              <a:t>« Белоснежка»</a:t>
            </a:r>
          </a:p>
          <a:p>
            <a:r>
              <a:rPr lang="ru-RU" sz="2400" dirty="0" smtClean="0">
                <a:latin typeface="Times New Roman" pitchFamily="18" charset="0"/>
                <a:cs typeface="Times New Roman" pitchFamily="18" charset="0"/>
              </a:rPr>
              <a:t>г.Шарыпово,  Красноярский край</a:t>
            </a:r>
            <a:endParaRPr lang="ru-RU" sz="2400" dirty="0">
              <a:latin typeface="Times New Roman" pitchFamily="18" charset="0"/>
              <a:cs typeface="Times New Roman" pitchFamily="18" charset="0"/>
            </a:endParaRPr>
          </a:p>
        </p:txBody>
      </p:sp>
      <p:pic>
        <p:nvPicPr>
          <p:cNvPr id="9218" name="Picture 2" descr="https://i.mycdn.me/i?r=AyH4iRPQ2q0otWIFepML2LxR8QYgU3err_IPU_cNG0Qcvw"/>
          <p:cNvPicPr>
            <a:picLocks noChangeAspect="1" noChangeArrowheads="1"/>
          </p:cNvPicPr>
          <p:nvPr/>
        </p:nvPicPr>
        <p:blipFill>
          <a:blip r:embed="rId3"/>
          <a:srcRect/>
          <a:stretch>
            <a:fillRect/>
          </a:stretch>
        </p:blipFill>
        <p:spPr bwMode="auto">
          <a:xfrm>
            <a:off x="4429124" y="2500306"/>
            <a:ext cx="4547621" cy="341071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2751476_162-p-fon-dlya-prezentatsii-goluboi-gradient-203.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2529" name="Rectangle 1"/>
          <p:cNvSpPr>
            <a:spLocks noChangeArrowheads="1"/>
          </p:cNvSpPr>
          <p:nvPr/>
        </p:nvSpPr>
        <p:spPr bwMode="auto">
          <a:xfrm>
            <a:off x="500034" y="214290"/>
            <a:ext cx="8286808"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000" b="0" i="1"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Эффективность использования в работе «Колец </a:t>
            </a:r>
            <a:r>
              <a:rPr kumimoji="0" lang="ru-RU" sz="2000" b="0" i="1" u="none" strike="noStrike" cap="none" normalizeH="0" baseline="0" dirty="0" err="1" smtClean="0">
                <a:ln>
                  <a:noFill/>
                </a:ln>
                <a:solidFill>
                  <a:srgbClr val="212529"/>
                </a:solidFill>
                <a:effectLst/>
                <a:latin typeface="Times New Roman" pitchFamily="18" charset="0"/>
                <a:ea typeface="Times New Roman" pitchFamily="18" charset="0"/>
                <a:cs typeface="Times New Roman" pitchFamily="18" charset="0"/>
              </a:rPr>
              <a:t>Луллия</a:t>
            </a:r>
            <a:r>
              <a:rPr kumimoji="0" lang="ru-RU" sz="2000" b="0" i="1"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a:t>
            </a:r>
            <a:endParaRPr kumimoji="0" lang="ru-RU" sz="20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000" b="0" i="1"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Благодаря играм и упражнениям, у детей повышается интерес к занятиям, увеличивается словарный запас, формируется грамматический строй речи, развиваются такие мыслительные операции, как анализ, синтез, сравнение, обобщение. Данные игры делают работу над выразительностью речи более увлекательной. Дети с большим желанием и заинтересованностью относятся к каждой творчески поставленной задаче, быстро включаются в занятия, психологически раскованы и уверенны на занятиях.</a:t>
            </a:r>
            <a:endParaRPr kumimoji="0" lang="ru-RU" sz="20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000" b="0" i="1"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 Нельзя не отметить и универсальность игрового материала. Используя лишь несколько колец, можно получить либо разные варианты игры, либо дополнения к проводимой игре. Детям очень нравится это пособие. Они с удовольствием выполняют  задания, пытаются сами определить цель и правила игры.  </a:t>
            </a:r>
            <a:endParaRPr kumimoji="0" lang="ru-RU" sz="20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000" b="0" i="1"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Существует множество комбинаций, нужно только хорошо пофантазировать.</a:t>
            </a:r>
            <a:endParaRPr kumimoji="0" lang="ru-RU" sz="2000" b="0" i="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2751476_162-p-fon-dlya-prezentatsii-goluboi-gradient-203.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428596" y="285728"/>
            <a:ext cx="8358246" cy="3970318"/>
          </a:xfrm>
          <a:prstGeom prst="rect">
            <a:avLst/>
          </a:prstGeom>
        </p:spPr>
        <p:txBody>
          <a:bodyPr wrap="square">
            <a:spAutoFit/>
          </a:bodyPr>
          <a:lstStyle/>
          <a:p>
            <a:pPr lvl="0" fontAlgn="base">
              <a:spcBef>
                <a:spcPct val="0"/>
              </a:spcBef>
              <a:spcAft>
                <a:spcPct val="0"/>
              </a:spcAft>
            </a:pPr>
            <a:r>
              <a:rPr lang="ru-RU" b="1" dirty="0" smtClean="0">
                <a:solidFill>
                  <a:schemeClr val="accent6">
                    <a:lumMod val="75000"/>
                  </a:schemeClr>
                </a:solidFill>
                <a:latin typeface="Times New Roman" pitchFamily="18" charset="0"/>
                <a:ea typeface="Times New Roman" pitchFamily="18" charset="0"/>
                <a:cs typeface="Times New Roman" pitchFamily="18" charset="0"/>
              </a:rPr>
              <a:t>Номинация: «Сообрази» </a:t>
            </a:r>
          </a:p>
          <a:p>
            <a:pPr lvl="0" fontAlgn="base">
              <a:spcBef>
                <a:spcPct val="0"/>
              </a:spcBef>
              <a:spcAft>
                <a:spcPct val="0"/>
              </a:spcAft>
            </a:pPr>
            <a:r>
              <a:rPr lang="ru-RU" b="1" dirty="0" smtClean="0">
                <a:solidFill>
                  <a:schemeClr val="accent6">
                    <a:lumMod val="75000"/>
                  </a:schemeClr>
                </a:solidFill>
                <a:latin typeface="Times New Roman" pitchFamily="18" charset="0"/>
                <a:ea typeface="Times New Roman" pitchFamily="18" charset="0"/>
                <a:cs typeface="Times New Roman" pitchFamily="18" charset="0"/>
              </a:rPr>
              <a:t>«Кольца </a:t>
            </a:r>
            <a:r>
              <a:rPr lang="ru-RU" b="1" dirty="0" err="1" smtClean="0">
                <a:solidFill>
                  <a:schemeClr val="accent6">
                    <a:lumMod val="75000"/>
                  </a:schemeClr>
                </a:solidFill>
                <a:latin typeface="Times New Roman" pitchFamily="18" charset="0"/>
                <a:ea typeface="Times New Roman" pitchFamily="18" charset="0"/>
                <a:cs typeface="Times New Roman" pitchFamily="18" charset="0"/>
              </a:rPr>
              <a:t>Луллия</a:t>
            </a:r>
            <a:r>
              <a:rPr lang="ru-RU" b="1" dirty="0" smtClean="0">
                <a:solidFill>
                  <a:schemeClr val="accent6">
                    <a:lumMod val="75000"/>
                  </a:schemeClr>
                </a:solidFill>
                <a:latin typeface="Times New Roman" pitchFamily="18" charset="0"/>
                <a:ea typeface="Times New Roman" pitchFamily="18" charset="0"/>
                <a:cs typeface="Times New Roman" pitchFamily="18" charset="0"/>
              </a:rPr>
              <a:t>» </a:t>
            </a:r>
            <a:r>
              <a:rPr lang="ru-RU" dirty="0" smtClean="0">
                <a:solidFill>
                  <a:srgbClr val="212529"/>
                </a:solidFill>
                <a:latin typeface="Times New Roman" pitchFamily="18" charset="0"/>
                <a:ea typeface="Times New Roman" pitchFamily="18" charset="0"/>
                <a:cs typeface="Times New Roman" pitchFamily="18" charset="0"/>
              </a:rPr>
              <a:t>- это что-то в виде компьютера, только для слов. Простота конструкции позволяет применять ее в детском саду а эффект огромен — познание языка и мира в их взаимосвязи.</a:t>
            </a:r>
            <a:endParaRPr lang="ru-RU"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ru-RU" dirty="0" smtClean="0">
                <a:solidFill>
                  <a:srgbClr val="212529"/>
                </a:solidFill>
                <a:latin typeface="Times New Roman" pitchFamily="18" charset="0"/>
                <a:ea typeface="Times New Roman" pitchFamily="18" charset="0"/>
                <a:cs typeface="Times New Roman" pitchFamily="18" charset="0"/>
              </a:rPr>
              <a:t>Такой известный методический прием, как Кольца </a:t>
            </a:r>
            <a:r>
              <a:rPr lang="ru-RU" dirty="0" err="1" smtClean="0">
                <a:solidFill>
                  <a:srgbClr val="212529"/>
                </a:solidFill>
                <a:latin typeface="Times New Roman" pitchFamily="18" charset="0"/>
                <a:ea typeface="Times New Roman" pitchFamily="18" charset="0"/>
                <a:cs typeface="Times New Roman" pitchFamily="18" charset="0"/>
              </a:rPr>
              <a:t>Луллия</a:t>
            </a:r>
            <a:r>
              <a:rPr lang="ru-RU" dirty="0" smtClean="0">
                <a:solidFill>
                  <a:srgbClr val="212529"/>
                </a:solidFill>
                <a:latin typeface="Times New Roman" pitchFamily="18" charset="0"/>
                <a:ea typeface="Times New Roman" pitchFamily="18" charset="0"/>
                <a:cs typeface="Times New Roman" pitchFamily="18" charset="0"/>
              </a:rPr>
              <a:t>, является эффективным механизмом развития речи, воображения и совершенствования грамматической стороны речи.</a:t>
            </a:r>
            <a:endParaRPr lang="ru-RU" dirty="0" smtClean="0">
              <a:latin typeface="Times New Roman" pitchFamily="18" charset="0"/>
              <a:cs typeface="Times New Roman" pitchFamily="18" charset="0"/>
            </a:endParaRPr>
          </a:p>
          <a:p>
            <a:r>
              <a:rPr lang="ru-RU" b="1" dirty="0" smtClean="0">
                <a:ln>
                  <a:solidFill>
                    <a:schemeClr val="accent6">
                      <a:lumMod val="75000"/>
                    </a:schemeClr>
                  </a:solidFill>
                </a:ln>
                <a:solidFill>
                  <a:schemeClr val="accent6">
                    <a:lumMod val="75000"/>
                  </a:schemeClr>
                </a:solidFill>
                <a:latin typeface="Times New Roman" pitchFamily="18" charset="0"/>
                <a:cs typeface="Times New Roman" pitchFamily="18" charset="0"/>
              </a:rPr>
              <a:t>Цель использования:</a:t>
            </a:r>
            <a:r>
              <a:rPr lang="ru-RU" dirty="0" smtClean="0">
                <a:solidFill>
                  <a:schemeClr val="accent6">
                    <a:lumMod val="75000"/>
                  </a:schemeClr>
                </a:solidFill>
                <a:latin typeface="Times New Roman" pitchFamily="18" charset="0"/>
                <a:cs typeface="Times New Roman" pitchFamily="18" charset="0"/>
              </a:rPr>
              <a:t> </a:t>
            </a:r>
            <a:r>
              <a:rPr lang="ru-RU" dirty="0" smtClean="0">
                <a:latin typeface="Times New Roman" pitchFamily="18" charset="0"/>
                <a:cs typeface="Times New Roman" pitchFamily="18" charset="0"/>
              </a:rPr>
              <a:t>Развитие основных  компонентов языковой системы:</a:t>
            </a:r>
          </a:p>
          <a:p>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фонематического восприятия</a:t>
            </a:r>
          </a:p>
          <a:p>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звукового анализа</a:t>
            </a:r>
          </a:p>
          <a:p>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грамматического строя речи</a:t>
            </a:r>
          </a:p>
          <a:p>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словарного запаса</a:t>
            </a:r>
          </a:p>
          <a:p>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связной речи </a:t>
            </a:r>
          </a:p>
          <a:p>
            <a:endParaRPr lang="ru-RU" dirty="0" smtClean="0">
              <a:latin typeface="Times New Roman" pitchFamily="18" charset="0"/>
              <a:cs typeface="Times New Roman" pitchFamily="18" charset="0"/>
            </a:endParaRPr>
          </a:p>
        </p:txBody>
      </p:sp>
      <p:sp>
        <p:nvSpPr>
          <p:cNvPr id="6" name="Прямоугольник 5"/>
          <p:cNvSpPr/>
          <p:nvPr/>
        </p:nvSpPr>
        <p:spPr>
          <a:xfrm>
            <a:off x="571473" y="3643314"/>
            <a:ext cx="928693" cy="840230"/>
          </a:xfrm>
          <a:prstGeom prst="rect">
            <a:avLst/>
          </a:prstGeom>
        </p:spPr>
        <p:txBody>
          <a:bodyPr wrap="square">
            <a:spAutoFit/>
          </a:bodyPr>
          <a:lstStyle/>
          <a:p>
            <a:pPr fontAlgn="auto">
              <a:lnSpc>
                <a:spcPct val="90000"/>
              </a:lnSpc>
              <a:spcAft>
                <a:spcPts val="0"/>
              </a:spcAft>
              <a:defRPr/>
            </a:pPr>
            <a:endParaRPr lang="ru-RU" b="1" dirty="0" smtClean="0">
              <a:ln>
                <a:solidFill>
                  <a:schemeClr val="accent6">
                    <a:lumMod val="75000"/>
                  </a:schemeClr>
                </a:solidFill>
              </a:ln>
              <a:solidFill>
                <a:schemeClr val="accent6">
                  <a:lumMod val="75000"/>
                </a:schemeClr>
              </a:solidFill>
              <a:latin typeface="Monotype Corsiva" pitchFamily="66" charset="0"/>
              <a:cs typeface="Times New Roman" pitchFamily="18" charset="0"/>
            </a:endParaRPr>
          </a:p>
          <a:p>
            <a:pPr fontAlgn="auto">
              <a:lnSpc>
                <a:spcPct val="90000"/>
              </a:lnSpc>
              <a:spcAft>
                <a:spcPts val="0"/>
              </a:spcAft>
              <a:defRPr/>
            </a:pPr>
            <a:r>
              <a:rPr lang="ru-RU" b="1" dirty="0" smtClean="0">
                <a:ln>
                  <a:solidFill>
                    <a:schemeClr val="accent6">
                      <a:lumMod val="75000"/>
                    </a:schemeClr>
                  </a:solidFill>
                </a:ln>
                <a:solidFill>
                  <a:schemeClr val="accent6">
                    <a:lumMod val="75000"/>
                  </a:schemeClr>
                </a:solidFill>
                <a:latin typeface="Times New Roman" pitchFamily="18" charset="0"/>
                <a:cs typeface="Times New Roman" pitchFamily="18" charset="0"/>
              </a:rPr>
              <a:t>Задачи: </a:t>
            </a:r>
            <a:endParaRPr lang="ru-RU" b="1" dirty="0">
              <a:ln>
                <a:solidFill>
                  <a:schemeClr val="accent6">
                    <a:lumMod val="75000"/>
                  </a:schemeClr>
                </a:solidFill>
              </a:ln>
              <a:solidFill>
                <a:schemeClr val="accent6">
                  <a:lumMod val="75000"/>
                </a:schemeClr>
              </a:solidFill>
              <a:latin typeface="Times New Roman" pitchFamily="18" charset="0"/>
              <a:cs typeface="Times New Roman" pitchFamily="18" charset="0"/>
            </a:endParaRPr>
          </a:p>
        </p:txBody>
      </p:sp>
      <p:sp>
        <p:nvSpPr>
          <p:cNvPr id="7" name="Прямоугольник 6"/>
          <p:cNvSpPr/>
          <p:nvPr/>
        </p:nvSpPr>
        <p:spPr>
          <a:xfrm>
            <a:off x="428596" y="4143380"/>
            <a:ext cx="8572560" cy="2862322"/>
          </a:xfrm>
          <a:prstGeom prst="rect">
            <a:avLst/>
          </a:prstGeom>
        </p:spPr>
        <p:txBody>
          <a:bodyPr wrap="square">
            <a:spAutoFit/>
          </a:bodyPr>
          <a:lstStyle/>
          <a:p>
            <a:pPr algn="just"/>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уточнять, пополнять и активизировать словарный запас.</a:t>
            </a:r>
          </a:p>
          <a:p>
            <a:pPr algn="just"/>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совершенствовать слоговую структуру слова.</a:t>
            </a:r>
          </a:p>
          <a:p>
            <a:pPr algn="just"/>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автоматизировать звуки речи</a:t>
            </a:r>
          </a:p>
          <a:p>
            <a:pPr algn="just"/>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развивать фонематические процессы</a:t>
            </a:r>
          </a:p>
          <a:p>
            <a:pPr algn="just"/>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формировать структуру предложения</a:t>
            </a:r>
          </a:p>
          <a:p>
            <a:pPr algn="just"/>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совершенствовать развитие связной речи</a:t>
            </a:r>
          </a:p>
          <a:p>
            <a:pPr algn="just"/>
            <a:r>
              <a:rPr lang="ru-RU" dirty="0" smtClean="0">
                <a:solidFill>
                  <a:schemeClr val="accent6">
                    <a:lumMod val="75000"/>
                  </a:schemeClr>
                </a:solidFill>
                <a:latin typeface="Times New Roman" pitchFamily="18" charset="0"/>
                <a:cs typeface="Times New Roman" pitchFamily="18" charset="0"/>
              </a:rPr>
              <a:t>‣</a:t>
            </a:r>
            <a:r>
              <a:rPr lang="ru-RU" dirty="0" smtClean="0">
                <a:latin typeface="Times New Roman" pitchFamily="18" charset="0"/>
                <a:cs typeface="Times New Roman" pitchFamily="18" charset="0"/>
              </a:rPr>
              <a:t>обучать грамоте </a:t>
            </a:r>
          </a:p>
          <a:p>
            <a:pPr algn="just"/>
            <a:r>
              <a:rPr lang="ru-RU" b="1" u="sng" dirty="0" smtClean="0">
                <a:latin typeface="Times New Roman" pitchFamily="18" charset="0"/>
                <a:cs typeface="Times New Roman" pitchFamily="18" charset="0"/>
              </a:rPr>
              <a:t>Возраст целевой аудитории: </a:t>
            </a:r>
            <a:r>
              <a:rPr lang="ru-RU" dirty="0" smtClean="0">
                <a:latin typeface="Times New Roman" pitchFamily="18" charset="0"/>
                <a:cs typeface="Times New Roman" pitchFamily="18" charset="0"/>
              </a:rPr>
              <a:t>пособие предназначено для детей старшего возраста (5-7 лет).</a:t>
            </a:r>
          </a:p>
          <a:p>
            <a:pPr algn="just"/>
            <a:endParaRPr lang="ru-RU" dirty="0" smtClean="0">
              <a:latin typeface="Monotype Corsiva" pitchFamily="66" charset="0"/>
              <a:cs typeface="Times New Roman" pitchFamily="18" charset="0"/>
            </a:endParaRPr>
          </a:p>
        </p:txBody>
      </p:sp>
      <p:sp>
        <p:nvSpPr>
          <p:cNvPr id="8" name="Прямоугольник 7"/>
          <p:cNvSpPr/>
          <p:nvPr/>
        </p:nvSpPr>
        <p:spPr>
          <a:xfrm>
            <a:off x="500033" y="6072207"/>
            <a:ext cx="8643967" cy="369332"/>
          </a:xfrm>
          <a:prstGeom prst="rect">
            <a:avLst/>
          </a:prstGeom>
        </p:spPr>
        <p:txBody>
          <a:bodyPr wrap="square">
            <a:spAutoFit/>
          </a:bodyPr>
          <a:lstStyle/>
          <a:p>
            <a:endParaRPr lang="ru-RU" dirty="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2751476_162-p-fon-dlya-prezentatsii-goluboi-gradient-203.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785786" y="428604"/>
            <a:ext cx="7643866" cy="5878532"/>
          </a:xfrm>
          <a:prstGeom prst="rect">
            <a:avLst/>
          </a:prstGeom>
        </p:spPr>
        <p:txBody>
          <a:bodyPr wrap="square">
            <a:spAutoFit/>
          </a:bodyPr>
          <a:lstStyle/>
          <a:p>
            <a:pPr lvl="0" algn="ctr" fontAlgn="base">
              <a:spcBef>
                <a:spcPct val="0"/>
              </a:spcBef>
              <a:spcAft>
                <a:spcPct val="0"/>
              </a:spcAft>
            </a:pPr>
            <a:r>
              <a:rPr lang="ru-RU" sz="4000" b="1" dirty="0" smtClean="0">
                <a:solidFill>
                  <a:srgbClr val="C00000"/>
                </a:solidFill>
                <a:latin typeface="Times New Roman" pitchFamily="18" charset="0"/>
                <a:ea typeface="Times New Roman" pitchFamily="18" charset="0"/>
                <a:cs typeface="Times New Roman" pitchFamily="18" charset="0"/>
              </a:rPr>
              <a:t>Предполагаемый результат:</a:t>
            </a:r>
          </a:p>
          <a:p>
            <a:pPr lvl="0" eaLnBrk="0" fontAlgn="base" hangingPunct="0">
              <a:spcBef>
                <a:spcPct val="0"/>
              </a:spcBef>
              <a:spcAft>
                <a:spcPct val="0"/>
              </a:spcAft>
            </a:pPr>
            <a:r>
              <a:rPr lang="ru-RU" sz="2800" dirty="0" smtClean="0">
                <a:solidFill>
                  <a:srgbClr val="212529"/>
                </a:solidFill>
                <a:latin typeface="Times New Roman" pitchFamily="18" charset="0"/>
                <a:ea typeface="Times New Roman" pitchFamily="18" charset="0"/>
                <a:cs typeface="Times New Roman" pitchFamily="18" charset="0"/>
              </a:rPr>
              <a:t>Благодаря играм и упражнениям, у детей повышается интерес к занятиям, увеличивается словарный запас, формируется грамматический строй речи, развиваются такие мыслительные операции, как анализ, синтез, сравнение, обобщение. Данные игры делают работу над выразительностью речи более увлекательной. Дети с большим желанием и заинтересованностью относятся к каждой творчески поставленной задаче, быстро включаются в занятия, психологически раскованы и уверенны на занятиях.</a:t>
            </a:r>
            <a:r>
              <a:rPr lang="ru-RU" sz="2800" dirty="0" smtClean="0">
                <a:latin typeface="Times New Roman" pitchFamily="18" charset="0"/>
                <a:cs typeface="Times New Roman" pitchFamily="18"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1506" name="Picture 2" descr="https://catherineasquithgallery.com/uploads/posts/2021-02/1612751476_162-p-fon-dlya-prezentatsii-goluboi-gradient-203.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428596" y="142852"/>
            <a:ext cx="8072494" cy="1323439"/>
          </a:xfrm>
          <a:prstGeom prst="rect">
            <a:avLst/>
          </a:prstGeom>
        </p:spPr>
        <p:txBody>
          <a:bodyPr wrap="square">
            <a:spAutoFit/>
          </a:bodyPr>
          <a:lstStyle/>
          <a:p>
            <a:pPr algn="ctr"/>
            <a:r>
              <a:rPr lang="ru-RU" sz="4000" b="1" u="sng" dirty="0" smtClean="0">
                <a:solidFill>
                  <a:schemeClr val="accent6">
                    <a:lumMod val="75000"/>
                  </a:schemeClr>
                </a:solidFill>
                <a:latin typeface="Times New Roman" pitchFamily="18" charset="0"/>
                <a:cs typeface="Times New Roman" pitchFamily="18" charset="0"/>
              </a:rPr>
              <a:t>Материалы, используемые при изготовлении пособия:</a:t>
            </a:r>
          </a:p>
        </p:txBody>
      </p:sp>
      <p:sp>
        <p:nvSpPr>
          <p:cNvPr id="6" name="Прямоугольник 5"/>
          <p:cNvSpPr/>
          <p:nvPr/>
        </p:nvSpPr>
        <p:spPr>
          <a:xfrm>
            <a:off x="785786" y="1285860"/>
            <a:ext cx="7572428" cy="1477328"/>
          </a:xfrm>
          <a:prstGeom prst="rect">
            <a:avLst/>
          </a:prstGeom>
        </p:spPr>
        <p:txBody>
          <a:bodyPr wrap="square">
            <a:spAutoFit/>
          </a:bodyPr>
          <a:lstStyle/>
          <a:p>
            <a:pPr algn="ctr"/>
            <a:r>
              <a:rPr lang="ru-RU" dirty="0" smtClean="0">
                <a:latin typeface="Times New Roman" pitchFamily="18" charset="0"/>
                <a:cs typeface="Times New Roman" pitchFamily="18" charset="0"/>
              </a:rPr>
              <a:t>На стержень нанизываются два или три деревянных круга разного диаметра по типу пирамидки. Сверху устанавливают стрелку. Все круги разделяют на одинаковое количество секторов. На них располагают картинки предметные, сюжетные, буквы, цифры, схемы или слова. Круги и стрелка свободно двигаются.</a:t>
            </a:r>
          </a:p>
        </p:txBody>
      </p:sp>
      <p:pic>
        <p:nvPicPr>
          <p:cNvPr id="6146" name="Picture 2" descr="https://i.mycdn.me/i?r=AyH4iRPQ2q0otWIFepML2LxRMeyXy5RiXDznkx3bVJdcZQ"/>
          <p:cNvPicPr>
            <a:picLocks noChangeAspect="1" noChangeArrowheads="1"/>
          </p:cNvPicPr>
          <p:nvPr/>
        </p:nvPicPr>
        <p:blipFill>
          <a:blip r:embed="rId3"/>
          <a:srcRect/>
          <a:stretch>
            <a:fillRect/>
          </a:stretch>
        </p:blipFill>
        <p:spPr bwMode="auto">
          <a:xfrm>
            <a:off x="1214414" y="2714620"/>
            <a:ext cx="2877715" cy="3836953"/>
          </a:xfrm>
          <a:prstGeom prst="rect">
            <a:avLst/>
          </a:prstGeom>
          <a:noFill/>
        </p:spPr>
      </p:pic>
      <p:pic>
        <p:nvPicPr>
          <p:cNvPr id="6148" name="Picture 4" descr="https://i.mycdn.me/i?r=AyH4iRPQ2q0otWIFepML2LxR8QYgU3err_IPU_cNG0Qcvw"/>
          <p:cNvPicPr>
            <a:picLocks noChangeAspect="1" noChangeArrowheads="1"/>
          </p:cNvPicPr>
          <p:nvPr/>
        </p:nvPicPr>
        <p:blipFill>
          <a:blip r:embed="rId4"/>
          <a:srcRect/>
          <a:stretch>
            <a:fillRect/>
          </a:stretch>
        </p:blipFill>
        <p:spPr bwMode="auto">
          <a:xfrm>
            <a:off x="4500562" y="3071810"/>
            <a:ext cx="4286280" cy="321471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2751476_162-p-fon-dlya-prezentatsii-goluboi-gradient-203.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124" name="Rectangle 4"/>
          <p:cNvSpPr>
            <a:spLocks noChangeArrowheads="1"/>
          </p:cNvSpPr>
          <p:nvPr/>
        </p:nvSpPr>
        <p:spPr bwMode="auto">
          <a:xfrm>
            <a:off x="142844" y="785794"/>
            <a:ext cx="528641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400" b="1" dirty="0" smtClean="0">
                <a:solidFill>
                  <a:srgbClr val="C00000"/>
                </a:solidFill>
                <a:latin typeface="Times New Roman" pitchFamily="18" charset="0"/>
                <a:cs typeface="Times New Roman" pitchFamily="18" charset="0"/>
              </a:rPr>
              <a:t>Игра «Где спрятался звук»</a:t>
            </a:r>
            <a:endParaRPr lang="ru-RU" sz="2400" dirty="0" smtClean="0">
              <a:solidFill>
                <a:srgbClr val="C00000"/>
              </a:solidFill>
              <a:latin typeface="Times New Roman" pitchFamily="18" charset="0"/>
              <a:cs typeface="Times New Roman" pitchFamily="18" charset="0"/>
            </a:endParaRPr>
          </a:p>
          <a:p>
            <a:r>
              <a:rPr lang="ru-RU" sz="2400" dirty="0" smtClean="0">
                <a:latin typeface="Times New Roman" pitchFamily="18" charset="0"/>
                <a:cs typeface="Times New Roman" pitchFamily="18" charset="0"/>
              </a:rPr>
              <a:t>Цель:  совершенствование  навыков звукового анализа, обучение грамоте, расширение и активизация словаря.</a:t>
            </a:r>
          </a:p>
          <a:p>
            <a:r>
              <a:rPr lang="ru-RU" sz="2400" dirty="0" smtClean="0">
                <a:latin typeface="Times New Roman" pitchFamily="18" charset="0"/>
                <a:cs typeface="Times New Roman" pitchFamily="18" charset="0"/>
              </a:rPr>
              <a:t>Описание игры:</a:t>
            </a:r>
          </a:p>
          <a:p>
            <a:r>
              <a:rPr lang="ru-RU" sz="2400" dirty="0" smtClean="0">
                <a:latin typeface="Times New Roman" pitchFamily="18" charset="0"/>
                <a:cs typeface="Times New Roman" pitchFamily="18" charset="0"/>
              </a:rPr>
              <a:t>Игра проводится в паре или с подгруппой детей. На 1-ом круге схема, на 2-ом круге буквы, на 3-ем круге картинки. Необходимо к картинке подобрать букву и определить положение звука в слове. Все свои действия дети сопровождают речью, закрепляя навыки звукового анализа и полученные знания по обучению грамоте.</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Monotype Corsiva" pitchFamily="66" charset="0"/>
              <a:cs typeface="Arial" pitchFamily="34" charset="0"/>
            </a:endParaRPr>
          </a:p>
        </p:txBody>
      </p:sp>
      <p:sp>
        <p:nvSpPr>
          <p:cNvPr id="5126" name="AutoShape 6" descr="https://i.mycdn.me/image?id=933409215108&amp;t=3&amp;plc=API&amp;viewToken=pOwHyPA8QoGNTv6-5s-0mg&amp;tkn=*xkOT6PU3bXFr1Mqv6aJi2fyHys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128" name="Picture 8" descr="https://i.mycdn.me/i?r=AyH4iRPQ2q0otWIFepML2LxR69SDwjJiswpEGaelAO_ZMw"/>
          <p:cNvPicPr>
            <a:picLocks noChangeAspect="1" noChangeArrowheads="1"/>
          </p:cNvPicPr>
          <p:nvPr/>
        </p:nvPicPr>
        <p:blipFill>
          <a:blip r:embed="rId3"/>
          <a:srcRect/>
          <a:stretch>
            <a:fillRect/>
          </a:stretch>
        </p:blipFill>
        <p:spPr bwMode="auto">
          <a:xfrm>
            <a:off x="5643570" y="1000108"/>
            <a:ext cx="3342062" cy="445608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2751476_162-p-fon-dlya-prezentatsii-goluboi-gradient-203.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7" name="Rectangle 1"/>
          <p:cNvSpPr>
            <a:spLocks noChangeArrowheads="1"/>
          </p:cNvSpPr>
          <p:nvPr/>
        </p:nvSpPr>
        <p:spPr bwMode="auto">
          <a:xfrm>
            <a:off x="142844" y="214290"/>
            <a:ext cx="6000792"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Игра « Составь слог»</a:t>
            </a:r>
            <a:endPar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Цель: Совершенствование навыков слогового анализа и синтеза, обучение грамоте.</a:t>
            </a:r>
            <a:endPar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r>
              <a:rPr kumimoji="0" lang="ru-RU" sz="2000" b="0" i="0"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Описание игры: На 1-ом круге буквы обозначающие согласные звуки, на 2-ом круге  буквы обозначающие гласные звуки, на 3-ем круге слоги. Ребенок собирает  слог и придумывает слово с этим слогом.</a:t>
            </a:r>
            <a:r>
              <a:rPr lang="ru-RU"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r>
              <a:rPr lang="ru-RU" sz="2400" b="1" dirty="0" smtClean="0">
                <a:solidFill>
                  <a:srgbClr val="C00000"/>
                </a:solidFill>
                <a:latin typeface="Times New Roman" pitchFamily="18" charset="0"/>
                <a:cs typeface="Times New Roman" pitchFamily="18" charset="0"/>
              </a:rPr>
              <a:t>Игра «Придумай слово»</a:t>
            </a:r>
          </a:p>
          <a:p>
            <a:r>
              <a:rPr lang="ru-RU" sz="2000" dirty="0" smtClean="0">
                <a:latin typeface="Times New Roman" pitchFamily="18" charset="0"/>
                <a:cs typeface="Times New Roman" pitchFamily="18" charset="0"/>
              </a:rPr>
              <a:t>Цель: Совершенствование навыков слогового анализа и синтеза, обучение грамоте.</a:t>
            </a:r>
          </a:p>
          <a:p>
            <a:r>
              <a:rPr lang="ru-RU" sz="2000" dirty="0" smtClean="0">
                <a:latin typeface="Times New Roman" pitchFamily="18" charset="0"/>
                <a:cs typeface="Times New Roman" pitchFamily="18" charset="0"/>
              </a:rPr>
              <a:t>Описание игры: На одном  круге буквы обозначающие согласные звуки, на втором – буквы обозначающие гласные звуки. Дети раскручивая круги, называю слог который получился и придумывают на этот слог слово (например, </a:t>
            </a:r>
            <a:r>
              <a:rPr lang="ru-RU" sz="2000" dirty="0" err="1" smtClean="0">
                <a:latin typeface="Times New Roman" pitchFamily="18" charset="0"/>
                <a:cs typeface="Times New Roman" pitchFamily="18" charset="0"/>
              </a:rPr>
              <a:t>ку</a:t>
            </a:r>
            <a:r>
              <a:rPr lang="ru-RU" sz="2000" dirty="0" smtClean="0">
                <a:latin typeface="Times New Roman" pitchFamily="18" charset="0"/>
                <a:cs typeface="Times New Roman" pitchFamily="18" charset="0"/>
              </a:rPr>
              <a:t> – кубки, кукла, кукуруза).</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Monotype Corsiva" pitchFamily="66" charset="0"/>
              <a:cs typeface="Arial" pitchFamily="34" charset="0"/>
            </a:endParaRPr>
          </a:p>
        </p:txBody>
      </p:sp>
      <p:pic>
        <p:nvPicPr>
          <p:cNvPr id="4099" name="Picture 3" descr="https://i.mycdn.me/i?r=AyH4iRPQ2q0otWIFepML2LxRXR_XBrBTTf-lD4Os_sDQXg"/>
          <p:cNvPicPr>
            <a:picLocks noChangeAspect="1" noChangeArrowheads="1"/>
          </p:cNvPicPr>
          <p:nvPr/>
        </p:nvPicPr>
        <p:blipFill>
          <a:blip r:embed="rId3"/>
          <a:srcRect/>
          <a:stretch>
            <a:fillRect/>
          </a:stretch>
        </p:blipFill>
        <p:spPr bwMode="auto">
          <a:xfrm>
            <a:off x="6072198" y="1500174"/>
            <a:ext cx="2806296" cy="374172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2751476_162-p-fon-dlya-prezentatsii-goluboi-gradient-203.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4" name="Rectangle 2"/>
          <p:cNvSpPr>
            <a:spLocks noChangeArrowheads="1"/>
          </p:cNvSpPr>
          <p:nvPr/>
        </p:nvSpPr>
        <p:spPr bwMode="auto">
          <a:xfrm>
            <a:off x="357158" y="3429000"/>
            <a:ext cx="542928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Игра « Найди семью»</a:t>
            </a:r>
            <a:endPar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Цель: расширение и активизация словаря</a:t>
            </a:r>
            <a:endPar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Описание игры: на 1-ом и 2-ом кругах изображения взрослых животных, на 3-ем изображение детеныша. Дети вращая круги, находят семью животных. Все действия сопровождаются речью.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3" name="AutoShape 1" descr="image"/>
          <p:cNvSpPr>
            <a:spLocks noChangeAspect="1" noChangeArrowheads="1"/>
          </p:cNvSpPr>
          <p:nvPr/>
        </p:nvSpPr>
        <p:spPr bwMode="auto">
          <a:xfrm>
            <a:off x="0" y="457200"/>
            <a:ext cx="523875" cy="4762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 name="Прямоугольник 6"/>
          <p:cNvSpPr/>
          <p:nvPr/>
        </p:nvSpPr>
        <p:spPr>
          <a:xfrm>
            <a:off x="285720" y="142852"/>
            <a:ext cx="4786346" cy="3231654"/>
          </a:xfrm>
          <a:prstGeom prst="rect">
            <a:avLst/>
          </a:prstGeom>
        </p:spPr>
        <p:txBody>
          <a:bodyPr wrap="square">
            <a:spAutoFit/>
          </a:bodyPr>
          <a:lstStyle/>
          <a:p>
            <a:pPr lvl="0" fontAlgn="base">
              <a:spcBef>
                <a:spcPct val="0"/>
              </a:spcBef>
              <a:spcAft>
                <a:spcPct val="0"/>
              </a:spcAft>
            </a:pPr>
            <a:r>
              <a:rPr lang="ru-RU" sz="2400" b="1" dirty="0" smtClean="0">
                <a:solidFill>
                  <a:srgbClr val="C00000"/>
                </a:solidFill>
                <a:latin typeface="Times New Roman" pitchFamily="18" charset="0"/>
                <a:ea typeface="Times New Roman" pitchFamily="18" charset="0"/>
                <a:cs typeface="Times New Roman" pitchFamily="18" charset="0"/>
              </a:rPr>
              <a:t>Игра « Один – много»</a:t>
            </a:r>
            <a:endParaRPr lang="ru-RU" sz="2400" dirty="0" smtClean="0">
              <a:solidFill>
                <a:srgbClr val="C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ru-RU" sz="2000" dirty="0" smtClean="0">
                <a:solidFill>
                  <a:srgbClr val="212529"/>
                </a:solidFill>
                <a:latin typeface="Times New Roman" pitchFamily="18" charset="0"/>
                <a:ea typeface="Times New Roman" pitchFamily="18" charset="0"/>
                <a:cs typeface="Times New Roman" pitchFamily="18" charset="0"/>
              </a:rPr>
              <a:t>Цель: совершенствование лексико-грамматического строя речи.</a:t>
            </a:r>
            <a:endParaRPr lang="ru-RU" sz="2000"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ru-RU" sz="2000" dirty="0" smtClean="0">
                <a:solidFill>
                  <a:srgbClr val="212529"/>
                </a:solidFill>
                <a:latin typeface="Times New Roman" pitchFamily="18" charset="0"/>
                <a:ea typeface="Times New Roman" pitchFamily="18" charset="0"/>
                <a:cs typeface="Times New Roman" pitchFamily="18" charset="0"/>
              </a:rPr>
              <a:t>Описание игры: На одном круге  картинка с изображением одного взрослого животного, на другом – с изображением нескольких животных. На третьем изображение детеныша животного. Ребенок подбирает картинки, все действия сопровождаются речью.  </a:t>
            </a:r>
            <a:endParaRPr lang="ru-RU" sz="2000" dirty="0" smtClean="0">
              <a:latin typeface="Times New Roman" pitchFamily="18" charset="0"/>
              <a:cs typeface="Times New Roman" pitchFamily="18" charset="0"/>
            </a:endParaRPr>
          </a:p>
        </p:txBody>
      </p:sp>
      <p:pic>
        <p:nvPicPr>
          <p:cNvPr id="8" name="Picture 6" descr="https://i.mycdn.me/i?r=AyH4iRPQ2q0otWIFepML2LxRURqbWGRQ9t5mhA3AAzX45A"/>
          <p:cNvPicPr>
            <a:picLocks noChangeAspect="1" noChangeArrowheads="1"/>
          </p:cNvPicPr>
          <p:nvPr/>
        </p:nvPicPr>
        <p:blipFill>
          <a:blip r:embed="rId3"/>
          <a:srcRect/>
          <a:stretch>
            <a:fillRect/>
          </a:stretch>
        </p:blipFill>
        <p:spPr bwMode="auto">
          <a:xfrm>
            <a:off x="5072066" y="214290"/>
            <a:ext cx="3773483" cy="2830112"/>
          </a:xfrm>
          <a:prstGeom prst="rect">
            <a:avLst/>
          </a:prstGeom>
          <a:noFill/>
        </p:spPr>
      </p:pic>
      <p:pic>
        <p:nvPicPr>
          <p:cNvPr id="3076" name="Picture 4" descr="https://i.mycdn.me/i?r=AyH4iRPQ2q0otWIFepML2LxRQzux-7xvXXyTmYIPyX9pTQ"/>
          <p:cNvPicPr>
            <a:picLocks noChangeAspect="1" noChangeArrowheads="1"/>
          </p:cNvPicPr>
          <p:nvPr/>
        </p:nvPicPr>
        <p:blipFill>
          <a:blip r:embed="rId4"/>
          <a:srcRect/>
          <a:stretch>
            <a:fillRect/>
          </a:stretch>
        </p:blipFill>
        <p:spPr bwMode="auto">
          <a:xfrm>
            <a:off x="5857884" y="3214686"/>
            <a:ext cx="2645542" cy="352738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2751476_162-p-fon-dlya-prezentatsii-goluboi-gradient-203.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642910" y="285728"/>
            <a:ext cx="4786346" cy="3416320"/>
          </a:xfrm>
          <a:prstGeom prst="rect">
            <a:avLst/>
          </a:prstGeom>
        </p:spPr>
        <p:txBody>
          <a:bodyPr wrap="square">
            <a:spAutoFit/>
          </a:bodyPr>
          <a:lstStyle/>
          <a:p>
            <a:pPr lvl="0" fontAlgn="base">
              <a:spcBef>
                <a:spcPct val="0"/>
              </a:spcBef>
              <a:spcAft>
                <a:spcPct val="0"/>
              </a:spcAft>
            </a:pPr>
            <a:r>
              <a:rPr lang="ru-RU" sz="2400" b="1" dirty="0" smtClean="0">
                <a:solidFill>
                  <a:srgbClr val="C00000"/>
                </a:solidFill>
                <a:latin typeface="Times New Roman" pitchFamily="18" charset="0"/>
                <a:ea typeface="Times New Roman" pitchFamily="18" charset="0"/>
                <a:cs typeface="Times New Roman" pitchFamily="18" charset="0"/>
              </a:rPr>
              <a:t>Игра «С какого дерева детки»</a:t>
            </a:r>
            <a:endParaRPr lang="ru-RU" sz="2400" dirty="0" smtClean="0">
              <a:solidFill>
                <a:srgbClr val="C00000"/>
              </a:solidFill>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ru-RU" sz="2400" dirty="0" smtClean="0">
                <a:solidFill>
                  <a:srgbClr val="212529"/>
                </a:solidFill>
                <a:latin typeface="Times New Roman" pitchFamily="18" charset="0"/>
                <a:ea typeface="Times New Roman" pitchFamily="18" charset="0"/>
                <a:cs typeface="Times New Roman" pitchFamily="18" charset="0"/>
              </a:rPr>
              <a:t>Цель: расширение и активизация словаря.</a:t>
            </a:r>
            <a:endParaRPr lang="ru-RU" sz="2400" dirty="0" smtClean="0">
              <a:latin typeface="Times New Roman" pitchFamily="18" charset="0"/>
              <a:ea typeface="Times New Roman" pitchFamily="18" charset="0"/>
              <a:cs typeface="Times New Roman" pitchFamily="18" charset="0"/>
            </a:endParaRPr>
          </a:p>
          <a:p>
            <a:pPr lvl="0" eaLnBrk="0" fontAlgn="base" hangingPunct="0">
              <a:spcBef>
                <a:spcPct val="0"/>
              </a:spcBef>
              <a:spcAft>
                <a:spcPct val="0"/>
              </a:spcAft>
            </a:pPr>
            <a:r>
              <a:rPr lang="ru-RU" sz="2400" dirty="0" smtClean="0">
                <a:solidFill>
                  <a:srgbClr val="212529"/>
                </a:solidFill>
                <a:latin typeface="Times New Roman" pitchFamily="18" charset="0"/>
                <a:ea typeface="Times New Roman" pitchFamily="18" charset="0"/>
                <a:cs typeface="Times New Roman" pitchFamily="18" charset="0"/>
              </a:rPr>
              <a:t>Описание игры: на 1-ом круге картинки с изображением дерева, на 2-ом картинки с изображением листьев, на 3-ем с изображением плода. Ребенок подбирает пару, все действия сопровождаются речью.</a:t>
            </a:r>
            <a:endParaRPr lang="ru-RU" sz="2400" dirty="0" smtClean="0">
              <a:latin typeface="Times New Roman" pitchFamily="18" charset="0"/>
              <a:cs typeface="Times New Roman" pitchFamily="18" charset="0"/>
            </a:endParaRPr>
          </a:p>
        </p:txBody>
      </p:sp>
      <p:pic>
        <p:nvPicPr>
          <p:cNvPr id="6" name="Picture 9" descr="https://i.mycdn.me/i?r=AyH4iRPQ2q0otWIFepML2LxRTDSONzGrD7rmM6kVzS-jaQ"/>
          <p:cNvPicPr>
            <a:picLocks noChangeAspect="1" noChangeArrowheads="1"/>
          </p:cNvPicPr>
          <p:nvPr/>
        </p:nvPicPr>
        <p:blipFill>
          <a:blip r:embed="rId3"/>
          <a:srcRect/>
          <a:stretch>
            <a:fillRect/>
          </a:stretch>
        </p:blipFill>
        <p:spPr bwMode="auto">
          <a:xfrm>
            <a:off x="5786446" y="142852"/>
            <a:ext cx="2699120" cy="3598827"/>
          </a:xfrm>
          <a:prstGeom prst="rect">
            <a:avLst/>
          </a:prstGeom>
          <a:noFill/>
        </p:spPr>
      </p:pic>
      <p:pic>
        <p:nvPicPr>
          <p:cNvPr id="2050" name="Picture 2" descr="https://i.mycdn.me/i?r=AyH4iRPQ2q0otWIFepML2LxRS4GWVR60pVhzigzP8CmfuA"/>
          <p:cNvPicPr>
            <a:picLocks noChangeAspect="1" noChangeArrowheads="1"/>
          </p:cNvPicPr>
          <p:nvPr/>
        </p:nvPicPr>
        <p:blipFill>
          <a:blip r:embed="rId4"/>
          <a:srcRect/>
          <a:stretch>
            <a:fillRect/>
          </a:stretch>
        </p:blipFill>
        <p:spPr bwMode="auto">
          <a:xfrm>
            <a:off x="1214414" y="3857628"/>
            <a:ext cx="3667150" cy="275036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catherineasquithgallery.com/uploads/posts/2021-02/1612751476_162-p-fon-dlya-prezentatsii-goluboi-gradient-203.png"/>
          <p:cNvPicPr>
            <a:picLocks noChangeAspect="1" noChangeArrowheads="1"/>
          </p:cNvPicPr>
          <p:nvPr/>
        </p:nvPicPr>
        <p:blipFill>
          <a:blip r:embed="rId3"/>
          <a:srcRect/>
          <a:stretch>
            <a:fillRect/>
          </a:stretch>
        </p:blipFill>
        <p:spPr bwMode="auto">
          <a:xfrm>
            <a:off x="0" y="0"/>
            <a:ext cx="9144000" cy="6858000"/>
          </a:xfrm>
          <a:prstGeom prst="rect">
            <a:avLst/>
          </a:prstGeom>
          <a:noFill/>
        </p:spPr>
      </p:pic>
      <p:pic>
        <p:nvPicPr>
          <p:cNvPr id="1026" name="Picture 2" descr="https://i.mycdn.me/i?r=AyH4iRPQ2q0otWIFepML2LxREq7SU5RucqFAoQZc_V5n-w"/>
          <p:cNvPicPr>
            <a:picLocks noChangeAspect="1" noChangeArrowheads="1"/>
          </p:cNvPicPr>
          <p:nvPr/>
        </p:nvPicPr>
        <p:blipFill>
          <a:blip r:embed="rId4"/>
          <a:srcRect/>
          <a:stretch>
            <a:fillRect/>
          </a:stretch>
        </p:blipFill>
        <p:spPr bwMode="auto">
          <a:xfrm flipH="1">
            <a:off x="5929322" y="3044859"/>
            <a:ext cx="2859856" cy="3813141"/>
          </a:xfrm>
          <a:prstGeom prst="rect">
            <a:avLst/>
          </a:prstGeom>
          <a:noFill/>
        </p:spPr>
      </p:pic>
      <p:pic>
        <p:nvPicPr>
          <p:cNvPr id="1028" name="Picture 4" descr="https://i.mycdn.me/i?r=AyH4iRPQ2q0otWIFepML2LxR0zlmGRz59ziMM-C2B9leXg"/>
          <p:cNvPicPr>
            <a:picLocks noChangeAspect="1" noChangeArrowheads="1"/>
          </p:cNvPicPr>
          <p:nvPr/>
        </p:nvPicPr>
        <p:blipFill>
          <a:blip r:embed="rId5"/>
          <a:srcRect/>
          <a:stretch>
            <a:fillRect/>
          </a:stretch>
        </p:blipFill>
        <p:spPr bwMode="auto">
          <a:xfrm>
            <a:off x="1428728" y="3500438"/>
            <a:ext cx="4214842" cy="3161132"/>
          </a:xfrm>
          <a:prstGeom prst="rect">
            <a:avLst/>
          </a:prstGeom>
          <a:noFill/>
        </p:spPr>
      </p:pic>
      <p:sp>
        <p:nvSpPr>
          <p:cNvPr id="1029" name="Rectangle 5"/>
          <p:cNvSpPr>
            <a:spLocks noChangeArrowheads="1"/>
          </p:cNvSpPr>
          <p:nvPr/>
        </p:nvSpPr>
        <p:spPr bwMode="auto">
          <a:xfrm>
            <a:off x="285720" y="0"/>
            <a:ext cx="871543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Игра «Фантастическая история»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Цель: развитие творческого воображения, связной речи.</a:t>
            </a:r>
            <a:endPar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212529"/>
                </a:solidFill>
                <a:effectLst/>
                <a:latin typeface="Times New Roman" pitchFamily="18" charset="0"/>
                <a:ea typeface="Times New Roman" pitchFamily="18" charset="0"/>
                <a:cs typeface="Times New Roman" pitchFamily="18" charset="0"/>
              </a:rPr>
              <a:t>Описание игры: на 1-ом круге картинки с изображением людей разных возрастов (бабушка, дедушка, мужчина, женщина, мальчик, девочка). На 2-ом круге картинки с изображением места, на котором происходит действие. На 3-ем круге картинки с изображение разных предметов обихода. Ребенок раскручивает и подбирает нужные сектора. Затем придумывает необычную историю (например, девочка оказалась в пустыне с удочкой в руках).</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148</TotalTime>
  <Words>468</Words>
  <PresentationFormat>Экран (4:3)</PresentationFormat>
  <Paragraphs>58</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User_</cp:lastModifiedBy>
  <cp:revision>21</cp:revision>
  <dcterms:modified xsi:type="dcterms:W3CDTF">2022-08-17T08:35:28Z</dcterms:modified>
</cp:coreProperties>
</file>