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81" autoAdjust="0"/>
    <p:restoredTop sz="94660"/>
  </p:normalViewPr>
  <p:slideViewPr>
    <p:cSldViewPr snapToGrid="0">
      <p:cViewPr varScale="1">
        <p:scale>
          <a:sx n="78" d="100"/>
          <a:sy n="78" d="100"/>
        </p:scale>
        <p:origin x="126" y="7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E43274C4-3333-4650-8E7D-F48800ED0075}" type="datetimeFigureOut">
              <a:rPr lang="ru-RU" smtClean="0"/>
              <a:t>02.10.2022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69BFA1F-2C1A-4BAA-8EE0-D2F1487CE088}" type="slidenum">
              <a:rPr lang="ru-RU" smtClean="0"/>
              <a:t>‹#›</a:t>
            </a:fld>
            <a:endParaRPr lang="ru-RU"/>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042700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E43274C4-3333-4650-8E7D-F48800ED0075}" type="datetimeFigureOut">
              <a:rPr lang="ru-RU" smtClean="0"/>
              <a:t>02.10.2022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69BFA1F-2C1A-4BAA-8EE0-D2F1487CE088}" type="slidenum">
              <a:rPr lang="ru-RU" smtClean="0"/>
              <a:t>‹#›</a:t>
            </a:fld>
            <a:endParaRPr lang="ru-RU"/>
          </a:p>
        </p:txBody>
      </p:sp>
    </p:spTree>
    <p:extLst>
      <p:ext uri="{BB962C8B-B14F-4D97-AF65-F5344CB8AC3E}">
        <p14:creationId xmlns:p14="http://schemas.microsoft.com/office/powerpoint/2010/main" val="8587003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E43274C4-3333-4650-8E7D-F48800ED0075}" type="datetimeFigureOut">
              <a:rPr lang="ru-RU" smtClean="0"/>
              <a:t>02.10.2022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69BFA1F-2C1A-4BAA-8EE0-D2F1487CE088}" type="slidenum">
              <a:rPr lang="ru-RU" smtClean="0"/>
              <a:t>‹#›</a:t>
            </a:fld>
            <a:endParaRPr lang="ru-RU"/>
          </a:p>
        </p:txBody>
      </p:sp>
    </p:spTree>
    <p:extLst>
      <p:ext uri="{BB962C8B-B14F-4D97-AF65-F5344CB8AC3E}">
        <p14:creationId xmlns:p14="http://schemas.microsoft.com/office/powerpoint/2010/main" val="39497386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E43274C4-3333-4650-8E7D-F48800ED0075}" type="datetimeFigureOut">
              <a:rPr lang="ru-RU" smtClean="0"/>
              <a:t>02.10.2022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69BFA1F-2C1A-4BAA-8EE0-D2F1487CE088}" type="slidenum">
              <a:rPr lang="ru-RU" smtClean="0"/>
              <a:t>‹#›</a:t>
            </a:fld>
            <a:endParaRPr lang="ru-RU"/>
          </a:p>
        </p:txBody>
      </p:sp>
    </p:spTree>
    <p:extLst>
      <p:ext uri="{BB962C8B-B14F-4D97-AF65-F5344CB8AC3E}">
        <p14:creationId xmlns:p14="http://schemas.microsoft.com/office/powerpoint/2010/main" val="6618988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E43274C4-3333-4650-8E7D-F48800ED0075}" type="datetimeFigureOut">
              <a:rPr lang="ru-RU" smtClean="0"/>
              <a:t>02.10.2022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69BFA1F-2C1A-4BAA-8EE0-D2F1487CE088}" type="slidenum">
              <a:rPr lang="ru-RU" smtClean="0"/>
              <a:t>‹#›</a:t>
            </a:fld>
            <a:endParaRPr lang="ru-RU"/>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892237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E43274C4-3333-4650-8E7D-F48800ED0075}" type="datetimeFigureOut">
              <a:rPr lang="ru-RU" smtClean="0"/>
              <a:t>02.10.2022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69BFA1F-2C1A-4BAA-8EE0-D2F1487CE088}" type="slidenum">
              <a:rPr lang="ru-RU" smtClean="0"/>
              <a:t>‹#›</a:t>
            </a:fld>
            <a:endParaRPr lang="ru-RU"/>
          </a:p>
        </p:txBody>
      </p:sp>
    </p:spTree>
    <p:extLst>
      <p:ext uri="{BB962C8B-B14F-4D97-AF65-F5344CB8AC3E}">
        <p14:creationId xmlns:p14="http://schemas.microsoft.com/office/powerpoint/2010/main" val="11561528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97280" y="2582334"/>
            <a:ext cx="4937760" cy="3378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217920" y="2582334"/>
            <a:ext cx="4937760" cy="3378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E43274C4-3333-4650-8E7D-F48800ED0075}" type="datetimeFigureOut">
              <a:rPr lang="ru-RU" smtClean="0"/>
              <a:t>02.10.2022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769BFA1F-2C1A-4BAA-8EE0-D2F1487CE088}" type="slidenum">
              <a:rPr lang="ru-RU" smtClean="0"/>
              <a:t>‹#›</a:t>
            </a:fld>
            <a:endParaRPr lang="ru-RU"/>
          </a:p>
        </p:txBody>
      </p:sp>
    </p:spTree>
    <p:extLst>
      <p:ext uri="{BB962C8B-B14F-4D97-AF65-F5344CB8AC3E}">
        <p14:creationId xmlns:p14="http://schemas.microsoft.com/office/powerpoint/2010/main" val="41640048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E43274C4-3333-4650-8E7D-F48800ED0075}" type="datetimeFigureOut">
              <a:rPr lang="ru-RU" smtClean="0"/>
              <a:t>02.10.2022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769BFA1F-2C1A-4BAA-8EE0-D2F1487CE088}" type="slidenum">
              <a:rPr lang="ru-RU" smtClean="0"/>
              <a:t>‹#›</a:t>
            </a:fld>
            <a:endParaRPr lang="ru-RU"/>
          </a:p>
        </p:txBody>
      </p:sp>
    </p:spTree>
    <p:extLst>
      <p:ext uri="{BB962C8B-B14F-4D97-AF65-F5344CB8AC3E}">
        <p14:creationId xmlns:p14="http://schemas.microsoft.com/office/powerpoint/2010/main" val="31904555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E43274C4-3333-4650-8E7D-F48800ED0075}" type="datetimeFigureOut">
              <a:rPr lang="ru-RU" smtClean="0"/>
              <a:t>02.10.2022</a:t>
            </a:fld>
            <a:endParaRPr lang="ru-RU"/>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ru-RU"/>
          </a:p>
        </p:txBody>
      </p:sp>
      <p:sp>
        <p:nvSpPr>
          <p:cNvPr id="9" name="Slide Number Placeholder 8"/>
          <p:cNvSpPr>
            <a:spLocks noGrp="1"/>
          </p:cNvSpPr>
          <p:nvPr>
            <p:ph type="sldNum" sz="quarter" idx="12"/>
          </p:nvPr>
        </p:nvSpPr>
        <p:spPr/>
        <p:txBody>
          <a:bodyPr/>
          <a:lstStyle/>
          <a:p>
            <a:fld id="{769BFA1F-2C1A-4BAA-8EE0-D2F1487CE088}" type="slidenum">
              <a:rPr lang="ru-RU" smtClean="0"/>
              <a:t>‹#›</a:t>
            </a:fld>
            <a:endParaRPr lang="ru-RU"/>
          </a:p>
        </p:txBody>
      </p:sp>
    </p:spTree>
    <p:extLst>
      <p:ext uri="{BB962C8B-B14F-4D97-AF65-F5344CB8AC3E}">
        <p14:creationId xmlns:p14="http://schemas.microsoft.com/office/powerpoint/2010/main" val="31875557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E43274C4-3333-4650-8E7D-F48800ED0075}" type="datetimeFigureOut">
              <a:rPr lang="ru-RU" smtClean="0"/>
              <a:t>02.10.2022</a:t>
            </a:fld>
            <a:endParaRPr lang="ru-RU"/>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ru-RU"/>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769BFA1F-2C1A-4BAA-8EE0-D2F1487CE088}" type="slidenum">
              <a:rPr lang="ru-RU" smtClean="0"/>
              <a:t>‹#›</a:t>
            </a:fld>
            <a:endParaRPr lang="ru-RU"/>
          </a:p>
        </p:txBody>
      </p:sp>
    </p:spTree>
    <p:extLst>
      <p:ext uri="{BB962C8B-B14F-4D97-AF65-F5344CB8AC3E}">
        <p14:creationId xmlns:p14="http://schemas.microsoft.com/office/powerpoint/2010/main" val="20839029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5" y="0"/>
            <a:ext cx="12191985" cy="4915076"/>
          </a:xfrm>
          <a:blipFill>
            <a:blip r:embed="rId2" cstate="email">
              <a:extLst>
                <a:ext uri="{28A0092B-C50C-407E-A947-70E740481C1C}">
                  <a14:useLocalDpi xmlns:a14="http://schemas.microsoft.com/office/drawing/2010/main"/>
                </a:ext>
              </a:extLst>
            </a:blip>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E43274C4-3333-4650-8E7D-F48800ED0075}" type="datetimeFigureOut">
              <a:rPr lang="ru-RU" smtClean="0"/>
              <a:t>02.10.2022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69BFA1F-2C1A-4BAA-8EE0-D2F1487CE088}" type="slidenum">
              <a:rPr lang="ru-RU" smtClean="0"/>
              <a:t>‹#›</a:t>
            </a:fld>
            <a:endParaRPr lang="ru-RU"/>
          </a:p>
        </p:txBody>
      </p:sp>
    </p:spTree>
    <p:extLst>
      <p:ext uri="{BB962C8B-B14F-4D97-AF65-F5344CB8AC3E}">
        <p14:creationId xmlns:p14="http://schemas.microsoft.com/office/powerpoint/2010/main" val="39153473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E43274C4-3333-4650-8E7D-F48800ED0075}" type="datetimeFigureOut">
              <a:rPr lang="ru-RU" smtClean="0"/>
              <a:t>02.10.2022</a:t>
            </a:fld>
            <a:endParaRPr lang="ru-RU"/>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ru-RU"/>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769BFA1F-2C1A-4BAA-8EE0-D2F1487CE088}" type="slidenum">
              <a:rPr lang="ru-RU" smtClean="0"/>
              <a:t>‹#›</a:t>
            </a:fld>
            <a:endParaRPr lang="ru-RU"/>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4756278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pPr algn="ctr"/>
            <a:r>
              <a:rPr lang="ru-RU" sz="5000" dirty="0">
                <a:latin typeface="Times New Roman" panose="02020603050405020304" pitchFamily="18" charset="0"/>
                <a:cs typeface="Times New Roman" panose="02020603050405020304" pitchFamily="18" charset="0"/>
              </a:rPr>
              <a:t>«Собери мозаику» </a:t>
            </a:r>
            <a:r>
              <a:rPr lang="ru-RU" sz="5000" dirty="0" smtClean="0">
                <a:latin typeface="Times New Roman" panose="02020603050405020304" pitchFamily="18" charset="0"/>
                <a:cs typeface="Times New Roman" panose="02020603050405020304" pitchFamily="18" charset="0"/>
              </a:rPr>
              <a:t/>
            </a:r>
            <a:br>
              <a:rPr lang="ru-RU" sz="5000" dirty="0" smtClean="0">
                <a:latin typeface="Times New Roman" panose="02020603050405020304" pitchFamily="18" charset="0"/>
                <a:cs typeface="Times New Roman" panose="02020603050405020304" pitchFamily="18" charset="0"/>
              </a:rPr>
            </a:br>
            <a:r>
              <a:rPr lang="ru-RU" sz="5000" dirty="0" smtClean="0">
                <a:latin typeface="Times New Roman" panose="02020603050405020304" pitchFamily="18" charset="0"/>
                <a:cs typeface="Times New Roman" panose="02020603050405020304" pitchFamily="18" charset="0"/>
              </a:rPr>
              <a:t>- </a:t>
            </a:r>
            <a:r>
              <a:rPr lang="ru-RU" sz="5000" dirty="0">
                <a:latin typeface="Times New Roman" panose="02020603050405020304" pitchFamily="18" charset="0"/>
                <a:cs typeface="Times New Roman" panose="02020603050405020304" pitchFamily="18" charset="0"/>
              </a:rPr>
              <a:t>методика развивающих занятий </a:t>
            </a:r>
            <a:r>
              <a:rPr lang="ru-RU" sz="5000" dirty="0" smtClean="0">
                <a:latin typeface="Times New Roman" panose="02020603050405020304" pitchFamily="18" charset="0"/>
                <a:cs typeface="Times New Roman" panose="02020603050405020304" pitchFamily="18" charset="0"/>
              </a:rPr>
              <a:t/>
            </a:r>
            <a:br>
              <a:rPr lang="ru-RU" sz="5000" dirty="0" smtClean="0">
                <a:latin typeface="Times New Roman" panose="02020603050405020304" pitchFamily="18" charset="0"/>
                <a:cs typeface="Times New Roman" panose="02020603050405020304" pitchFamily="18" charset="0"/>
              </a:rPr>
            </a:br>
            <a:r>
              <a:rPr lang="ru-RU" sz="5000" dirty="0" smtClean="0">
                <a:latin typeface="Times New Roman" panose="02020603050405020304" pitchFamily="18" charset="0"/>
                <a:cs typeface="Times New Roman" panose="02020603050405020304" pitchFamily="18" charset="0"/>
              </a:rPr>
              <a:t>по </a:t>
            </a:r>
            <a:r>
              <a:rPr lang="ru-RU" sz="5000" dirty="0">
                <a:latin typeface="Times New Roman" panose="02020603050405020304" pitchFamily="18" charset="0"/>
                <a:cs typeface="Times New Roman" panose="02020603050405020304" pitchFamily="18" charset="0"/>
              </a:rPr>
              <a:t>конструированию для детей </a:t>
            </a:r>
            <a:r>
              <a:rPr lang="ru-RU" sz="5000" dirty="0" err="1">
                <a:latin typeface="Times New Roman" panose="02020603050405020304" pitchFamily="18" charset="0"/>
                <a:cs typeface="Times New Roman" panose="02020603050405020304" pitchFamily="18" charset="0"/>
              </a:rPr>
              <a:t>предшкольного</a:t>
            </a:r>
            <a:r>
              <a:rPr lang="ru-RU" sz="5000" dirty="0">
                <a:latin typeface="Times New Roman" panose="02020603050405020304" pitchFamily="18" charset="0"/>
                <a:cs typeface="Times New Roman" panose="02020603050405020304" pitchFamily="18" charset="0"/>
              </a:rPr>
              <a:t> возраста</a:t>
            </a:r>
          </a:p>
        </p:txBody>
      </p:sp>
      <p:sp>
        <p:nvSpPr>
          <p:cNvPr id="3" name="Подзаголовок 2"/>
          <p:cNvSpPr>
            <a:spLocks noGrp="1"/>
          </p:cNvSpPr>
          <p:nvPr>
            <p:ph type="subTitle" idx="1"/>
          </p:nvPr>
        </p:nvSpPr>
        <p:spPr/>
        <p:txBody>
          <a:bodyPr/>
          <a:lstStyle/>
          <a:p>
            <a:pPr algn="r"/>
            <a:r>
              <a:rPr lang="ru-RU" dirty="0" smtClean="0">
                <a:latin typeface="Times New Roman" panose="02020603050405020304" pitchFamily="18" charset="0"/>
                <a:cs typeface="Times New Roman" panose="02020603050405020304" pitchFamily="18" charset="0"/>
              </a:rPr>
              <a:t>Выполнила</a:t>
            </a:r>
          </a:p>
          <a:p>
            <a:pPr algn="r"/>
            <a:r>
              <a:rPr lang="ru-RU" dirty="0" err="1" smtClean="0">
                <a:latin typeface="Times New Roman" panose="02020603050405020304" pitchFamily="18" charset="0"/>
                <a:cs typeface="Times New Roman" panose="02020603050405020304" pitchFamily="18" charset="0"/>
              </a:rPr>
              <a:t>Григориади</a:t>
            </a:r>
            <a:r>
              <a:rPr lang="ru-RU" dirty="0" smtClean="0">
                <a:latin typeface="Times New Roman" panose="02020603050405020304" pitchFamily="18" charset="0"/>
                <a:cs typeface="Times New Roman" panose="02020603050405020304" pitchFamily="18" charset="0"/>
              </a:rPr>
              <a:t> Оксана </a:t>
            </a:r>
            <a:r>
              <a:rPr lang="ru-RU" dirty="0" err="1" smtClean="0">
                <a:latin typeface="Times New Roman" panose="02020603050405020304" pitchFamily="18" charset="0"/>
                <a:cs typeface="Times New Roman" panose="02020603050405020304" pitchFamily="18" charset="0"/>
              </a:rPr>
              <a:t>Иордановна</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776756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latin typeface="Times New Roman" panose="02020603050405020304" pitchFamily="18" charset="0"/>
                <a:cs typeface="Times New Roman" panose="02020603050405020304" pitchFamily="18" charset="0"/>
              </a:rPr>
              <a:t>Игры с мозаикой развивают</a:t>
            </a:r>
            <a:r>
              <a:rPr lang="ru-RU" dirty="0" smtClean="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lstStyle/>
          <a:p>
            <a:pPr>
              <a:buFont typeface="Wingdings" panose="05000000000000000000" pitchFamily="2" charset="2"/>
              <a:buChar char="§"/>
            </a:pPr>
            <a:r>
              <a:rPr lang="ru-RU" dirty="0" smtClean="0">
                <a:latin typeface="Times New Roman" panose="02020603050405020304" pitchFamily="18" charset="0"/>
                <a:cs typeface="Times New Roman" panose="02020603050405020304" pitchFamily="18" charset="0"/>
              </a:rPr>
              <a:t>психические </a:t>
            </a:r>
            <a:r>
              <a:rPr lang="ru-RU" dirty="0">
                <a:latin typeface="Times New Roman" panose="02020603050405020304" pitchFamily="18" charset="0"/>
                <a:cs typeface="Times New Roman" panose="02020603050405020304" pitchFamily="18" charset="0"/>
              </a:rPr>
              <a:t>процессы;</a:t>
            </a:r>
          </a:p>
          <a:p>
            <a:pPr>
              <a:buFont typeface="Wingdings" panose="05000000000000000000" pitchFamily="2" charset="2"/>
              <a:buChar char="§"/>
            </a:pPr>
            <a:r>
              <a:rPr lang="ru-RU" dirty="0">
                <a:latin typeface="Times New Roman" panose="02020603050405020304" pitchFamily="18" charset="0"/>
                <a:cs typeface="Times New Roman" panose="02020603050405020304" pitchFamily="18" charset="0"/>
              </a:rPr>
              <a:t>познавательную активность;</a:t>
            </a:r>
          </a:p>
          <a:p>
            <a:pPr>
              <a:buFont typeface="Wingdings" panose="05000000000000000000" pitchFamily="2" charset="2"/>
              <a:buChar char="§"/>
            </a:pPr>
            <a:r>
              <a:rPr lang="ru-RU" dirty="0">
                <a:latin typeface="Times New Roman" panose="02020603050405020304" pitchFamily="18" charset="0"/>
                <a:cs typeface="Times New Roman" panose="02020603050405020304" pitchFamily="18" charset="0"/>
              </a:rPr>
              <a:t>конструктивные способности </a:t>
            </a:r>
            <a:r>
              <a:rPr lang="ru-RU" i="1" dirty="0">
                <a:latin typeface="Times New Roman" panose="02020603050405020304" pitchFamily="18" charset="0"/>
                <a:cs typeface="Times New Roman" panose="02020603050405020304" pitchFamily="18" charset="0"/>
              </a:rPr>
              <a:t>(умение действовать по схеме, образцу)</a:t>
            </a:r>
            <a:r>
              <a:rPr lang="ru-RU" dirty="0">
                <a:latin typeface="Times New Roman" panose="02020603050405020304" pitchFamily="18" charset="0"/>
                <a:cs typeface="Times New Roman" panose="02020603050405020304" pitchFamily="18" charset="0"/>
              </a:rPr>
              <a:t>;</a:t>
            </a:r>
          </a:p>
          <a:p>
            <a:pPr>
              <a:buFont typeface="Wingdings" panose="05000000000000000000" pitchFamily="2" charset="2"/>
              <a:buChar char="§"/>
            </a:pPr>
            <a:r>
              <a:rPr lang="ru-RU" dirty="0">
                <a:latin typeface="Times New Roman" panose="02020603050405020304" pitchFamily="18" charset="0"/>
                <a:cs typeface="Times New Roman" panose="02020603050405020304" pitchFamily="18" charset="0"/>
              </a:rPr>
              <a:t>математические способности </a:t>
            </a:r>
            <a:r>
              <a:rPr lang="ru-RU" i="1" dirty="0">
                <a:latin typeface="Times New Roman" panose="02020603050405020304" pitchFamily="18" charset="0"/>
                <a:cs typeface="Times New Roman" panose="02020603050405020304" pitchFamily="18" charset="0"/>
              </a:rPr>
              <a:t>(счет, пространственная ориентировка)</a:t>
            </a:r>
            <a:r>
              <a:rPr lang="ru-RU" dirty="0">
                <a:latin typeface="Times New Roman" panose="02020603050405020304" pitchFamily="18" charset="0"/>
                <a:cs typeface="Times New Roman" panose="02020603050405020304" pitchFamily="18" charset="0"/>
              </a:rPr>
              <a:t>;</a:t>
            </a:r>
          </a:p>
          <a:p>
            <a:pPr>
              <a:buFont typeface="Wingdings" panose="05000000000000000000" pitchFamily="2" charset="2"/>
              <a:buChar char="§"/>
            </a:pPr>
            <a:r>
              <a:rPr lang="ru-RU" dirty="0">
                <a:latin typeface="Times New Roman" panose="02020603050405020304" pitchFamily="18" charset="0"/>
                <a:cs typeface="Times New Roman" panose="02020603050405020304" pitchFamily="18" charset="0"/>
              </a:rPr>
              <a:t>мелкую моторику;</a:t>
            </a:r>
          </a:p>
          <a:p>
            <a:pPr>
              <a:buFont typeface="Wingdings" panose="05000000000000000000" pitchFamily="2" charset="2"/>
              <a:buChar char="§"/>
            </a:pPr>
            <a:r>
              <a:rPr lang="ru-RU" dirty="0">
                <a:latin typeface="Times New Roman" panose="02020603050405020304" pitchFamily="18" charset="0"/>
                <a:cs typeface="Times New Roman" panose="02020603050405020304" pitchFamily="18" charset="0"/>
              </a:rPr>
              <a:t>художественный вкус;</a:t>
            </a:r>
          </a:p>
          <a:p>
            <a:pPr>
              <a:buFont typeface="Wingdings" panose="05000000000000000000" pitchFamily="2" charset="2"/>
              <a:buChar char="§"/>
            </a:pPr>
            <a:r>
              <a:rPr lang="ru-RU" dirty="0">
                <a:latin typeface="Times New Roman" panose="02020603050405020304" pitchFamily="18" charset="0"/>
                <a:cs typeface="Times New Roman" panose="02020603050405020304" pitchFamily="18" charset="0"/>
              </a:rPr>
              <a:t>волевые качества личности </a:t>
            </a:r>
            <a:r>
              <a:rPr lang="ru-RU" i="1" dirty="0">
                <a:latin typeface="Times New Roman" panose="02020603050405020304" pitchFamily="18" charset="0"/>
                <a:cs typeface="Times New Roman" panose="02020603050405020304" pitchFamily="18" charset="0"/>
              </a:rPr>
              <a:t>(целеустремленность, усидчивость и т. п.)</a:t>
            </a:r>
            <a:r>
              <a:rPr lang="ru-RU" dirty="0">
                <a:latin typeface="Times New Roman" panose="02020603050405020304" pitchFamily="18" charset="0"/>
                <a:cs typeface="Times New Roman" panose="02020603050405020304" pitchFamily="18" charset="0"/>
              </a:rPr>
              <a:t>.</a:t>
            </a:r>
          </a:p>
          <a:p>
            <a:endParaRPr lang="ru-RU" dirty="0"/>
          </a:p>
        </p:txBody>
      </p:sp>
    </p:spTree>
    <p:extLst>
      <p:ext uri="{BB962C8B-B14F-4D97-AF65-F5344CB8AC3E}">
        <p14:creationId xmlns:p14="http://schemas.microsoft.com/office/powerpoint/2010/main" val="19846736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dirty="0"/>
          </a:p>
        </p:txBody>
      </p:sp>
      <p:sp>
        <p:nvSpPr>
          <p:cNvPr id="4" name="Прямоугольник 3"/>
          <p:cNvSpPr/>
          <p:nvPr/>
        </p:nvSpPr>
        <p:spPr>
          <a:xfrm>
            <a:off x="886408" y="139959"/>
            <a:ext cx="10590245" cy="597159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026" name="Picture 2" descr="https://snoopic.ru/images/detailed/13/09290.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95534" y="1845733"/>
            <a:ext cx="4009225" cy="400922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www.10kor.ru/upload/iblock/026/mozaika_magnitnaya_shestigrannaya_125_elementov.jpe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154727" y="1166326"/>
            <a:ext cx="4202895" cy="356169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static-sl.insales.ru/images/products/1/2158/299288686/plastmassovaya_detskaya_mozaika_piraty_510_elementov.jpeg"/>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8126963" y="72020"/>
            <a:ext cx="3940564" cy="37535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35488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https://xn--h1aaccizki6gva.xn--p1acf/image/cache/catalog/507257/011078-1200x800.jp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4242317" y="3359021"/>
            <a:ext cx="5819219" cy="294097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www.konik.ru/upload/iblock/ca1/ca16326e43234ce6d62a7f045b3e1ead.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919491" y="430645"/>
            <a:ext cx="3494045" cy="3497542"/>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https://sunduk-znaniy.ru/upload/shop_1/5/0/4/item_5043/DCD250FF-A519-4BAD-8379-880C4C901A3F.jpe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57200" y="523951"/>
            <a:ext cx="5237582" cy="34975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62292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s://www.maam.ru/upload/blogs/detsad-85300-1434018810.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04864" y="1856792"/>
            <a:ext cx="4783733" cy="358425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63250" y="1222311"/>
            <a:ext cx="4525347" cy="430887"/>
          </a:xfrm>
          <a:prstGeom prst="rect">
            <a:avLst/>
          </a:prstGeom>
          <a:noFill/>
        </p:spPr>
        <p:txBody>
          <a:bodyPr wrap="square" rtlCol="0">
            <a:spAutoFit/>
          </a:bodyPr>
          <a:lstStyle/>
          <a:p>
            <a:r>
              <a:rPr lang="ru-RU" sz="2200" dirty="0" smtClean="0">
                <a:latin typeface="Times New Roman" panose="02020603050405020304" pitchFamily="18" charset="0"/>
                <a:cs typeface="Times New Roman" panose="02020603050405020304" pitchFamily="18" charset="0"/>
              </a:rPr>
              <a:t>Игровая ситуация «Идет дождь»</a:t>
            </a:r>
            <a:endParaRPr lang="ru-RU" sz="2200" dirty="0">
              <a:latin typeface="Times New Roman" panose="02020603050405020304" pitchFamily="18" charset="0"/>
              <a:cs typeface="Times New Roman" panose="02020603050405020304" pitchFamily="18" charset="0"/>
            </a:endParaRPr>
          </a:p>
        </p:txBody>
      </p:sp>
      <p:pic>
        <p:nvPicPr>
          <p:cNvPr id="3078" name="Picture 6" descr="https://fs00.infourok.ru/images/doc/66/81871/hello_html_m1fd9ce9.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111550" y="1856791"/>
            <a:ext cx="4745411" cy="3584252"/>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5930398" y="1222311"/>
            <a:ext cx="5676884" cy="430887"/>
          </a:xfrm>
          <a:prstGeom prst="rect">
            <a:avLst/>
          </a:prstGeom>
          <a:noFill/>
        </p:spPr>
        <p:txBody>
          <a:bodyPr wrap="square" rtlCol="0">
            <a:spAutoFit/>
          </a:bodyPr>
          <a:lstStyle/>
          <a:p>
            <a:r>
              <a:rPr lang="ru-RU" sz="2200" dirty="0" smtClean="0">
                <a:latin typeface="Times New Roman" panose="02020603050405020304" pitchFamily="18" charset="0"/>
                <a:cs typeface="Times New Roman" panose="02020603050405020304" pitchFamily="18" charset="0"/>
              </a:rPr>
              <a:t>Игровая ситуация «Выглянуло солнышко»</a:t>
            </a:r>
            <a:endParaRPr lang="ru-RU"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712113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s://cs10.pikabu.ru/post_img/big/2020/09/16/7/1600251646155324402.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07911" y="532033"/>
            <a:ext cx="5971253" cy="3358831"/>
          </a:xfrm>
          <a:prstGeom prst="rect">
            <a:avLst/>
          </a:prstGeom>
          <a:noFill/>
          <a:extLst>
            <a:ext uri="{909E8E84-426E-40DD-AFC4-6F175D3DCCD1}">
              <a14:hiddenFill xmlns:a14="http://schemas.microsoft.com/office/drawing/2010/main">
                <a:solidFill>
                  <a:srgbClr val="FFFFFF"/>
                </a:solidFill>
              </a14:hiddenFill>
            </a:ext>
          </a:extLst>
        </p:spPr>
      </p:pic>
      <p:pic>
        <p:nvPicPr>
          <p:cNvPr id="4" name="Рисунок 3"/>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5896947" y="1786810"/>
            <a:ext cx="6018245" cy="4208107"/>
          </a:xfrm>
          <a:prstGeom prst="rect">
            <a:avLst/>
          </a:prstGeom>
        </p:spPr>
      </p:pic>
    </p:spTree>
    <p:extLst>
      <p:ext uri="{BB962C8B-B14F-4D97-AF65-F5344CB8AC3E}">
        <p14:creationId xmlns:p14="http://schemas.microsoft.com/office/powerpoint/2010/main" val="30676138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latin typeface="Times New Roman" panose="02020603050405020304" pitchFamily="18" charset="0"/>
                <a:cs typeface="Times New Roman" panose="02020603050405020304" pitchFamily="18" charset="0"/>
              </a:rPr>
              <a:t>«Шьем одежду для мишки»</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097280" y="1845734"/>
            <a:ext cx="7337593" cy="4471090"/>
          </a:xfrm>
        </p:spPr>
        <p:txBody>
          <a:bodyPr>
            <a:normAutofit fontScale="92500" lnSpcReduction="20000"/>
          </a:bodyPr>
          <a:lstStyle/>
          <a:p>
            <a:r>
              <a:rPr lang="ru-RU" sz="2200" b="1" i="1" u="sng" dirty="0" smtClean="0">
                <a:latin typeface="Times New Roman" panose="02020603050405020304" pitchFamily="18" charset="0"/>
                <a:cs typeface="Times New Roman" panose="02020603050405020304" pitchFamily="18" charset="0"/>
              </a:rPr>
              <a:t>Цель</a:t>
            </a:r>
            <a:r>
              <a:rPr lang="ru-RU" sz="2200" b="1" i="1" dirty="0">
                <a:latin typeface="Times New Roman" panose="02020603050405020304" pitchFamily="18" charset="0"/>
                <a:cs typeface="Times New Roman" panose="02020603050405020304" pitchFamily="18" charset="0"/>
              </a:rPr>
              <a:t>:</a:t>
            </a:r>
            <a:r>
              <a:rPr lang="ru-RU" sz="2200" i="1" dirty="0">
                <a:latin typeface="Times New Roman" panose="02020603050405020304" pitchFamily="18" charset="0"/>
                <a:cs typeface="Times New Roman" panose="02020603050405020304" pitchFamily="18" charset="0"/>
              </a:rPr>
              <a:t> </a:t>
            </a:r>
            <a:r>
              <a:rPr lang="ru-RU" sz="2200" dirty="0">
                <a:latin typeface="Times New Roman" panose="02020603050405020304" pitchFamily="18" charset="0"/>
                <a:cs typeface="Times New Roman" panose="02020603050405020304" pitchFamily="18" charset="0"/>
              </a:rPr>
              <a:t>развитие мелкой моторики; развитие зрительного внимания и пространственной ориентации; активизация словаря: «кофта», «рукава», «воротник», «застежка». </a:t>
            </a:r>
            <a:br>
              <a:rPr lang="ru-RU" sz="2200" dirty="0">
                <a:latin typeface="Times New Roman" panose="02020603050405020304" pitchFamily="18" charset="0"/>
                <a:cs typeface="Times New Roman" panose="02020603050405020304" pitchFamily="18" charset="0"/>
              </a:rPr>
            </a:br>
            <a:r>
              <a:rPr lang="ru-RU" sz="2200" b="1" i="1" u="sng" dirty="0">
                <a:latin typeface="Times New Roman" panose="02020603050405020304" pitchFamily="18" charset="0"/>
                <a:cs typeface="Times New Roman" panose="02020603050405020304" pitchFamily="18" charset="0"/>
              </a:rPr>
              <a:t>Оснащение</a:t>
            </a:r>
            <a:r>
              <a:rPr lang="ru-RU" sz="2200" b="1" i="1" dirty="0">
                <a:latin typeface="Times New Roman" panose="02020603050405020304" pitchFamily="18" charset="0"/>
                <a:cs typeface="Times New Roman" panose="02020603050405020304" pitchFamily="18" charset="0"/>
              </a:rPr>
              <a:t>:</a:t>
            </a:r>
            <a:r>
              <a:rPr lang="ru-RU" sz="2200" i="1" dirty="0">
                <a:latin typeface="Times New Roman" panose="02020603050405020304" pitchFamily="18" charset="0"/>
                <a:cs typeface="Times New Roman" panose="02020603050405020304" pitchFamily="18" charset="0"/>
              </a:rPr>
              <a:t> </a:t>
            </a:r>
            <a:r>
              <a:rPr lang="ru-RU" sz="2200" dirty="0">
                <a:latin typeface="Times New Roman" panose="02020603050405020304" pitchFamily="18" charset="0"/>
                <a:cs typeface="Times New Roman" panose="02020603050405020304" pitchFamily="18" charset="0"/>
              </a:rPr>
              <a:t>изображение мишки; кукольная кофта; штаны; наборное полотно; мозаика. </a:t>
            </a:r>
            <a:br>
              <a:rPr lang="ru-RU" sz="2200" dirty="0">
                <a:latin typeface="Times New Roman" panose="02020603050405020304" pitchFamily="18" charset="0"/>
                <a:cs typeface="Times New Roman" panose="02020603050405020304" pitchFamily="18" charset="0"/>
              </a:rPr>
            </a:br>
            <a:r>
              <a:rPr lang="ru-RU" sz="2200" b="1" i="1" u="sng" dirty="0">
                <a:latin typeface="Times New Roman" panose="02020603050405020304" pitchFamily="18" charset="0"/>
                <a:cs typeface="Times New Roman" panose="02020603050405020304" pitchFamily="18" charset="0"/>
              </a:rPr>
              <a:t>Ход игры. </a:t>
            </a:r>
            <a:r>
              <a:rPr lang="ru-RU" sz="2200" dirty="0">
                <a:latin typeface="Times New Roman" panose="02020603050405020304" pitchFamily="18" charset="0"/>
                <a:cs typeface="Times New Roman" panose="02020603050405020304" pitchFamily="18" charset="0"/>
              </a:rPr>
              <a:t>Рассмотрите с ребенком кофту. Выделите в ней детали: рукава, спинку, застежку... Предложите ребенку «сшить» для мишки штанишки и рубашку. Прочтите стихотворение: </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                 Я рубашку сшила мишке, </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                 Я сошью ему штанишки. </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                 Надо к ним карман пришить</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                 И конфетку положить. </a:t>
            </a:r>
            <a:br>
              <a:rPr lang="ru-RU" sz="2200" dirty="0">
                <a:latin typeface="Times New Roman" panose="02020603050405020304" pitchFamily="18" charset="0"/>
                <a:cs typeface="Times New Roman" panose="02020603050405020304" pitchFamily="18" charset="0"/>
              </a:rPr>
            </a:br>
            <a:r>
              <a:rPr lang="ru-RU" sz="2200" b="1" i="1" u="sng" dirty="0">
                <a:latin typeface="Times New Roman" panose="02020603050405020304" pitchFamily="18" charset="0"/>
                <a:cs typeface="Times New Roman" panose="02020603050405020304" pitchFamily="18" charset="0"/>
              </a:rPr>
              <a:t>Усложнение задания.</a:t>
            </a:r>
            <a:r>
              <a:rPr lang="ru-RU" sz="2200" i="1" dirty="0">
                <a:latin typeface="Times New Roman" panose="02020603050405020304" pitchFamily="18" charset="0"/>
                <a:cs typeface="Times New Roman" panose="02020603050405020304" pitchFamily="18" charset="0"/>
              </a:rPr>
              <a:t> </a:t>
            </a:r>
            <a:r>
              <a:rPr lang="ru-RU" sz="2200" dirty="0">
                <a:latin typeface="Times New Roman" panose="02020603050405020304" pitchFamily="18" charset="0"/>
                <a:cs typeface="Times New Roman" panose="02020603050405020304" pitchFamily="18" charset="0"/>
              </a:rPr>
              <a:t>Возможны различные варианты усложненного задания, например, ребенок: </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а) выкладывает второй рукав по аналогии; </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б) выкладывает два рукава к рубашке, выложенной взрослым; </a:t>
            </a:r>
          </a:p>
          <a:p>
            <a:r>
              <a:rPr lang="ru-RU" sz="2200" dirty="0">
                <a:latin typeface="Times New Roman" panose="02020603050405020304" pitchFamily="18" charset="0"/>
                <a:cs typeface="Times New Roman" panose="02020603050405020304" pitchFamily="18" charset="0"/>
              </a:rPr>
              <a:t>в) выкладывает всю рубашку </a:t>
            </a:r>
            <a:r>
              <a:rPr lang="ru-RU" sz="2200" dirty="0" smtClean="0">
                <a:latin typeface="Times New Roman" panose="02020603050405020304" pitchFamily="18" charset="0"/>
                <a:cs typeface="Times New Roman" panose="02020603050405020304" pitchFamily="18" charset="0"/>
              </a:rPr>
              <a:t>самостоятельно. </a:t>
            </a: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endParaRPr lang="ru-RU" dirty="0">
              <a:latin typeface="Times New Roman" panose="02020603050405020304" pitchFamily="18" charset="0"/>
              <a:cs typeface="Times New Roman" panose="02020603050405020304" pitchFamily="18" charset="0"/>
            </a:endParaRPr>
          </a:p>
        </p:txBody>
      </p:sp>
      <p:pic>
        <p:nvPicPr>
          <p:cNvPr id="6146" name="Picture 2" descr="https://images.wbstatic.net/big/new/12910000/12913763-1.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679088" y="1845734"/>
            <a:ext cx="3296039" cy="43947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80328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60162" y="986399"/>
            <a:ext cx="10058400" cy="637128"/>
          </a:xfrm>
        </p:spPr>
        <p:txBody>
          <a:bodyPr>
            <a:normAutofit fontScale="90000"/>
          </a:bodyPr>
          <a:lstStyle/>
          <a:p>
            <a:r>
              <a:rPr lang="ru-RU" b="1" dirty="0" smtClean="0">
                <a:latin typeface="Times New Roman" panose="02020603050405020304" pitchFamily="18" charset="0"/>
                <a:cs typeface="Times New Roman" panose="02020603050405020304" pitchFamily="18" charset="0"/>
              </a:rPr>
              <a:t>«Слепим </a:t>
            </a:r>
            <a:r>
              <a:rPr lang="ru-RU" b="1" dirty="0">
                <a:latin typeface="Times New Roman" panose="02020603050405020304" pitchFamily="18" charset="0"/>
                <a:cs typeface="Times New Roman" panose="02020603050405020304" pitchFamily="18" charset="0"/>
              </a:rPr>
              <a:t>зайчика»</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360162" y="1791478"/>
            <a:ext cx="8065381" cy="4357395"/>
          </a:xfrm>
        </p:spPr>
        <p:txBody>
          <a:bodyPr>
            <a:noAutofit/>
          </a:bodyPr>
          <a:lstStyle/>
          <a:p>
            <a:r>
              <a:rPr lang="ru-RU" b="1" i="1" u="sng" dirty="0" smtClean="0">
                <a:latin typeface="Times New Roman" panose="02020603050405020304" pitchFamily="18" charset="0"/>
                <a:cs typeface="Times New Roman" panose="02020603050405020304" pitchFamily="18" charset="0"/>
              </a:rPr>
              <a:t>Цель</a:t>
            </a:r>
            <a:r>
              <a:rPr lang="ru-RU" b="1" i="1" u="sng" dirty="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дальнейшее развитие мелкой моторики (пинцетного захватывания); развитие зрительного внимания; выработка умения выкладывать по образцу; активизация словаря: «ком», «хвост», «усы», «солома», «длинные», «блестящие». </a:t>
            </a:r>
            <a:br>
              <a:rPr lang="ru-RU" dirty="0">
                <a:latin typeface="Times New Roman" panose="02020603050405020304" pitchFamily="18" charset="0"/>
                <a:cs typeface="Times New Roman" panose="02020603050405020304" pitchFamily="18" charset="0"/>
              </a:rPr>
            </a:br>
            <a:r>
              <a:rPr lang="ru-RU" b="1" i="1" u="sng" dirty="0">
                <a:latin typeface="Times New Roman" panose="02020603050405020304" pitchFamily="18" charset="0"/>
                <a:cs typeface="Times New Roman" panose="02020603050405020304" pitchFamily="18" charset="0"/>
              </a:rPr>
              <a:t>Оснащение</a:t>
            </a:r>
            <a:r>
              <a:rPr lang="ru-RU" b="1" i="1" dirty="0">
                <a:latin typeface="Times New Roman" panose="02020603050405020304" pitchFamily="18" charset="0"/>
                <a:cs typeface="Times New Roman" panose="02020603050405020304" pitchFamily="18" charset="0"/>
              </a:rPr>
              <a:t>:</a:t>
            </a:r>
            <a:r>
              <a:rPr lang="ru-RU" i="1" dirty="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игрушечный заяц; нарисованная на листе бумаги мордочка зайца без усов; наборное полотно; мозаика. </a:t>
            </a:r>
          </a:p>
          <a:p>
            <a:r>
              <a:rPr lang="ru-RU" b="1" i="1" u="sng" dirty="0">
                <a:latin typeface="Times New Roman" panose="02020603050405020304" pitchFamily="18" charset="0"/>
                <a:cs typeface="Times New Roman" panose="02020603050405020304" pitchFamily="18" charset="0"/>
              </a:rPr>
              <a:t>Ход игры</a:t>
            </a:r>
            <a:r>
              <a:rPr lang="ru-RU" b="1" i="1" dirty="0">
                <a:latin typeface="Times New Roman" panose="02020603050405020304" pitchFamily="18" charset="0"/>
                <a:cs typeface="Times New Roman" panose="02020603050405020304" pitchFamily="18" charset="0"/>
              </a:rPr>
              <a:t>.</a:t>
            </a:r>
            <a:r>
              <a:rPr lang="ru-RU" i="1"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Покажите </a:t>
            </a:r>
            <a:r>
              <a:rPr lang="ru-RU" dirty="0">
                <a:latin typeface="Times New Roman" panose="02020603050405020304" pitchFamily="18" charset="0"/>
                <a:cs typeface="Times New Roman" panose="02020603050405020304" pitchFamily="18" charset="0"/>
              </a:rPr>
              <a:t>ребенку нарисованную мордочку зайца. Рассмотрите ее. Назовите все части (уши, глаза, рот). Удивитесь, что у зайца нет усов. Предложите ребенку выложить из мозаики «такого же» зайчика на наборном полотне цвет для выкладывания ребенок может выбрать такой, какой хочет (заяц может быть любого цвета, потому что он игрушечный) </a:t>
            </a:r>
          </a:p>
          <a:p>
            <a:r>
              <a:rPr lang="ru-RU" b="1" i="1" u="sng" dirty="0">
                <a:latin typeface="Times New Roman" panose="02020603050405020304" pitchFamily="18" charset="0"/>
                <a:cs typeface="Times New Roman" panose="02020603050405020304" pitchFamily="18" charset="0"/>
              </a:rPr>
              <a:t>Усложнение задания.</a:t>
            </a:r>
            <a:r>
              <a:rPr lang="ru-RU" i="1" dirty="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Возможно за счет выкладывания заячьей мордочки по памяти, за счет выкладывания зайчика целиком по образцу, по памяти. </a:t>
            </a:r>
          </a:p>
        </p:txBody>
      </p:sp>
      <p:pic>
        <p:nvPicPr>
          <p:cNvPr id="5122" name="Picture 2" descr="https://amalshop.ru/img-my/product/3/194/1935416.jp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8425543" y="317241"/>
            <a:ext cx="3499697" cy="35363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3485969"/>
      </p:ext>
    </p:extLst>
  </p:cSld>
  <p:clrMapOvr>
    <a:masterClrMapping/>
  </p:clrMapOvr>
</p:sld>
</file>

<file path=ppt/theme/theme1.xml><?xml version="1.0" encoding="utf-8"?>
<a:theme xmlns:a="http://schemas.openxmlformats.org/drawingml/2006/main" name="Ретро">
  <a:themeElements>
    <a:clrScheme name="Ретро">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Ретро">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Ретро">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40</TotalTime>
  <Words>109</Words>
  <Application>Microsoft Office PowerPoint</Application>
  <PresentationFormat>Широкоэкранный</PresentationFormat>
  <Paragraphs>20</Paragraphs>
  <Slides>8</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8</vt:i4>
      </vt:variant>
    </vt:vector>
  </HeadingPairs>
  <TitlesOfParts>
    <vt:vector size="13" baseType="lpstr">
      <vt:lpstr>Calibri</vt:lpstr>
      <vt:lpstr>Calibri Light</vt:lpstr>
      <vt:lpstr>Times New Roman</vt:lpstr>
      <vt:lpstr>Wingdings</vt:lpstr>
      <vt:lpstr>Ретро</vt:lpstr>
      <vt:lpstr>«Собери мозаику»  - методика развивающих занятий  по конструированию для детей предшкольного возраста</vt:lpstr>
      <vt:lpstr>Игры с мозаикой развивают:</vt:lpstr>
      <vt:lpstr>Презентация PowerPoint</vt:lpstr>
      <vt:lpstr>Презентация PowerPoint</vt:lpstr>
      <vt:lpstr>Презентация PowerPoint</vt:lpstr>
      <vt:lpstr>Презентация PowerPoint</vt:lpstr>
      <vt:lpstr>«Шьем одежду для мишки»</vt:lpstr>
      <vt:lpstr>«Слепим зайчика»</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«Собери мозаику»  - методика развивающих занятий  по конструированию для детей предшкольного возраста</dc:title>
  <dc:creator>Галина Елсукова</dc:creator>
  <cp:lastModifiedBy>1</cp:lastModifiedBy>
  <cp:revision>9</cp:revision>
  <dcterms:created xsi:type="dcterms:W3CDTF">2022-02-15T06:11:30Z</dcterms:created>
  <dcterms:modified xsi:type="dcterms:W3CDTF">2022-10-02T03:28:07Z</dcterms:modified>
</cp:coreProperties>
</file>