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358" r:id="rId2"/>
    <p:sldId id="306" r:id="rId3"/>
    <p:sldId id="30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55" r:id="rId12"/>
    <p:sldId id="346" r:id="rId13"/>
    <p:sldId id="357" r:id="rId14"/>
    <p:sldId id="309" r:id="rId15"/>
    <p:sldId id="356" r:id="rId16"/>
    <p:sldId id="354" r:id="rId17"/>
    <p:sldId id="312" r:id="rId18"/>
    <p:sldId id="313" r:id="rId19"/>
    <p:sldId id="314" r:id="rId20"/>
    <p:sldId id="317" r:id="rId21"/>
    <p:sldId id="318" r:id="rId22"/>
    <p:sldId id="352" r:id="rId23"/>
    <p:sldId id="353" r:id="rId24"/>
    <p:sldId id="336" r:id="rId25"/>
    <p:sldId id="351" r:id="rId26"/>
    <p:sldId id="348" r:id="rId27"/>
    <p:sldId id="349" r:id="rId28"/>
    <p:sldId id="350" r:id="rId29"/>
    <p:sldId id="320" r:id="rId30"/>
    <p:sldId id="321" r:id="rId31"/>
    <p:sldId id="323" r:id="rId32"/>
    <p:sldId id="326" r:id="rId33"/>
    <p:sldId id="333" r:id="rId34"/>
    <p:sldId id="331" r:id="rId35"/>
    <p:sldId id="322" r:id="rId36"/>
    <p:sldId id="332" r:id="rId37"/>
    <p:sldId id="334" r:id="rId38"/>
    <p:sldId id="337" r:id="rId39"/>
    <p:sldId id="324" r:id="rId40"/>
    <p:sldId id="325" r:id="rId41"/>
    <p:sldId id="335" r:id="rId42"/>
    <p:sldId id="327" r:id="rId43"/>
    <p:sldId id="328" r:id="rId44"/>
    <p:sldId id="329" r:id="rId45"/>
    <p:sldId id="330" r:id="rId4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Matilda" panose="020B0604020202020204" charset="0"/>
      <p:regular r:id="rId51"/>
    </p:embeddedFont>
    <p:embeddedFont>
      <p:font typeface="Comic Sans MS" panose="030F0702030302020204" pitchFamily="66" charset="0"/>
      <p:regular r:id="rId52"/>
      <p:bold r:id="rId53"/>
      <p:italic r:id="rId54"/>
      <p:boldItalic r:id="rId5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0000"/>
    <a:srgbClr val="660066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107" d="100"/>
          <a:sy n="107" d="100"/>
        </p:scale>
        <p:origin x="7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7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130425"/>
            <a:ext cx="676652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9972" y="3886200"/>
            <a:ext cx="5572428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02.10.2022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600200"/>
            <a:ext cx="699512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  <a:lvl2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2pPr>
            <a:lvl3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3pPr>
            <a:lvl4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4pPr>
            <a:lvl5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02.10.2022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91680" y="1600200"/>
            <a:ext cx="280412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  <a:lvl2pPr>
              <a:defRPr sz="2400"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2pPr>
            <a:lvl3pPr>
              <a:defRPr sz="2000"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3pPr>
            <a:lvl4pPr>
              <a:defRPr sz="1800"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4pPr>
            <a:lvl5pPr>
              <a:defRPr sz="1800"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  <a:lvl2pPr>
              <a:defRPr sz="2400"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2pPr>
            <a:lvl3pPr>
              <a:defRPr sz="2000"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3pPr>
            <a:lvl4pPr>
              <a:defRPr sz="1800"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4pPr>
            <a:lvl5pPr>
              <a:defRPr sz="1800"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02.10.2022</a:t>
            </a:fld>
            <a:endParaRPr lang="ru-RU"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02.10.2022</a:t>
            </a:fld>
            <a:endParaRPr lang="ru-RU"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02.10.2022</a:t>
            </a:fld>
            <a:endParaRPr lang="ru-RU"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Matild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6" r:id="rId4"/>
    <p:sldLayoutId id="2147483667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764704"/>
            <a:ext cx="7704856" cy="3168352"/>
          </a:xfrm>
        </p:spPr>
        <p:txBody>
          <a:bodyPr/>
          <a:lstStyle/>
          <a:p>
            <a:r>
              <a:rPr lang="ru-RU" sz="3600" b="1" dirty="0" smtClean="0"/>
              <a:t>«Развитие смыслового чтения в начальной школе, как важнейшей составляющей информационной компетенции»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3912875"/>
            <a:ext cx="62646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smtClean="0"/>
              <a:t>«Привить ребенку вкус к чтению– лучший подарок, который мы можем ему сделать».                                                                                        </a:t>
            </a:r>
            <a:r>
              <a:rPr lang="ru-RU" sz="2800" dirty="0" err="1" smtClean="0"/>
              <a:t>Сесиль</a:t>
            </a:r>
            <a:r>
              <a:rPr lang="ru-RU" sz="2800" dirty="0" smtClean="0"/>
              <a:t> Лупан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7269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dirty="0" smtClean="0"/>
              <a:t>Собственно </a:t>
            </a:r>
            <a:r>
              <a:rPr lang="ru-RU" b="1" u="sng" dirty="0" smtClean="0"/>
              <a:t>читательская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деятельность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2204864"/>
            <a:ext cx="6995120" cy="3921299"/>
          </a:xfrm>
        </p:spPr>
        <p:txBody>
          <a:bodyPr/>
          <a:lstStyle/>
          <a:p>
            <a:r>
              <a:rPr lang="ru-RU" dirty="0" smtClean="0"/>
              <a:t> • восприятие, интерпретация </a:t>
            </a:r>
            <a:r>
              <a:rPr lang="ru-RU" i="1" dirty="0" smtClean="0"/>
              <a:t>(истолкование)</a:t>
            </a:r>
            <a:endParaRPr lang="ru-RU" dirty="0" smtClean="0"/>
          </a:p>
          <a:p>
            <a:r>
              <a:rPr lang="ru-RU" dirty="0" smtClean="0"/>
              <a:t>• оценка художественного произведения как искусства слова</a:t>
            </a:r>
          </a:p>
          <a:p>
            <a:r>
              <a:rPr lang="ru-RU" dirty="0" smtClean="0"/>
              <a:t>работа с текстом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6995120" cy="1143000"/>
          </a:xfrm>
        </p:spPr>
        <p:txBody>
          <a:bodyPr/>
          <a:lstStyle/>
          <a:p>
            <a:r>
              <a:rPr lang="ru-RU" b="1" dirty="0" smtClean="0"/>
              <a:t>Методы и приёмы обучения смысловому чтению </a:t>
            </a:r>
            <a:br>
              <a:rPr lang="ru-RU" b="1" dirty="0" smtClean="0"/>
            </a:br>
            <a:r>
              <a:rPr lang="ru-RU" b="1" dirty="0" smtClean="0"/>
              <a:t>на уроках </a:t>
            </a:r>
            <a:br>
              <a:rPr lang="ru-RU" b="1" dirty="0" smtClean="0"/>
            </a:br>
            <a:r>
              <a:rPr lang="ru-RU" b="1" dirty="0" smtClean="0"/>
              <a:t>литературного чтения</a:t>
            </a:r>
            <a:endParaRPr lang="ru-RU" dirty="0"/>
          </a:p>
        </p:txBody>
      </p:sp>
      <p:pic>
        <p:nvPicPr>
          <p:cNvPr id="8" name="Рисунок 7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933056"/>
            <a:ext cx="2376264" cy="2376264"/>
          </a:xfrm>
          <a:prstGeom prst="rect">
            <a:avLst/>
          </a:prstGeom>
        </p:spPr>
      </p:pic>
      <p:pic>
        <p:nvPicPr>
          <p:cNvPr id="9" name="Содержимое 3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82966">
            <a:off x="2267744" y="3356992"/>
            <a:ext cx="2700194" cy="1502891"/>
          </a:xfrm>
          <a:prstGeom prst="rect">
            <a:avLst/>
          </a:prstGeom>
        </p:spPr>
      </p:pic>
      <p:pic>
        <p:nvPicPr>
          <p:cNvPr id="10" name="Рисунок 9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4869160"/>
            <a:ext cx="2522470" cy="1616968"/>
          </a:xfrm>
          <a:prstGeom prst="rect">
            <a:avLst/>
          </a:prstGeom>
        </p:spPr>
      </p:pic>
      <p:pic>
        <p:nvPicPr>
          <p:cNvPr id="11" name="Рисунок 10" descr="4.jpg"/>
          <p:cNvPicPr>
            <a:picLocks noChangeAspect="1"/>
          </p:cNvPicPr>
          <p:nvPr/>
        </p:nvPicPr>
        <p:blipFill>
          <a:blip r:embed="rId5" cstate="print"/>
          <a:srcRect t="19760" b="16737"/>
          <a:stretch>
            <a:fillRect/>
          </a:stretch>
        </p:blipFill>
        <p:spPr>
          <a:xfrm rot="253356">
            <a:off x="6139105" y="3086644"/>
            <a:ext cx="2494643" cy="158417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260648"/>
            <a:ext cx="6995120" cy="4525963"/>
          </a:xfrm>
        </p:spPr>
        <p:txBody>
          <a:bodyPr/>
          <a:lstStyle/>
          <a:p>
            <a:pPr>
              <a:buNone/>
            </a:pPr>
            <a:r>
              <a:rPr lang="ru-RU" sz="2000" b="1" u="sng" dirty="0" smtClean="0"/>
              <a:t>Первый этап</a:t>
            </a:r>
            <a:r>
              <a:rPr lang="ru-RU" sz="2000" b="1" dirty="0" smtClean="0"/>
              <a:t>: работа с текстом до чтения </a:t>
            </a:r>
          </a:p>
          <a:p>
            <a:r>
              <a:rPr lang="ru-RU" sz="2000" dirty="0" smtClean="0"/>
              <a:t>• антиципация </a:t>
            </a:r>
            <a:r>
              <a:rPr lang="ru-RU" sz="2000" i="1" dirty="0" smtClean="0"/>
              <a:t>(предугадывание предстоящего чтения)</a:t>
            </a:r>
            <a:endParaRPr lang="ru-RU" sz="2000" dirty="0" smtClean="0"/>
          </a:p>
          <a:p>
            <a:r>
              <a:rPr lang="ru-RU" sz="2000" dirty="0" smtClean="0"/>
              <a:t>• определение смысловой, тематической, эмоциональной направленности текста</a:t>
            </a:r>
          </a:p>
          <a:p>
            <a:pPr>
              <a:buNone/>
            </a:pPr>
            <a:r>
              <a:rPr lang="ru-RU" sz="2000" b="1" u="sng" dirty="0" smtClean="0"/>
              <a:t>Второй этап</a:t>
            </a:r>
            <a:r>
              <a:rPr lang="ru-RU" sz="2000" b="1" dirty="0" smtClean="0"/>
              <a:t>: работа во время чтения текста</a:t>
            </a:r>
          </a:p>
          <a:p>
            <a:r>
              <a:rPr lang="ru-RU" sz="2000" dirty="0" smtClean="0"/>
              <a:t>• выявление совпадений первоначальных предположений учащихся с содержанием и эмоциональной окраской </a:t>
            </a:r>
            <a:r>
              <a:rPr lang="ru-RU" sz="2000" b="1" dirty="0" smtClean="0"/>
              <a:t>прочитанного</a:t>
            </a:r>
            <a:r>
              <a:rPr lang="ru-RU" sz="2000" dirty="0" smtClean="0"/>
              <a:t>;</a:t>
            </a:r>
          </a:p>
          <a:p>
            <a:r>
              <a:rPr lang="ru-RU" sz="2000" dirty="0" smtClean="0"/>
              <a:t>• выделение ключевых слов;</a:t>
            </a:r>
          </a:p>
          <a:p>
            <a:r>
              <a:rPr lang="ru-RU" sz="2000" dirty="0" smtClean="0"/>
              <a:t>• ведение диалога с автором через текст;</a:t>
            </a:r>
          </a:p>
          <a:p>
            <a:r>
              <a:rPr lang="ru-RU" sz="2000" dirty="0" smtClean="0"/>
              <a:t>• комментирование чтение.</a:t>
            </a:r>
          </a:p>
          <a:p>
            <a:pPr>
              <a:buNone/>
            </a:pPr>
            <a:r>
              <a:rPr lang="ru-RU" sz="2000" b="1" u="sng" dirty="0" smtClean="0"/>
              <a:t>Третий этап</a:t>
            </a:r>
            <a:r>
              <a:rPr lang="ru-RU" sz="2000" b="1" dirty="0" smtClean="0"/>
              <a:t>: работа с текстом после </a:t>
            </a:r>
            <a:r>
              <a:rPr lang="ru-RU" sz="2000" b="1" u="sng" dirty="0" smtClean="0"/>
              <a:t>чтения</a:t>
            </a:r>
            <a:r>
              <a:rPr lang="ru-RU" sz="2000" b="1" dirty="0" smtClean="0"/>
              <a:t>:</a:t>
            </a:r>
          </a:p>
          <a:p>
            <a:r>
              <a:rPr lang="ru-RU" sz="2000" dirty="0" smtClean="0"/>
              <a:t>• коллективное обсуждение </a:t>
            </a:r>
            <a:r>
              <a:rPr lang="ru-RU" sz="2000" b="1" dirty="0" smtClean="0"/>
              <a:t>прочитанного</a:t>
            </a:r>
            <a:r>
              <a:rPr lang="ru-RU" sz="2000" dirty="0" smtClean="0"/>
              <a:t>, дискуссия;</a:t>
            </a:r>
          </a:p>
          <a:p>
            <a:r>
              <a:rPr lang="ru-RU" sz="2000" dirty="0" smtClean="0"/>
              <a:t>• знакомство с писателем;</a:t>
            </a:r>
          </a:p>
          <a:p>
            <a:r>
              <a:rPr lang="ru-RU" sz="2000" dirty="0" smtClean="0"/>
              <a:t>• работа с иллюстрациями;</a:t>
            </a:r>
          </a:p>
          <a:p>
            <a:r>
              <a:rPr lang="ru-RU" sz="2000" dirty="0" smtClean="0"/>
              <a:t>• творческие задания, опирающиеся на сферу </a:t>
            </a:r>
            <a:r>
              <a:rPr lang="ru-RU" sz="2000" b="1" dirty="0" smtClean="0"/>
              <a:t>читательской деятельности </a:t>
            </a:r>
            <a:r>
              <a:rPr lang="ru-RU" sz="2000" i="1" dirty="0" smtClean="0"/>
              <a:t>(эмоции, воображение, художественные </a:t>
            </a:r>
            <a:r>
              <a:rPr lang="ru-RU" sz="2000" b="1" i="1" dirty="0" smtClean="0"/>
              <a:t>формы</a:t>
            </a:r>
            <a:r>
              <a:rPr lang="ru-RU" sz="2000" i="1" dirty="0" smtClean="0"/>
              <a:t>)</a:t>
            </a:r>
            <a:endParaRPr lang="ru-RU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Формы работы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47664" y="1196752"/>
            <a:ext cx="3024336" cy="4525963"/>
          </a:xfrm>
        </p:spPr>
        <p:txBody>
          <a:bodyPr/>
          <a:lstStyle/>
          <a:p>
            <a:r>
              <a:rPr lang="ru-RU" b="1" dirty="0" smtClean="0"/>
              <a:t>Групповая 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err="1" smtClean="0"/>
              <a:t>инсценирование</a:t>
            </a:r>
            <a:r>
              <a:rPr lang="ru-RU" dirty="0" smtClean="0"/>
              <a:t> произведений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076056" y="1196752"/>
            <a:ext cx="3610744" cy="4525963"/>
          </a:xfrm>
        </p:spPr>
        <p:txBody>
          <a:bodyPr/>
          <a:lstStyle/>
          <a:p>
            <a:r>
              <a:rPr lang="ru-RU" b="1" dirty="0" smtClean="0"/>
              <a:t>Парная 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чтение стихотворений, диалогов,</a:t>
            </a:r>
          </a:p>
          <a:p>
            <a:pPr>
              <a:buNone/>
            </a:pPr>
            <a:r>
              <a:rPr lang="ru-RU" dirty="0" smtClean="0"/>
              <a:t>проверка заданий в печатных тетрадях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332656"/>
            <a:ext cx="7139136" cy="5721499"/>
          </a:xfrm>
        </p:spPr>
        <p:txBody>
          <a:bodyPr/>
          <a:lstStyle/>
          <a:p>
            <a:r>
              <a:rPr lang="ru-RU" sz="3000" b="1" dirty="0" smtClean="0"/>
              <a:t>Чтение в кружок</a:t>
            </a:r>
          </a:p>
          <a:p>
            <a:r>
              <a:rPr lang="ru-RU" sz="3000" b="1" dirty="0" smtClean="0"/>
              <a:t>Чтение про себя с вопросами</a:t>
            </a:r>
          </a:p>
          <a:p>
            <a:r>
              <a:rPr lang="ru-RU" sz="3000" b="1" dirty="0" smtClean="0"/>
              <a:t>Чтение с остановками</a:t>
            </a:r>
          </a:p>
          <a:p>
            <a:r>
              <a:rPr lang="ru-RU" sz="3000" b="1" dirty="0" smtClean="0"/>
              <a:t>Ассоциативный куст</a:t>
            </a:r>
          </a:p>
          <a:p>
            <a:r>
              <a:rPr lang="ru-RU" sz="3000" b="1" dirty="0" smtClean="0"/>
              <a:t>Чтение в парах – обобщение в парах</a:t>
            </a:r>
          </a:p>
          <a:p>
            <a:r>
              <a:rPr lang="ru-RU" sz="3000" b="1" dirty="0" smtClean="0"/>
              <a:t>Читаем и спрашиваем</a:t>
            </a:r>
          </a:p>
          <a:p>
            <a:r>
              <a:rPr lang="ru-RU" sz="3000" b="1" dirty="0" smtClean="0"/>
              <a:t>Дневник двойных записей</a:t>
            </a:r>
          </a:p>
          <a:p>
            <a:r>
              <a:rPr lang="ru-RU" sz="3000" b="1" dirty="0" smtClean="0"/>
              <a:t>Чтение с составлением таблицы, диаграммы</a:t>
            </a:r>
          </a:p>
          <a:p>
            <a:r>
              <a:rPr lang="ru-RU" sz="3000" b="1" dirty="0" smtClean="0"/>
              <a:t>Чтение с пометками</a:t>
            </a:r>
          </a:p>
          <a:p>
            <a:r>
              <a:rPr lang="ru-RU" sz="3000" b="1" dirty="0" smtClean="0"/>
              <a:t>Создание проблемной ситуации</a:t>
            </a:r>
          </a:p>
          <a:p>
            <a:r>
              <a:rPr lang="ru-RU" sz="3000" b="1" dirty="0" smtClean="0"/>
              <a:t>Беседы-дискуссии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Уроки литературного чтения и музыки</a:t>
            </a:r>
            <a:endParaRPr lang="ru-RU" b="1" dirty="0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5" y="1988840"/>
            <a:ext cx="3394299" cy="2088232"/>
          </a:xfrm>
        </p:spPr>
      </p:pic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3" cstate="print"/>
          <a:srcRect t="46850" r="42125"/>
          <a:stretch>
            <a:fillRect/>
          </a:stretch>
        </p:blipFill>
        <p:spPr>
          <a:xfrm>
            <a:off x="5436096" y="4149080"/>
            <a:ext cx="3353962" cy="2310107"/>
          </a:xfrm>
          <a:prstGeom prst="rect">
            <a:avLst/>
          </a:prstGeom>
        </p:spPr>
      </p:pic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3" cstate="print"/>
          <a:srcRect l="87012" b="63650"/>
          <a:stretch>
            <a:fillRect/>
          </a:stretch>
        </p:blipFill>
        <p:spPr>
          <a:xfrm>
            <a:off x="7452320" y="1412776"/>
            <a:ext cx="1187624" cy="249289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Анкетирование </a:t>
            </a:r>
            <a:br>
              <a:rPr lang="ru-RU" b="1" dirty="0" smtClean="0"/>
            </a:br>
            <a:r>
              <a:rPr lang="ru-RU" b="1" dirty="0" smtClean="0"/>
              <a:t>«Семейное чтение»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916832"/>
            <a:ext cx="7211144" cy="4525963"/>
          </a:xfrm>
        </p:spPr>
        <p:txBody>
          <a:bodyPr/>
          <a:lstStyle/>
          <a:p>
            <a:r>
              <a:rPr lang="ru-RU" dirty="0" smtClean="0"/>
              <a:t>73%учащихся </a:t>
            </a:r>
            <a:r>
              <a:rPr lang="ru-RU" b="1" dirty="0" smtClean="0"/>
              <a:t>прочитанное</a:t>
            </a:r>
            <a:r>
              <a:rPr lang="ru-RU" dirty="0" smtClean="0"/>
              <a:t> обсуждают с родителями. </a:t>
            </a:r>
          </a:p>
          <a:p>
            <a:r>
              <a:rPr lang="ru-RU" dirty="0" smtClean="0"/>
              <a:t>94% родителей </a:t>
            </a:r>
            <a:r>
              <a:rPr lang="ru-RU" b="1" dirty="0" smtClean="0"/>
              <a:t>читают</a:t>
            </a:r>
            <a:r>
              <a:rPr lang="ru-RU" dirty="0" smtClean="0"/>
              <a:t> детям вслух каждый день или 1 раз в неделю.</a:t>
            </a:r>
          </a:p>
          <a:p>
            <a:r>
              <a:rPr lang="ru-RU" dirty="0" smtClean="0"/>
              <a:t>94% родителей-респондентов оказывают помощь ребенку в подборе литературы для выполнения </a:t>
            </a:r>
            <a:r>
              <a:rPr lang="ru-RU" b="1" dirty="0" smtClean="0"/>
              <a:t>школьных заданий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6995120" cy="1143000"/>
          </a:xfrm>
        </p:spPr>
        <p:txBody>
          <a:bodyPr/>
          <a:lstStyle/>
          <a:p>
            <a:r>
              <a:rPr lang="ru-RU" b="1" dirty="0" smtClean="0"/>
              <a:t>Методы и приёмы обучения смысловому чтению </a:t>
            </a:r>
            <a:br>
              <a:rPr lang="ru-RU" b="1" dirty="0" smtClean="0"/>
            </a:br>
            <a:r>
              <a:rPr lang="ru-RU" b="1" dirty="0" smtClean="0"/>
              <a:t>на уроках </a:t>
            </a:r>
            <a:br>
              <a:rPr lang="ru-RU" b="1" dirty="0" smtClean="0"/>
            </a:br>
            <a:r>
              <a:rPr lang="ru-RU" b="1" dirty="0" smtClean="0"/>
              <a:t>русского языка</a:t>
            </a:r>
            <a:endParaRPr lang="ru-RU" dirty="0"/>
          </a:p>
        </p:txBody>
      </p:sp>
      <p:pic>
        <p:nvPicPr>
          <p:cNvPr id="3" name="Рисунок 2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240" y="4005064"/>
            <a:ext cx="1999857" cy="2492896"/>
          </a:xfrm>
          <a:prstGeom prst="rect">
            <a:avLst/>
          </a:prstGeom>
        </p:spPr>
      </p:pic>
      <p:pic>
        <p:nvPicPr>
          <p:cNvPr id="4" name="Рисунок 3" descr="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2132856"/>
            <a:ext cx="1588616" cy="2232248"/>
          </a:xfrm>
          <a:prstGeom prst="rect">
            <a:avLst/>
          </a:prstGeom>
        </p:spPr>
      </p:pic>
      <p:pic>
        <p:nvPicPr>
          <p:cNvPr id="5" name="Рисунок 4" descr="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3284984"/>
            <a:ext cx="1675697" cy="2204864"/>
          </a:xfrm>
          <a:prstGeom prst="rect">
            <a:avLst/>
          </a:prstGeom>
        </p:spPr>
      </p:pic>
      <p:pic>
        <p:nvPicPr>
          <p:cNvPr id="7" name="Рисунок 6" descr="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99792" y="4149080"/>
            <a:ext cx="1775362" cy="23488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332656"/>
            <a:ext cx="7560840" cy="5793507"/>
          </a:xfrm>
        </p:spPr>
        <p:txBody>
          <a:bodyPr/>
          <a:lstStyle/>
          <a:p>
            <a:r>
              <a:rPr lang="ru-RU" b="1" dirty="0" smtClean="0"/>
              <a:t>Восстановление текста по опорным словам, словосочетаниям</a:t>
            </a:r>
          </a:p>
          <a:p>
            <a:r>
              <a:rPr lang="ru-RU" b="1" dirty="0" smtClean="0"/>
              <a:t>Сочинения, изложения</a:t>
            </a:r>
          </a:p>
          <a:p>
            <a:r>
              <a:rPr lang="ru-RU" b="1" dirty="0" smtClean="0"/>
              <a:t>Вставить пропущенные (недостающие слова)</a:t>
            </a:r>
          </a:p>
          <a:p>
            <a:r>
              <a:rPr lang="ru-RU" b="1" dirty="0" err="1" smtClean="0"/>
              <a:t>Синквейн</a:t>
            </a:r>
            <a:endParaRPr lang="ru-RU" b="1" dirty="0" smtClean="0"/>
          </a:p>
          <a:p>
            <a:r>
              <a:rPr lang="ru-RU" b="1" dirty="0" smtClean="0"/>
              <a:t>Корзина идей</a:t>
            </a:r>
          </a:p>
          <a:p>
            <a:r>
              <a:rPr lang="ru-RU" b="1" dirty="0" smtClean="0"/>
              <a:t>Пометки на полях</a:t>
            </a:r>
          </a:p>
          <a:p>
            <a:r>
              <a:rPr lang="ru-RU" b="1" dirty="0" smtClean="0"/>
              <a:t>Верные – неверные утверждения</a:t>
            </a:r>
          </a:p>
          <a:p>
            <a:r>
              <a:rPr lang="ru-RU" b="1" dirty="0" smtClean="0"/>
              <a:t>Написание эссе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848872" cy="1143000"/>
          </a:xfrm>
        </p:spPr>
        <p:txBody>
          <a:bodyPr/>
          <a:lstStyle/>
          <a:p>
            <a:r>
              <a:rPr lang="ru-RU" b="1" dirty="0" smtClean="0"/>
              <a:t>Методы и приёмы обучения смысловому чтению  на уроках  </a:t>
            </a:r>
            <a:br>
              <a:rPr lang="ru-RU" b="1" dirty="0" smtClean="0"/>
            </a:br>
            <a:r>
              <a:rPr lang="ru-RU" b="1" dirty="0" smtClean="0"/>
              <a:t>математики</a:t>
            </a:r>
            <a:endParaRPr lang="ru-RU" dirty="0"/>
          </a:p>
        </p:txBody>
      </p:sp>
      <p:pic>
        <p:nvPicPr>
          <p:cNvPr id="3" name="Рисунок 2" descr="004.jpg"/>
          <p:cNvPicPr>
            <a:picLocks noChangeAspect="1"/>
          </p:cNvPicPr>
          <p:nvPr/>
        </p:nvPicPr>
        <p:blipFill>
          <a:blip r:embed="rId2" cstate="print"/>
          <a:srcRect l="8750" t="3967" r="8750" b="4366"/>
          <a:stretch>
            <a:fillRect/>
          </a:stretch>
        </p:blipFill>
        <p:spPr>
          <a:xfrm>
            <a:off x="2555776" y="2564904"/>
            <a:ext cx="4752528" cy="396044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Актуальность проблемы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99592" y="1600200"/>
            <a:ext cx="7848872" cy="4525963"/>
          </a:xfrm>
        </p:spPr>
        <p:txBody>
          <a:bodyPr/>
          <a:lstStyle/>
          <a:p>
            <a:pPr algn="just"/>
            <a:r>
              <a:rPr lang="ru-RU" dirty="0" smtClean="0"/>
              <a:t> </a:t>
            </a:r>
            <a:r>
              <a:rPr lang="ru-RU" b="1" dirty="0" smtClean="0"/>
              <a:t>формирования</a:t>
            </a:r>
            <a:r>
              <a:rPr lang="ru-RU" dirty="0" smtClean="0"/>
              <a:t> у учащихся начальной </a:t>
            </a:r>
            <a:r>
              <a:rPr lang="ru-RU" b="1" dirty="0" smtClean="0"/>
              <a:t>школы</a:t>
            </a:r>
            <a:r>
              <a:rPr lang="ru-RU" dirty="0" smtClean="0"/>
              <a:t> способов деятельности, определяющих </a:t>
            </a:r>
            <a:r>
              <a:rPr lang="ru-RU" b="1" dirty="0" err="1" smtClean="0"/>
              <a:t>читатель-скую</a:t>
            </a:r>
            <a:r>
              <a:rPr lang="ru-RU" b="1" dirty="0" smtClean="0"/>
              <a:t> компетентность</a:t>
            </a:r>
            <a:r>
              <a:rPr lang="ru-RU" dirty="0" smtClean="0"/>
              <a:t> как одну из ключевых, которая составляет основу умения учиться.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956376" cy="1143000"/>
          </a:xfrm>
        </p:spPr>
        <p:txBody>
          <a:bodyPr/>
          <a:lstStyle/>
          <a:p>
            <a:r>
              <a:rPr lang="ru-RU" sz="3600" b="1" dirty="0" smtClean="0"/>
              <a:t>Типы заданий, которые позволяют развивать \навыки чтения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556792"/>
            <a:ext cx="7632848" cy="4569371"/>
          </a:xfrm>
        </p:spPr>
        <p:txBody>
          <a:bodyPr/>
          <a:lstStyle/>
          <a:p>
            <a:r>
              <a:rPr lang="ru-RU" b="1" dirty="0" smtClean="0"/>
              <a:t>Задания «множественного выбора»</a:t>
            </a:r>
          </a:p>
          <a:p>
            <a:r>
              <a:rPr lang="ru-RU" b="1" dirty="0" smtClean="0"/>
              <a:t>Задания «на соотнесение»</a:t>
            </a:r>
          </a:p>
          <a:p>
            <a:r>
              <a:rPr lang="ru-RU" b="1" dirty="0" smtClean="0"/>
              <a:t>Задания «на дополнение информации»</a:t>
            </a:r>
          </a:p>
          <a:p>
            <a:r>
              <a:rPr lang="ru-RU" b="1" dirty="0" smtClean="0"/>
              <a:t>Задания «на перенос информации»</a:t>
            </a:r>
          </a:p>
          <a:p>
            <a:r>
              <a:rPr lang="ru-RU" b="1" dirty="0" smtClean="0"/>
              <a:t>Задания «на восстановление деформированного текста»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8136904" cy="1143000"/>
          </a:xfrm>
        </p:spPr>
        <p:txBody>
          <a:bodyPr/>
          <a:lstStyle/>
          <a:p>
            <a:r>
              <a:rPr lang="ru-RU" b="1" dirty="0" smtClean="0"/>
              <a:t>Методы и приёмы обучения </a:t>
            </a:r>
            <a:br>
              <a:rPr lang="ru-RU" b="1" dirty="0" smtClean="0"/>
            </a:br>
            <a:r>
              <a:rPr lang="ru-RU" b="1" dirty="0" smtClean="0"/>
              <a:t>смысловому чтению </a:t>
            </a:r>
            <a:br>
              <a:rPr lang="ru-RU" b="1" dirty="0" smtClean="0"/>
            </a:br>
            <a:r>
              <a:rPr lang="ru-RU" b="1" dirty="0" smtClean="0"/>
              <a:t>на уроках изобразительного искусства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3140968"/>
            <a:ext cx="6995120" cy="3312368"/>
          </a:xfrm>
        </p:spPr>
        <p:txBody>
          <a:bodyPr/>
          <a:lstStyle/>
          <a:p>
            <a:r>
              <a:rPr lang="ru-RU" sz="2000" dirty="0" smtClean="0"/>
              <a:t>иллюстрирование отдельных эпизодов и небольших произведений;</a:t>
            </a:r>
          </a:p>
          <a:p>
            <a:r>
              <a:rPr lang="ru-RU" sz="2000" dirty="0" smtClean="0"/>
              <a:t> рассматривание и сравнение иллюстраций разных художников к одному и тому же тексту; </a:t>
            </a:r>
          </a:p>
          <a:p>
            <a:r>
              <a:rPr lang="ru-RU" sz="2000" dirty="0" smtClean="0"/>
              <a:t>иллюстрирование книг-самоделок, </a:t>
            </a:r>
          </a:p>
          <a:p>
            <a:r>
              <a:rPr lang="ru-RU" sz="2000" dirty="0" smtClean="0"/>
              <a:t>использование красок для передачи своего отношения к героям произведения, </a:t>
            </a:r>
          </a:p>
          <a:p>
            <a:r>
              <a:rPr lang="ru-RU" sz="2000" dirty="0" smtClean="0"/>
              <a:t>уроки коллективного творчества по темам чтения</a:t>
            </a:r>
            <a:endParaRPr lang="ru-RU" sz="2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1143000"/>
          </a:xfrm>
        </p:spPr>
        <p:txBody>
          <a:bodyPr/>
          <a:lstStyle/>
          <a:p>
            <a:r>
              <a:rPr lang="ru-RU" b="1" dirty="0" smtClean="0"/>
              <a:t>Методы и приёмы обучения </a:t>
            </a:r>
            <a:br>
              <a:rPr lang="ru-RU" b="1" dirty="0" smtClean="0"/>
            </a:br>
            <a:r>
              <a:rPr lang="ru-RU" b="1" dirty="0" smtClean="0"/>
              <a:t>смысловому чтению </a:t>
            </a:r>
            <a:br>
              <a:rPr lang="ru-RU" b="1" dirty="0" smtClean="0"/>
            </a:br>
            <a:r>
              <a:rPr lang="ru-RU" b="1" dirty="0" smtClean="0"/>
              <a:t>на уроках  окружающего мира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2492896"/>
            <a:ext cx="7812360" cy="3201219"/>
          </a:xfrm>
        </p:spPr>
        <p:txBody>
          <a:bodyPr/>
          <a:lstStyle/>
          <a:p>
            <a:r>
              <a:rPr lang="ru-RU" dirty="0" smtClean="0"/>
              <a:t>выделение существенных и несущественных признаков, </a:t>
            </a:r>
          </a:p>
          <a:p>
            <a:r>
              <a:rPr lang="ru-RU" dirty="0" smtClean="0"/>
              <a:t>классификация, </a:t>
            </a:r>
          </a:p>
          <a:p>
            <a:r>
              <a:rPr lang="ru-RU" dirty="0" smtClean="0"/>
              <a:t>понимание главной мысли научного текста,</a:t>
            </a:r>
          </a:p>
          <a:p>
            <a:r>
              <a:rPr lang="ru-RU" dirty="0" smtClean="0"/>
              <a:t> фиксирование результатов наблюдений;</a:t>
            </a:r>
          </a:p>
          <a:p>
            <a:r>
              <a:rPr lang="ru-RU" dirty="0" smtClean="0"/>
              <a:t> использование кроссвордов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1143000"/>
          </a:xfrm>
        </p:spPr>
        <p:txBody>
          <a:bodyPr/>
          <a:lstStyle/>
          <a:p>
            <a:r>
              <a:rPr lang="ru-RU" b="1" dirty="0" smtClean="0"/>
              <a:t>Методы и приёмы обучения </a:t>
            </a:r>
            <a:br>
              <a:rPr lang="ru-RU" b="1" dirty="0" smtClean="0"/>
            </a:br>
            <a:r>
              <a:rPr lang="ru-RU" b="1" dirty="0" smtClean="0"/>
              <a:t>смысловому чтению </a:t>
            </a:r>
            <a:br>
              <a:rPr lang="ru-RU" b="1" dirty="0" smtClean="0"/>
            </a:br>
            <a:r>
              <a:rPr lang="ru-RU" b="1" dirty="0" smtClean="0"/>
              <a:t>на уроках  технологии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2492896"/>
            <a:ext cx="7812360" cy="3201219"/>
          </a:xfrm>
        </p:spPr>
        <p:txBody>
          <a:bodyPr/>
          <a:lstStyle/>
          <a:p>
            <a:r>
              <a:rPr lang="ru-RU" dirty="0" smtClean="0"/>
              <a:t>работа с элементами текста,</a:t>
            </a:r>
          </a:p>
          <a:p>
            <a:r>
              <a:rPr lang="ru-RU" dirty="0" smtClean="0"/>
              <a:t> работа с энциклопедическим материалом,</a:t>
            </a:r>
          </a:p>
          <a:p>
            <a:r>
              <a:rPr lang="ru-RU" dirty="0" smtClean="0"/>
              <a:t> изготовление книг-самоделок, </a:t>
            </a:r>
          </a:p>
          <a:p>
            <a:r>
              <a:rPr lang="ru-RU" dirty="0" smtClean="0"/>
              <a:t>групповые творческие работы («Сказочные домики», «В гостях у сказки» и т. д.).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Читательский портфель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f.ppt-online.org/files/slide/6/62FcJwOQRamE1Dlg0WGAn48BbyHTZSphedVxto/slide-1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6672"/>
            <a:ext cx="7488832" cy="5976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Система внеклассных занятий и внеурочной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2708920"/>
            <a:ext cx="7499176" cy="3816424"/>
          </a:xfrm>
        </p:spPr>
        <p:txBody>
          <a:bodyPr/>
          <a:lstStyle/>
          <a:p>
            <a:r>
              <a:rPr lang="ru-RU" sz="2400" dirty="0" smtClean="0"/>
              <a:t>Библиотечные часы</a:t>
            </a:r>
          </a:p>
          <a:p>
            <a:r>
              <a:rPr lang="ru-RU" sz="2400" dirty="0" smtClean="0"/>
              <a:t>Конкурсы сочинений и рецептов блюд</a:t>
            </a:r>
          </a:p>
          <a:p>
            <a:r>
              <a:rPr lang="ru-RU" sz="2400" dirty="0" smtClean="0"/>
              <a:t>Конкурсы чтецов стихотворений</a:t>
            </a:r>
          </a:p>
          <a:p>
            <a:r>
              <a:rPr lang="ru-RU" sz="2400" dirty="0" smtClean="0"/>
              <a:t>Создание проектов различной направленности</a:t>
            </a:r>
          </a:p>
          <a:p>
            <a:r>
              <a:rPr lang="ru-RU" sz="2400" dirty="0" smtClean="0"/>
              <a:t>Дискуссии по </a:t>
            </a:r>
            <a:r>
              <a:rPr lang="ru-RU" sz="2400" b="1" dirty="0" smtClean="0"/>
              <a:t>прочитанным книгам</a:t>
            </a:r>
            <a:endParaRPr lang="ru-RU" sz="2400" dirty="0" smtClean="0"/>
          </a:p>
          <a:p>
            <a:r>
              <a:rPr lang="ru-RU" sz="2400" dirty="0" smtClean="0"/>
              <a:t>Литературные викторины</a:t>
            </a:r>
          </a:p>
          <a:p>
            <a:r>
              <a:rPr lang="ru-RU" sz="2400" dirty="0" smtClean="0"/>
              <a:t>Посещение подготовительной группы в детском саду с инсценировками сказок</a:t>
            </a:r>
            <a:endParaRPr lang="ru-RU" sz="2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Наши  ученики умеют: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196752"/>
            <a:ext cx="7668344" cy="5472608"/>
          </a:xfrm>
        </p:spPr>
        <p:txBody>
          <a:bodyPr/>
          <a:lstStyle/>
          <a:p>
            <a:pPr lvl="0"/>
            <a:r>
              <a:rPr lang="ru-RU" dirty="0" smtClean="0"/>
              <a:t>самостоятельно выбирать книги для чтения,</a:t>
            </a:r>
          </a:p>
          <a:p>
            <a:pPr lvl="0"/>
            <a:r>
              <a:rPr lang="ru-RU" dirty="0" smtClean="0"/>
              <a:t>извлекать из текстов интересную и полезную </a:t>
            </a:r>
            <a:r>
              <a:rPr lang="ru-RU" b="1" dirty="0" smtClean="0"/>
              <a:t>информацию</a:t>
            </a:r>
            <a:r>
              <a:rPr lang="ru-RU" dirty="0" smtClean="0"/>
              <a:t>,</a:t>
            </a:r>
          </a:p>
          <a:p>
            <a:pPr lvl="0"/>
            <a:r>
              <a:rPr lang="ru-RU" dirty="0" smtClean="0"/>
              <a:t>высказывать оценочные суждения,</a:t>
            </a:r>
          </a:p>
          <a:p>
            <a:pPr lvl="0"/>
            <a:r>
              <a:rPr lang="ru-RU" dirty="0" smtClean="0"/>
              <a:t>работать с разными источниками,</a:t>
            </a:r>
          </a:p>
          <a:p>
            <a:pPr lvl="0"/>
            <a:r>
              <a:rPr lang="ru-RU" dirty="0" smtClean="0"/>
              <a:t>повысился темп чтения,</a:t>
            </a:r>
          </a:p>
          <a:p>
            <a:pPr lvl="0"/>
            <a:r>
              <a:rPr lang="ru-RU" dirty="0" smtClean="0"/>
              <a:t>развилась оперативная память и творческое мышление.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Результативность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Повысился уровень качества знаний учащихся по предмету</a:t>
            </a:r>
          </a:p>
          <a:p>
            <a:r>
              <a:rPr lang="ru-RU" dirty="0" smtClean="0"/>
              <a:t>2. Расширился круг интересов в самостоятельном выборе книг</a:t>
            </a:r>
          </a:p>
          <a:p>
            <a:r>
              <a:rPr lang="ru-RU" dirty="0" smtClean="0"/>
              <a:t>3. В </a:t>
            </a:r>
            <a:r>
              <a:rPr lang="ru-RU" dirty="0" err="1" smtClean="0"/>
              <a:t>досуговой</a:t>
            </a:r>
            <a:r>
              <a:rPr lang="ru-RU" dirty="0" smtClean="0"/>
              <a:t> деятельности возросло значение книги</a:t>
            </a:r>
          </a:p>
          <a:p>
            <a:r>
              <a:rPr lang="ru-RU" dirty="0" smtClean="0"/>
              <a:t>4. Увеличилось число </a:t>
            </a:r>
            <a:r>
              <a:rPr lang="ru-RU" b="1" dirty="0" smtClean="0"/>
              <a:t>школьников</a:t>
            </a:r>
            <a:r>
              <a:rPr lang="ru-RU" dirty="0" smtClean="0"/>
              <a:t>, посещающих библиотеки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706090"/>
          </a:xfrm>
        </p:spPr>
        <p:txBody>
          <a:bodyPr/>
          <a:lstStyle/>
          <a:p>
            <a:r>
              <a:rPr lang="ru-RU" dirty="0" smtClean="0"/>
              <a:t>Конкурсы чтецов</a:t>
            </a:r>
            <a:endParaRPr lang="ru-RU" dirty="0"/>
          </a:p>
        </p:txBody>
      </p:sp>
      <p:pic>
        <p:nvPicPr>
          <p:cNvPr id="4" name="Содержимое 3" descr="IMG-deff0961b4161d1e21b65a1f7304f5f2-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76056" y="1844824"/>
            <a:ext cx="3394472" cy="4525963"/>
          </a:xfrm>
        </p:spPr>
      </p:pic>
      <p:pic>
        <p:nvPicPr>
          <p:cNvPr id="5" name="Рисунок 4" descr="IMG-9e05f1d135bb47273948f6adc2cee7c9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1196752"/>
            <a:ext cx="3489852" cy="465313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Ключевые компетентности-</a:t>
            </a:r>
            <a:endParaRPr lang="ru-RU" b="1" dirty="0"/>
          </a:p>
        </p:txBody>
      </p:sp>
      <p:sp>
        <p:nvSpPr>
          <p:cNvPr id="4" name="Содержимое 4"/>
          <p:cNvSpPr txBox="1">
            <a:spLocks/>
          </p:cNvSpPr>
          <p:nvPr/>
        </p:nvSpPr>
        <p:spPr>
          <a:xfrm>
            <a:off x="1331640" y="1556792"/>
            <a:ext cx="7812360" cy="4525963"/>
          </a:xfrm>
          <a:prstGeom prst="rect">
            <a:avLst/>
          </a:prstGeom>
        </p:spPr>
        <p:txBody>
          <a:bodyPr/>
          <a:lstStyle/>
          <a:p>
            <a:r>
              <a:rPr lang="ru-RU" sz="2400" dirty="0" smtClean="0"/>
              <a:t>способности к самостоятельной деятельности в учебном процессе, в использовании приобретенных знаний и умений в практической деятельности и повседневной жизни </a:t>
            </a:r>
            <a:r>
              <a:rPr lang="ru-RU" sz="2400" u="sng" dirty="0" smtClean="0"/>
              <a:t>для</a:t>
            </a:r>
            <a:r>
              <a:rPr lang="ru-RU" sz="2400" dirty="0" smtClean="0"/>
              <a:t>:</a:t>
            </a:r>
          </a:p>
          <a:p>
            <a:r>
              <a:rPr lang="ru-RU" sz="2400" dirty="0" smtClean="0"/>
              <a:t>• самостоятельного чтения книг;</a:t>
            </a:r>
          </a:p>
          <a:p>
            <a:r>
              <a:rPr lang="ru-RU" sz="2400" dirty="0" smtClean="0"/>
              <a:t>• высказывания оценочных суждений о </a:t>
            </a:r>
            <a:r>
              <a:rPr lang="ru-RU" sz="2400" b="1" dirty="0" smtClean="0"/>
              <a:t>прочитанном произведении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• самостоятельного выбора и определения содержания книги по ее элементам;</a:t>
            </a:r>
          </a:p>
          <a:p>
            <a:r>
              <a:rPr lang="ru-RU" sz="2400" dirty="0" smtClean="0"/>
              <a:t>• работы с разными источниками </a:t>
            </a:r>
            <a:r>
              <a:rPr lang="ru-RU" sz="2400" b="1" dirty="0" smtClean="0"/>
              <a:t>информации </a:t>
            </a:r>
            <a:r>
              <a:rPr lang="ru-RU" sz="2400" i="1" dirty="0" smtClean="0"/>
              <a:t>(словарями, справочниками, в том числе и на электронных носителях)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Matilda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Брейн-ринг</a:t>
            </a:r>
            <a:endParaRPr lang="ru-RU" dirty="0"/>
          </a:p>
        </p:txBody>
      </p:sp>
      <p:pic>
        <p:nvPicPr>
          <p:cNvPr id="5" name="Рисунок 4" descr="IMG_20200131_1325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944" y="3717032"/>
            <a:ext cx="4700014" cy="2643758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3" descr="IMG-05da3d8eb1cda5752b4ae86d64b62ec6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980728"/>
            <a:ext cx="4652334" cy="348925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274638"/>
            <a:ext cx="4139952" cy="1143000"/>
          </a:xfrm>
        </p:spPr>
        <p:txBody>
          <a:bodyPr/>
          <a:lstStyle/>
          <a:p>
            <a:r>
              <a:rPr lang="ru-RU" dirty="0" smtClean="0"/>
              <a:t>Инсценировки </a:t>
            </a:r>
            <a:endParaRPr lang="ru-RU" dirty="0"/>
          </a:p>
        </p:txBody>
      </p:sp>
      <p:pic>
        <p:nvPicPr>
          <p:cNvPr id="4" name="Содержимое 3" descr="DSC_00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30253" y="3356992"/>
            <a:ext cx="4153757" cy="2769171"/>
          </a:xfrm>
        </p:spPr>
      </p:pic>
      <p:pic>
        <p:nvPicPr>
          <p:cNvPr id="5" name="Рисунок 4" descr="DSC_00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692696"/>
            <a:ext cx="4139952" cy="275996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ссце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39952" y="3573016"/>
            <a:ext cx="4516644" cy="3010462"/>
          </a:xfrm>
        </p:spPr>
      </p:pic>
      <p:pic>
        <p:nvPicPr>
          <p:cNvPr id="5" name="Рисунок 4" descr="IMG_9109.JPG"/>
          <p:cNvPicPr>
            <a:picLocks noChangeAspect="1"/>
          </p:cNvPicPr>
          <p:nvPr/>
        </p:nvPicPr>
        <p:blipFill>
          <a:blip r:embed="rId3" cstate="print"/>
          <a:srcRect l="35825" t="29919" r="7476" b="12201"/>
          <a:stretch>
            <a:fillRect/>
          </a:stretch>
        </p:blipFill>
        <p:spPr>
          <a:xfrm rot="5400000">
            <a:off x="-432556" y="1304764"/>
            <a:ext cx="5184576" cy="3528392"/>
          </a:xfrm>
          <a:prstGeom prst="rect">
            <a:avLst/>
          </a:prstGeom>
        </p:spPr>
      </p:pic>
      <p:pic>
        <p:nvPicPr>
          <p:cNvPr id="6" name="Рисунок 5" descr="высссс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188640"/>
            <a:ext cx="4679998" cy="3120374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35896" y="2708920"/>
            <a:ext cx="4940366" cy="3705275"/>
          </a:xfrm>
        </p:spPr>
      </p:pic>
      <p:pic>
        <p:nvPicPr>
          <p:cNvPr id="5" name="Рисунок 4" descr="Снимо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1" y="404664"/>
            <a:ext cx="4536504" cy="3367927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Посещение библиотеки</a:t>
            </a:r>
            <a:endParaRPr lang="ru-RU" dirty="0"/>
          </a:p>
        </p:txBody>
      </p:sp>
      <p:pic>
        <p:nvPicPr>
          <p:cNvPr id="4" name="Содержимое 3" descr="SAM_048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708920"/>
            <a:ext cx="4680520" cy="3510390"/>
          </a:xfrm>
        </p:spPr>
      </p:pic>
      <p:pic>
        <p:nvPicPr>
          <p:cNvPr id="5" name="Рисунок 4" descr="IMG-331d1e8444b4d77f55f3420a5cfdea61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1196752"/>
            <a:ext cx="3165816" cy="4221088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5f7f09163d3bea6dc26c6ffa0b25f186-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92080" y="1124744"/>
            <a:ext cx="3394472" cy="4525963"/>
          </a:xfrm>
        </p:spPr>
      </p:pic>
      <p:pic>
        <p:nvPicPr>
          <p:cNvPr id="5" name="Рисунок 4" descr="IMG-8da9e8657c37ee65ae0724ae91207f93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2708920"/>
            <a:ext cx="2895786" cy="3861048"/>
          </a:xfrm>
          <a:prstGeom prst="rect">
            <a:avLst/>
          </a:prstGeom>
        </p:spPr>
      </p:pic>
      <p:pic>
        <p:nvPicPr>
          <p:cNvPr id="7" name="Содержимое 3" descr="DSC_059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260648"/>
            <a:ext cx="4289103" cy="2859402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Школьный конкурс «Активный читатель года»</a:t>
            </a:r>
            <a:endParaRPr lang="ru-RU" dirty="0"/>
          </a:p>
        </p:txBody>
      </p:sp>
      <p:pic>
        <p:nvPicPr>
          <p:cNvPr id="4" name="Содержимое 3" descr="с библиотекарем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700808"/>
            <a:ext cx="6034617" cy="4525963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«Мама, папа, я – читающая семья»</a:t>
            </a:r>
            <a:endParaRPr lang="ru-RU" dirty="0"/>
          </a:p>
        </p:txBody>
      </p:sp>
      <p:pic>
        <p:nvPicPr>
          <p:cNvPr id="4" name="Содержимое 3" descr="читающая семь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9141" t="25764" r="6862"/>
          <a:stretch>
            <a:fillRect/>
          </a:stretch>
        </p:blipFill>
        <p:spPr>
          <a:xfrm>
            <a:off x="4860032" y="3933056"/>
            <a:ext cx="3960440" cy="2625155"/>
          </a:xfrm>
        </p:spPr>
      </p:pic>
      <p:pic>
        <p:nvPicPr>
          <p:cNvPr id="5" name="Рисунок 4" descr="читающая семья1.JPG"/>
          <p:cNvPicPr>
            <a:picLocks noChangeAspect="1"/>
          </p:cNvPicPr>
          <p:nvPr/>
        </p:nvPicPr>
        <p:blipFill>
          <a:blip r:embed="rId3" cstate="print"/>
          <a:srcRect l="9582" t="31939" r="11370"/>
          <a:stretch>
            <a:fillRect/>
          </a:stretch>
        </p:blipFill>
        <p:spPr>
          <a:xfrm>
            <a:off x="251520" y="1700808"/>
            <a:ext cx="4752528" cy="306896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техники чтения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56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72229" y="1600200"/>
            <a:ext cx="6034617" cy="4525963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704856" cy="1143000"/>
          </a:xfrm>
        </p:spPr>
        <p:txBody>
          <a:bodyPr/>
          <a:lstStyle/>
          <a:p>
            <a:r>
              <a:rPr lang="ru-RU" b="1" dirty="0" smtClean="0"/>
              <a:t>Читательская компетентность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       - это  сформированная</a:t>
            </a:r>
            <a:r>
              <a:rPr lang="ru-RU" dirty="0" smtClean="0"/>
              <a:t> </a:t>
            </a:r>
          </a:p>
          <a:p>
            <a:pPr algn="ctr">
              <a:buNone/>
            </a:pPr>
            <a:r>
              <a:rPr lang="ru-RU" dirty="0" smtClean="0"/>
              <a:t>способность </a:t>
            </a:r>
          </a:p>
          <a:p>
            <a:pPr algn="ctr">
              <a:buNone/>
            </a:pPr>
            <a:r>
              <a:rPr lang="ru-RU" dirty="0" smtClean="0"/>
              <a:t>к целенаправленному индивидуальному осмыслению книг до чтения, </a:t>
            </a:r>
          </a:p>
          <a:p>
            <a:pPr algn="ctr">
              <a:buNone/>
            </a:pPr>
            <a:r>
              <a:rPr lang="ru-RU" dirty="0" smtClean="0"/>
              <a:t>по мере чтения и после прочтения</a:t>
            </a: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74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065" y="1600200"/>
            <a:ext cx="6788945" cy="4525963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Проекты </a:t>
            </a:r>
            <a:endParaRPr lang="ru-RU" dirty="0"/>
          </a:p>
        </p:txBody>
      </p:sp>
      <p:pic>
        <p:nvPicPr>
          <p:cNvPr id="5" name="Рисунок 4" descr="IMG_20161101_115620.jpg"/>
          <p:cNvPicPr>
            <a:picLocks noChangeAspect="1"/>
          </p:cNvPicPr>
          <p:nvPr/>
        </p:nvPicPr>
        <p:blipFill>
          <a:blip r:embed="rId2" cstate="print"/>
          <a:srcRect l="12816" t="5493"/>
          <a:stretch>
            <a:fillRect/>
          </a:stretch>
        </p:blipFill>
        <p:spPr>
          <a:xfrm>
            <a:off x="2555776" y="2924944"/>
            <a:ext cx="2571750" cy="3717032"/>
          </a:xfrm>
          <a:prstGeom prst="rect">
            <a:avLst/>
          </a:prstGeom>
        </p:spPr>
      </p:pic>
      <p:pic>
        <p:nvPicPr>
          <p:cNvPr id="6" name="Рисунок 5" descr="IMG_20161001_144422.jpg"/>
          <p:cNvPicPr>
            <a:picLocks noChangeAspect="1"/>
          </p:cNvPicPr>
          <p:nvPr/>
        </p:nvPicPr>
        <p:blipFill>
          <a:blip r:embed="rId3" cstate="print"/>
          <a:srcRect l="24800" t="12201" r="1001" b="35300"/>
          <a:stretch>
            <a:fillRect/>
          </a:stretch>
        </p:blipFill>
        <p:spPr>
          <a:xfrm>
            <a:off x="5076056" y="1196752"/>
            <a:ext cx="3816424" cy="3600400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3" descr="нпк вадим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476672"/>
            <a:ext cx="2414060" cy="3417243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_03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55976" y="3501008"/>
            <a:ext cx="4477793" cy="2985195"/>
          </a:xfrm>
        </p:spPr>
      </p:pic>
      <p:pic>
        <p:nvPicPr>
          <p:cNvPr id="5" name="Рисунок 4" descr="DSC_03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764704"/>
            <a:ext cx="4752528" cy="3168352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IC_025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476671"/>
            <a:ext cx="2880320" cy="4078329"/>
          </a:xfrm>
        </p:spPr>
      </p:pic>
      <p:pic>
        <p:nvPicPr>
          <p:cNvPr id="7" name="Рисунок 6" descr="маленькие библ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1530199"/>
            <a:ext cx="3071216" cy="4713617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200218_1313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657" t="12728" b="12495"/>
          <a:stretch>
            <a:fillRect/>
          </a:stretch>
        </p:blipFill>
        <p:spPr>
          <a:xfrm>
            <a:off x="1259632" y="476672"/>
            <a:ext cx="3528392" cy="4971778"/>
          </a:xfrm>
        </p:spPr>
      </p:pic>
      <p:pic>
        <p:nvPicPr>
          <p:cNvPr id="5" name="Рисунок 4" descr="IMG_20200218_131329.jpg"/>
          <p:cNvPicPr>
            <a:picLocks noChangeAspect="1"/>
          </p:cNvPicPr>
          <p:nvPr/>
        </p:nvPicPr>
        <p:blipFill>
          <a:blip r:embed="rId3" cstate="print"/>
          <a:srcRect b="21251"/>
          <a:stretch>
            <a:fillRect/>
          </a:stretch>
        </p:blipFill>
        <p:spPr>
          <a:xfrm>
            <a:off x="5333221" y="1628799"/>
            <a:ext cx="3559259" cy="4982893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922114"/>
          </a:xfrm>
        </p:spPr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196752"/>
            <a:ext cx="6995120" cy="5112568"/>
          </a:xfrm>
        </p:spPr>
        <p:txBody>
          <a:bodyPr/>
          <a:lstStyle/>
          <a:p>
            <a:r>
              <a:rPr lang="ru-RU" sz="2300" dirty="0" smtClean="0"/>
              <a:t>1. </a:t>
            </a:r>
            <a:r>
              <a:rPr lang="ru-RU" sz="2300" b="1" dirty="0" smtClean="0"/>
              <a:t>Формирование</a:t>
            </a:r>
            <a:r>
              <a:rPr lang="ru-RU" sz="2300" dirty="0" smtClean="0"/>
              <a:t> первоначальных основ </a:t>
            </a:r>
            <a:r>
              <a:rPr lang="ru-RU" sz="2300" b="1" dirty="0" smtClean="0"/>
              <a:t>читательской компетентности учащихся</a:t>
            </a:r>
            <a:r>
              <a:rPr lang="ru-RU" sz="2300" dirty="0" smtClean="0"/>
              <a:t>, которая определяется навыками беглого, осмысленного, выразительного чтения;</a:t>
            </a:r>
          </a:p>
          <a:p>
            <a:r>
              <a:rPr lang="ru-RU" sz="2300" dirty="0" smtClean="0"/>
              <a:t>2. </a:t>
            </a:r>
            <a:r>
              <a:rPr lang="ru-RU" sz="2300" b="1" dirty="0" smtClean="0"/>
              <a:t>Формирование</a:t>
            </a:r>
            <a:r>
              <a:rPr lang="ru-RU" sz="2300" dirty="0" smtClean="0"/>
              <a:t> умений работать с текстами через использование различных методов и приемов;</a:t>
            </a:r>
          </a:p>
          <a:p>
            <a:r>
              <a:rPr lang="ru-RU" sz="2300" dirty="0" smtClean="0"/>
              <a:t>3. Повышение уровня творческого и логического мышления, учебной мотивации </a:t>
            </a:r>
            <a:r>
              <a:rPr lang="ru-RU" sz="2300" b="1" dirty="0" smtClean="0"/>
              <a:t>школьников</a:t>
            </a:r>
            <a:r>
              <a:rPr lang="ru-RU" sz="2300" dirty="0" smtClean="0"/>
              <a:t>.</a:t>
            </a:r>
          </a:p>
          <a:p>
            <a:r>
              <a:rPr lang="ru-RU" sz="2300" dirty="0" smtClean="0"/>
              <a:t>4. Развитие </a:t>
            </a:r>
            <a:r>
              <a:rPr lang="ru-RU" sz="2300" b="1" dirty="0" smtClean="0"/>
              <a:t>читательской</a:t>
            </a:r>
            <a:r>
              <a:rPr lang="ru-RU" sz="2300" dirty="0" smtClean="0"/>
              <a:t> активности обучающихся и воспитание позитивного отношения к себе как к </a:t>
            </a:r>
            <a:r>
              <a:rPr lang="ru-RU" sz="2300" b="1" dirty="0" smtClean="0"/>
              <a:t>читателю</a:t>
            </a:r>
            <a:r>
              <a:rPr lang="ru-RU" sz="23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Компетентности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1844824"/>
            <a:ext cx="6995120" cy="4392488"/>
          </a:xfrm>
        </p:spPr>
        <p:txBody>
          <a:bodyPr/>
          <a:lstStyle/>
          <a:p>
            <a:pPr algn="ctr"/>
            <a:r>
              <a:rPr lang="ru-RU" sz="3600" b="1" dirty="0" smtClean="0"/>
              <a:t>Ценностно-смысловая</a:t>
            </a:r>
          </a:p>
          <a:p>
            <a:pPr algn="ctr">
              <a:buNone/>
            </a:pPr>
            <a:r>
              <a:rPr lang="ru-RU" sz="2000" dirty="0" smtClean="0"/>
              <a:t>(наличие </a:t>
            </a:r>
            <a:r>
              <a:rPr lang="ru-RU" sz="2000" b="1" dirty="0" smtClean="0"/>
              <a:t>читательского кругозора)</a:t>
            </a:r>
            <a:endParaRPr lang="ru-RU" sz="2000" dirty="0" smtClean="0"/>
          </a:p>
          <a:p>
            <a:pPr algn="ctr"/>
            <a:r>
              <a:rPr lang="ru-RU" sz="3600" dirty="0" smtClean="0"/>
              <a:t> </a:t>
            </a:r>
            <a:r>
              <a:rPr lang="ru-RU" sz="3600" b="1" dirty="0" smtClean="0"/>
              <a:t>Коммуникативная</a:t>
            </a:r>
          </a:p>
          <a:p>
            <a:pPr algn="ctr">
              <a:buNone/>
            </a:pPr>
            <a:r>
              <a:rPr lang="ru-RU" sz="2000" dirty="0" smtClean="0"/>
              <a:t>(наличие продуктивных способов чтения и качественного навыка: </a:t>
            </a:r>
            <a:r>
              <a:rPr lang="ru-RU" sz="2000" b="1" dirty="0" smtClean="0"/>
              <a:t>правильность, беглость, осознанность, выразительность)</a:t>
            </a:r>
          </a:p>
          <a:p>
            <a:pPr algn="ctr"/>
            <a:r>
              <a:rPr lang="ru-RU" sz="3600" b="1" dirty="0" smtClean="0"/>
              <a:t>Познавательная</a:t>
            </a:r>
          </a:p>
          <a:p>
            <a:pPr algn="ctr">
              <a:buNone/>
            </a:pPr>
            <a:r>
              <a:rPr lang="ru-RU" sz="2000" b="1" dirty="0" smtClean="0"/>
              <a:t>(читательская </a:t>
            </a:r>
            <a:r>
              <a:rPr lang="ru-RU" sz="2000" dirty="0" smtClean="0"/>
              <a:t>самостоятельность в работе с книгой и </a:t>
            </a:r>
            <a:r>
              <a:rPr lang="ru-RU" sz="2000" b="1" dirty="0" err="1" smtClean="0"/>
              <a:t>сформированность</a:t>
            </a:r>
            <a:r>
              <a:rPr lang="ru-RU" sz="2000" b="1" dirty="0" smtClean="0"/>
              <a:t> читательских </a:t>
            </a:r>
            <a:r>
              <a:rPr lang="ru-RU" sz="2000" dirty="0" smtClean="0"/>
              <a:t>умений работать с художественными и научно-познавательными текстами)</a:t>
            </a:r>
            <a:endParaRPr lang="ru-RU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Формирование навыка чтения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772816"/>
            <a:ext cx="6995120" cy="4525963"/>
          </a:xfrm>
        </p:spPr>
        <p:txBody>
          <a:bodyPr/>
          <a:lstStyle/>
          <a:p>
            <a:r>
              <a:rPr lang="ru-RU" sz="2300" dirty="0" smtClean="0"/>
              <a:t>умение </a:t>
            </a:r>
            <a:r>
              <a:rPr lang="ru-RU" sz="2300" b="1" dirty="0" smtClean="0"/>
              <a:t>читать вслух и про себя</a:t>
            </a:r>
            <a:endParaRPr lang="ru-RU" sz="2300" dirty="0" smtClean="0"/>
          </a:p>
          <a:p>
            <a:r>
              <a:rPr lang="ru-RU" sz="2300" dirty="0" smtClean="0"/>
              <a:t>• владение основными видами чтения </a:t>
            </a:r>
            <a:r>
              <a:rPr lang="ru-RU" sz="2300" i="1" dirty="0" smtClean="0"/>
              <a:t>(ознакомительное, углубленное, поисковое, просмотровое)</a:t>
            </a:r>
            <a:r>
              <a:rPr lang="ru-RU" sz="2300" dirty="0" smtClean="0"/>
              <a:t> </a:t>
            </a:r>
          </a:p>
          <a:p>
            <a:r>
              <a:rPr lang="ru-RU" sz="2300" dirty="0" smtClean="0"/>
              <a:t>• чтение слоговых таблиц</a:t>
            </a:r>
          </a:p>
          <a:p>
            <a:r>
              <a:rPr lang="ru-RU" sz="2300" dirty="0" smtClean="0"/>
              <a:t>• речевые разминки</a:t>
            </a:r>
          </a:p>
          <a:p>
            <a:r>
              <a:rPr lang="ru-RU" sz="2300" dirty="0" smtClean="0"/>
              <a:t>• игровые упражнения на развитие артикуляции, зрительного восприятия, внимания</a:t>
            </a:r>
          </a:p>
          <a:p>
            <a:r>
              <a:rPr lang="ru-RU" sz="2300" dirty="0" smtClean="0"/>
              <a:t>• чтение фраз с разной смысловой интонацией, силой голоса</a:t>
            </a:r>
          </a:p>
          <a:p>
            <a:r>
              <a:rPr lang="ru-RU" sz="2300" dirty="0" smtClean="0"/>
              <a:t>• чтение в парах</a:t>
            </a:r>
          </a:p>
          <a:p>
            <a:r>
              <a:rPr lang="ru-RU" sz="2300" dirty="0" smtClean="0"/>
              <a:t>• работа со скороговорками </a:t>
            </a:r>
            <a:endParaRPr lang="ru-RU" sz="23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Начитанность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300" dirty="0" smtClean="0"/>
              <a:t>• знание изученных произведений,</a:t>
            </a:r>
          </a:p>
          <a:p>
            <a:r>
              <a:rPr lang="ru-RU" sz="2300" dirty="0" smtClean="0"/>
              <a:t>• представление о литературоведческих понятиях их использование и понимание;</a:t>
            </a:r>
          </a:p>
          <a:p>
            <a:r>
              <a:rPr lang="ru-RU" sz="2300" dirty="0" smtClean="0"/>
              <a:t>• знание книг и произведений из круга детского чтения, предлагаемых в учебниках и хрестоматиях для каждого класса.</a:t>
            </a:r>
          </a:p>
          <a:p>
            <a:r>
              <a:rPr lang="ru-RU" sz="2300" dirty="0" smtClean="0"/>
              <a:t>• ведение Портфелей </a:t>
            </a:r>
            <a:r>
              <a:rPr lang="ru-RU" sz="2300" b="1" dirty="0" smtClean="0"/>
              <a:t>читателя</a:t>
            </a:r>
            <a:r>
              <a:rPr lang="ru-RU" sz="2300" dirty="0" smtClean="0"/>
              <a:t>, тетрадей по чтению,</a:t>
            </a:r>
          </a:p>
          <a:p>
            <a:r>
              <a:rPr lang="ru-RU" sz="2300" dirty="0" smtClean="0"/>
              <a:t>• изготовление собственных обложек к произведениям авторов, книжек - малышек, рекламы книг</a:t>
            </a:r>
          </a:p>
          <a:p>
            <a:r>
              <a:rPr lang="ru-RU" sz="2300" dirty="0" smtClean="0"/>
              <a:t>• литературные викторин и праздники</a:t>
            </a:r>
          </a:p>
          <a:p>
            <a:r>
              <a:rPr lang="ru-RU" sz="2300" dirty="0" smtClean="0"/>
              <a:t>• инсценировка произведений</a:t>
            </a:r>
            <a:endParaRPr lang="ru-RU" sz="23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Умение работать с книгой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• определение и выбор книг по жанрам, авторам, темам и т. д.);</a:t>
            </a:r>
          </a:p>
          <a:p>
            <a:r>
              <a:rPr lang="ru-RU" dirty="0" smtClean="0"/>
              <a:t>• знание элементов книги </a:t>
            </a:r>
          </a:p>
          <a:p>
            <a:r>
              <a:rPr lang="ru-RU" dirty="0" smtClean="0"/>
              <a:t>• работа со справочной литературой, словарями;</a:t>
            </a:r>
          </a:p>
          <a:p>
            <a:r>
              <a:rPr lang="ru-RU" dirty="0" smtClean="0"/>
              <a:t>• посещение </a:t>
            </a:r>
            <a:r>
              <a:rPr lang="ru-RU" b="1" dirty="0" smtClean="0"/>
              <a:t>школьной</a:t>
            </a:r>
            <a:r>
              <a:rPr lang="ru-RU" dirty="0" smtClean="0"/>
              <a:t> и районной библиотеки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05867"/>
      </a:hlink>
      <a:folHlink>
        <a:srgbClr val="205867"/>
      </a:folHlink>
    </a:clrScheme>
    <a:fontScheme name="для шаблонов синий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963</TotalTime>
  <Words>1059</Words>
  <Application>Microsoft Office PowerPoint</Application>
  <PresentationFormat>Экран (4:3)</PresentationFormat>
  <Paragraphs>153</Paragraphs>
  <Slides>45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0" baseType="lpstr">
      <vt:lpstr>Arial</vt:lpstr>
      <vt:lpstr>Calibri</vt:lpstr>
      <vt:lpstr>Matilda</vt:lpstr>
      <vt:lpstr>Comic Sans MS</vt:lpstr>
      <vt:lpstr>1_Тема Office</vt:lpstr>
      <vt:lpstr>«Развитие смыслового чтения в начальной школе, как важнейшей составляющей информационной компетенции»</vt:lpstr>
      <vt:lpstr>Актуальность проблемы</vt:lpstr>
      <vt:lpstr>Ключевые компетентности-</vt:lpstr>
      <vt:lpstr>Читательская компетентность</vt:lpstr>
      <vt:lpstr>Задачи:</vt:lpstr>
      <vt:lpstr>Компетентности </vt:lpstr>
      <vt:lpstr>Формирование навыка чтения </vt:lpstr>
      <vt:lpstr>Начитанность</vt:lpstr>
      <vt:lpstr>Умение работать с книгой</vt:lpstr>
      <vt:lpstr>Собственно читательская  деятельность </vt:lpstr>
      <vt:lpstr>Методы и приёмы обучения смысловому чтению  на уроках  литературного чтения</vt:lpstr>
      <vt:lpstr>Презентация PowerPoint</vt:lpstr>
      <vt:lpstr>Формы работы</vt:lpstr>
      <vt:lpstr>Презентация PowerPoint</vt:lpstr>
      <vt:lpstr>Уроки литературного чтения и музыки</vt:lpstr>
      <vt:lpstr>Анкетирование  «Семейное чтение»</vt:lpstr>
      <vt:lpstr>Методы и приёмы обучения смысловому чтению  на уроках  русского языка</vt:lpstr>
      <vt:lpstr>Презентация PowerPoint</vt:lpstr>
      <vt:lpstr>Методы и приёмы обучения смысловому чтению  на уроках   математики</vt:lpstr>
      <vt:lpstr>Типы заданий, которые позволяют развивать \навыки чтения</vt:lpstr>
      <vt:lpstr>Методы и приёмы обучения  смысловому чтению  на уроках изобразительного искусства</vt:lpstr>
      <vt:lpstr>Методы и приёмы обучения  смысловому чтению  на уроках  окружающего мира</vt:lpstr>
      <vt:lpstr>Методы и приёмы обучения  смысловому чтению  на уроках  технологии</vt:lpstr>
      <vt:lpstr>Читательский портфель</vt:lpstr>
      <vt:lpstr>Презентация PowerPoint</vt:lpstr>
      <vt:lpstr>Система внеклассных занятий и внеурочной деятельности</vt:lpstr>
      <vt:lpstr>Наши  ученики умеют:</vt:lpstr>
      <vt:lpstr>Результативность </vt:lpstr>
      <vt:lpstr>Конкурсы чтецов</vt:lpstr>
      <vt:lpstr>Брейн-ринг</vt:lpstr>
      <vt:lpstr>Инсценировки </vt:lpstr>
      <vt:lpstr>Презентация PowerPoint</vt:lpstr>
      <vt:lpstr>Презентация PowerPoint</vt:lpstr>
      <vt:lpstr>Посещение библиотеки</vt:lpstr>
      <vt:lpstr>Презентация PowerPoint</vt:lpstr>
      <vt:lpstr>Школьный конкурс «Активный читатель года»</vt:lpstr>
      <vt:lpstr>«Мама, папа, я – читающая семья»</vt:lpstr>
      <vt:lpstr>Проверка техники чтения</vt:lpstr>
      <vt:lpstr>Презентация PowerPoint</vt:lpstr>
      <vt:lpstr>Презентация PowerPoint</vt:lpstr>
      <vt:lpstr>Проекты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Admin</cp:lastModifiedBy>
  <cp:revision>175</cp:revision>
  <dcterms:created xsi:type="dcterms:W3CDTF">2014-07-06T18:18:01Z</dcterms:created>
  <dcterms:modified xsi:type="dcterms:W3CDTF">2022-10-02T03:44:40Z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1170327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