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6" r:id="rId4"/>
    <p:sldId id="274" r:id="rId5"/>
    <p:sldId id="275" r:id="rId6"/>
    <p:sldId id="261" r:id="rId7"/>
    <p:sldId id="278" r:id="rId8"/>
    <p:sldId id="260" r:id="rId9"/>
    <p:sldId id="279" r:id="rId10"/>
    <p:sldId id="28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14" autoAdjust="0"/>
  </p:normalViewPr>
  <p:slideViewPr>
    <p:cSldViewPr>
      <p:cViewPr varScale="1">
        <p:scale>
          <a:sx n="97" d="100"/>
          <a:sy n="97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06CB4-D338-495C-B874-641978753CE9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74919-F75E-499E-A1AA-F40688B18B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823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74919-F75E-499E-A1AA-F40688B18BC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296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1%83%D1%81%D1%81%D0%BA%D0%B8%D0%B9_%D1%8F%D0%B7%D1%8B%D0%BA_%D0%B2_%D0%BC%D0%B8%D1%80%D0%B5" TargetMode="External"/><Relationship Id="rId3" Type="http://schemas.openxmlformats.org/officeDocument/2006/relationships/hyperlink" Target="https://ru.wikipedia.org/wiki/%D0%9A%D0%B8%D1%82%D0%B0%D0%B9%D1%81%D0%BA%D0%B8%D0%B9_%D1%8F%D0%B7%D1%8B%D0%BA" TargetMode="External"/><Relationship Id="rId7" Type="http://schemas.openxmlformats.org/officeDocument/2006/relationships/hyperlink" Target="https://ru.wikipedia.org/wiki/%D0%90%D1%80%D0%B0%D0%B1%D1%81%D0%BA%D0%B8%D0%B9_%D1%8F%D0%B7%D1%8B%D0%BA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8%D1%81%D0%BF%D0%B0%D0%BD%D1%81%D0%BA%D0%B8%D0%B9_%D1%8F%D0%B7%D1%8B%D0%BA" TargetMode="External"/><Relationship Id="rId11" Type="http://schemas.openxmlformats.org/officeDocument/2006/relationships/hyperlink" Target="https://ru.wikipedia.org/wiki/%D0%A4%D1%80%D0%B0%D0%BD%D1%86%D1%83%D0%B7%D1%81%D0%BA%D0%B8%D0%B9_%D1%8F%D0%B7%D1%8B%D0%BA" TargetMode="External"/><Relationship Id="rId5" Type="http://schemas.openxmlformats.org/officeDocument/2006/relationships/hyperlink" Target="https://ru.wikipedia.org/wiki/%D0%90%D0%BD%D0%B3%D0%BB%D0%B8%D0%B9%D1%81%D0%BA%D0%B8%D0%B9_%D1%8F%D0%B7%D1%8B%D0%BA" TargetMode="External"/><Relationship Id="rId10" Type="http://schemas.openxmlformats.org/officeDocument/2006/relationships/hyperlink" Target="https://ru.wikipedia.org/wiki/%D0%9D%D0%B5%D0%BC%D0%B5%D1%86%D0%BA%D0%B8%D0%B9_%D1%8F%D0%B7%D1%8B%D0%BA" TargetMode="External"/><Relationship Id="rId4" Type="http://schemas.openxmlformats.org/officeDocument/2006/relationships/hyperlink" Target="https://ru.wikipedia.org/wiki/%CC%E5%E6%E4%F3%ED%E0%F0%EE%E4%ED%FB%E9_%FF%E7%FB%EA" TargetMode="External"/><Relationship Id="rId9" Type="http://schemas.openxmlformats.org/officeDocument/2006/relationships/hyperlink" Target="https://ru.wikipedia.org/wiki/%D0%9F%D0%BE%D1%80%D1%82%D1%83%D0%B3%D0%B0%D0%BB%D1%8C%D1%81%D0%BA%D0%B8%D0%B9_%D1%8F%D0%B7%D1%8B%D0%B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Русский язык – </a:t>
            </a:r>
            <a:r>
              <a:rPr lang="ru-RU" b="1" i="1" dirty="0" err="1" smtClean="0">
                <a:solidFill>
                  <a:srgbClr val="7030A0"/>
                </a:solidFill>
              </a:rPr>
              <a:t>язык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общения и язык возможностей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Германия + Россия = . - Киевский форум - ForumKiev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8123200" cy="5897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34" y="332656"/>
            <a:ext cx="8183880" cy="66009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Русский язык –язык межнационального общения	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5315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9218" name="Picture 2" descr="http://im0-tub-ru.yandex.net/i?id=bd4183372063272b14ac4d4c25ef1886-29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38590"/>
            <a:ext cx="6692547" cy="5019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60577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800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Необходимость в языке межнационального общения</a:t>
            </a:r>
          </a:p>
        </p:txBody>
      </p:sp>
      <p:pic>
        <p:nvPicPr>
          <p:cNvPr id="16386" name="Picture 2" descr="http://img-fotki.yandex.ru/get/6313/45831065.5/0_83314_da63633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6469353" cy="4819669"/>
          </a:xfrm>
          <a:prstGeom prst="rect">
            <a:avLst/>
          </a:prstGeom>
          <a:noFill/>
        </p:spPr>
      </p:pic>
      <p:pic>
        <p:nvPicPr>
          <p:cNvPr id="16388" name="Picture 4" descr="http://litn-andr.narod.ru/data/baby/images/academy_history_01_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4532" y="1071546"/>
            <a:ext cx="3401792" cy="4762509"/>
          </a:xfrm>
          <a:prstGeom prst="rect">
            <a:avLst/>
          </a:prstGeom>
          <a:noFill/>
        </p:spPr>
      </p:pic>
      <p:pic>
        <p:nvPicPr>
          <p:cNvPr id="16390" name="Picture 6" descr="http://vedic-culture.in.ua/images/nata/philosophy/veda-and-christianity/1105-02-god-in-the-bib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00108"/>
            <a:ext cx="4429156" cy="4826455"/>
          </a:xfrm>
          <a:prstGeom prst="rect">
            <a:avLst/>
          </a:prstGeom>
          <a:noFill/>
        </p:spPr>
      </p:pic>
      <p:sp>
        <p:nvSpPr>
          <p:cNvPr id="16392" name="AutoShape 8" descr="http://st.gdefon.com/wallpapers_original/wallpapers/4244_burya_doroga_uragan_1280x1024_(www.GdeFon.ru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http://i.i.ua/photo/images/blog/8/2/5133128_8d5c8a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214422"/>
            <a:ext cx="4286250" cy="4352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0.20398 C 0.03767 -0.26504 0.26528 -0.33511 0.33646 -0.31892 C 0.40764 -0.30273 0.50625 -0.16998 0.50625 -0.10731 C 0.50625 -0.04464 0.39896 -0.00324 0.33646 0.05689 C 0.27378 0.11702 0.09444 0.19218 0.1309 0.25393 C 0.16736 0.31568 0.5743 0.46299 0.55555 0.42738 C 0.5368 0.39176 0.15364 0.0629 0.01857 0.04047 C -0.1165 0.01804 -0.23351 0.22571 -0.25538 0.29232 C -0.27726 0.35892 -0.11858 0.53677 -0.11285 0.4401 C -0.10712 0.34343 -0.24722 -0.20398 -0.22118 -0.28793 C -0.19514 -0.37188 -0.004 -0.04741 0.04323 -0.0636 C 0.09045 -0.07979 0.04097 -0.39108 0.0625 -0.3846 C 0.08403 -0.37813 0.12986 -0.03562 0.17205 -0.02521 C 0.21423 -0.0148 0.24913 -0.25486 0.3158 -0.32262 C 0.38229 -0.39038 0.5276 -0.49399 0.57205 -0.43224 C 0.61649 -0.37049 0.66475 0.00994 0.58298 0.04787 C 0.50121 0.0858 0.11996 -0.14293 0.07882 -0.20398 Z " pathEditMode="relative" rAng="0" ptsTypes="aaaaaaaaaaaaaaaaa">
                                      <p:cBhvr>
                                        <p:cTn id="45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051560"/>
          </a:xfrm>
        </p:spPr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980728"/>
            <a:ext cx="8039864" cy="17281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Международный </a:t>
            </a:r>
            <a:r>
              <a:rPr lang="ru-RU" b="1" dirty="0"/>
              <a:t>или мировой язык</a:t>
            </a:r>
            <a:r>
              <a:rPr lang="ru-RU" dirty="0"/>
              <a:t> — язык, который может быть использован для коммуникации значительным количеством людей по всему миру.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383846" y="1628800"/>
            <a:ext cx="8039864" cy="460851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ru-RU" dirty="0" smtClean="0"/>
          </a:p>
          <a:p>
            <a:pPr marL="0" indent="0">
              <a:buFont typeface="Wingdings 2"/>
              <a:buNone/>
            </a:pPr>
            <a:r>
              <a:rPr lang="ru-RU" sz="2400" b="1" dirty="0"/>
              <a:t>ГОСУДАРСТВЕННЫЙ ЯЗЫК </a:t>
            </a:r>
            <a:r>
              <a:rPr lang="ru-RU" sz="2400" dirty="0" smtClean="0"/>
              <a:t>- </a:t>
            </a:r>
            <a:r>
              <a:rPr lang="ru-RU" sz="2400" dirty="0"/>
              <a:t>основной язык государства, используемый в законодательстве и официальном делопроизводстве, судопроизводстве, обучении и т.д.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3058" y="3929585"/>
            <a:ext cx="8153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Язык межнационального общения</a:t>
            </a:r>
            <a:r>
              <a:rPr lang="ru-RU" sz="2400" dirty="0"/>
              <a:t> — язык-посредник, используемый народами многонационального государства для взаимного общения. Отличается от международного языка использованием в пределах одного государства.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8917783"/>
              </p:ext>
            </p:extLst>
          </p:nvPr>
        </p:nvGraphicFramePr>
        <p:xfrm>
          <a:off x="0" y="23748"/>
          <a:ext cx="9143998" cy="6869782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965509"/>
                <a:gridCol w="2692092"/>
                <a:gridCol w="1828799"/>
                <a:gridCol w="1828799"/>
                <a:gridCol w="1828799"/>
              </a:tblGrid>
              <a:tr h="11090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hlinkClick r:id="rId2" action="ppaction://hlinksldjump"/>
                        </a:rPr>
                        <a:t>Ранг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Язык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Родной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Второй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Общее число носителей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hlinkClick r:id="rId3" tooltip="Китайский язык"/>
                        </a:rPr>
                        <a:t>Китайский язык</a:t>
                      </a:r>
                      <a:r>
                        <a:rPr lang="ru-RU" sz="2000" u="sng" baseline="30000" dirty="0">
                          <a:effectLst/>
                          <a:hlinkClick r:id="rId4"/>
                        </a:rPr>
                        <a:t>[1]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1,2 миллиарда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500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1,7 миллиарда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hlinkClick r:id="rId5" tooltip="Английский язык"/>
                        </a:rPr>
                        <a:t>Английский язык</a:t>
                      </a:r>
                      <a:r>
                        <a:rPr lang="ru-RU" sz="2000" u="sng" baseline="30000" dirty="0">
                          <a:effectLst/>
                          <a:hlinkClick r:id="rId4"/>
                        </a:rPr>
                        <a:t>[2]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 миллиарда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1,5 миллиарда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hlinkClick r:id="rId6" tooltip="Испанский язык"/>
                        </a:rPr>
                        <a:t>Испанский язык</a:t>
                      </a:r>
                      <a:r>
                        <a:rPr lang="ru-RU" sz="2000" u="sng" baseline="30000" dirty="0">
                          <a:effectLst/>
                          <a:hlinkClick r:id="rId4"/>
                        </a:rPr>
                        <a:t>[3]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425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525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effectLst/>
                          <a:hlinkClick r:id="rId7" tooltip="Арабский язык"/>
                        </a:rPr>
                        <a:t>Арабский язык</a:t>
                      </a:r>
                      <a:r>
                        <a:rPr lang="ru-RU" sz="2000" u="sng" baseline="30000">
                          <a:effectLst/>
                          <a:hlinkClick r:id="rId4"/>
                        </a:rPr>
                        <a:t>[4]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120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420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effectLst/>
                          <a:hlinkClick r:id="rId8" tooltip="Русский язык в мире"/>
                        </a:rPr>
                        <a:t>Русский язык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170 миллионов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100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270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effectLst/>
                          <a:hlinkClick r:id="rId9" tooltip="Португальский язык"/>
                        </a:rPr>
                        <a:t>Португальский язык</a:t>
                      </a:r>
                      <a:r>
                        <a:rPr lang="ru-RU" sz="2000" u="sng" baseline="30000">
                          <a:effectLst/>
                          <a:hlinkClick r:id="rId4"/>
                        </a:rPr>
                        <a:t>[5]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230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30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260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effectLst/>
                          <a:hlinkClick r:id="rId10" tooltip="Немецкий язык"/>
                        </a:rPr>
                        <a:t>Немецкий язык</a:t>
                      </a:r>
                      <a:r>
                        <a:rPr lang="ru-RU" sz="2000" u="sng" baseline="30000">
                          <a:effectLst/>
                          <a:hlinkClick r:id="rId4"/>
                        </a:rPr>
                        <a:t>[6]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до 80 миллионов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 200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  <a:tr h="715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hlinkClick r:id="rId11" tooltip="Французский язык"/>
                        </a:rPr>
                        <a:t>Французский язык</a:t>
                      </a:r>
                      <a:r>
                        <a:rPr lang="ru-RU" sz="2000" u="sng" baseline="30000" dirty="0">
                          <a:effectLst/>
                          <a:hlinkClick r:id="rId4"/>
                        </a:rPr>
                        <a:t>[7]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75 миллионов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до 195 миллионов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до 270 миллионов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480" marR="30480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58182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Русский язык в современном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Русский язык выполняет  </a:t>
            </a:r>
            <a:r>
              <a:rPr lang="ru-RU" b="1" dirty="0"/>
              <a:t>функции</a:t>
            </a:r>
            <a:r>
              <a:rPr lang="ru-RU" dirty="0"/>
              <a:t>:</a:t>
            </a:r>
          </a:p>
          <a:p>
            <a:pPr lvl="0"/>
            <a:r>
              <a:rPr lang="ru-RU" dirty="0" smtClean="0"/>
              <a:t>Национального </a:t>
            </a:r>
            <a:r>
              <a:rPr lang="ru-RU" dirty="0"/>
              <a:t>русского языка;</a:t>
            </a:r>
          </a:p>
          <a:p>
            <a:pPr lvl="0"/>
            <a:r>
              <a:rPr lang="ru-RU" dirty="0"/>
              <a:t>Г</a:t>
            </a:r>
            <a:r>
              <a:rPr lang="ru-RU" dirty="0" smtClean="0"/>
              <a:t>осударственного </a:t>
            </a:r>
            <a:r>
              <a:rPr lang="ru-RU" dirty="0"/>
              <a:t>(официального) языка РФ;</a:t>
            </a:r>
          </a:p>
          <a:p>
            <a:pPr lvl="0"/>
            <a:r>
              <a:rPr lang="ru-RU" dirty="0"/>
              <a:t>О</a:t>
            </a:r>
            <a:r>
              <a:rPr lang="ru-RU" dirty="0" smtClean="0"/>
              <a:t>дного </a:t>
            </a:r>
            <a:r>
              <a:rPr lang="ru-RU" dirty="0"/>
              <a:t>из языков межнационального общения народов России;</a:t>
            </a:r>
          </a:p>
          <a:p>
            <a:pPr lvl="0"/>
            <a:r>
              <a:rPr lang="ru-RU" dirty="0"/>
              <a:t>О</a:t>
            </a:r>
            <a:r>
              <a:rPr lang="ru-RU" dirty="0" smtClean="0"/>
              <a:t>дного </a:t>
            </a:r>
            <a:r>
              <a:rPr lang="ru-RU" dirty="0"/>
              <a:t>из важнейших мировых языков.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9900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Международное значение русского языка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24490" y="972105"/>
            <a:ext cx="30842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</a:t>
            </a:r>
            <a:r>
              <a:rPr lang="ru-RU" sz="2800" b="1" dirty="0" smtClean="0"/>
              <a:t>ремль</a:t>
            </a:r>
            <a:r>
              <a:rPr lang="ru-RU" sz="2800" b="1" dirty="0"/>
              <a:t>, царь, боярин, казак, кафтан, </a:t>
            </a:r>
            <a:r>
              <a:rPr lang="ru-RU" sz="2800" b="1" dirty="0" smtClean="0"/>
              <a:t>изба, верста</a:t>
            </a:r>
            <a:r>
              <a:rPr lang="ru-RU" sz="2800" b="1" dirty="0"/>
              <a:t>, балалайка, копейка, блин, </a:t>
            </a:r>
            <a:r>
              <a:rPr lang="ru-RU" sz="2800" b="1" dirty="0" smtClean="0"/>
              <a:t>квас, декабрист</a:t>
            </a:r>
            <a:r>
              <a:rPr lang="ru-RU" sz="2800" b="1" dirty="0"/>
              <a:t>, самовар, сарафан, </a:t>
            </a:r>
            <a:r>
              <a:rPr lang="ru-RU" sz="2800" b="1" dirty="0" smtClean="0"/>
              <a:t>частушка.</a:t>
            </a:r>
            <a:endParaRPr lang="ru-RU" sz="2800" b="1" dirty="0"/>
          </a:p>
        </p:txBody>
      </p:sp>
      <p:pic>
        <p:nvPicPr>
          <p:cNvPr id="3078" name="Picture 6" descr="9 Мая . Ура . За Родину. 7 :: Флейм :: Компьютерный форум Ru.Boa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57" y="972105"/>
            <a:ext cx="5117099" cy="34650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rud.exdat.com/pars_docs/tw_refs/778/777623/777623_html_m54343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91" y="2487586"/>
            <a:ext cx="8030686" cy="36224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Русский язык - государственный </a:t>
            </a:r>
            <a:r>
              <a:rPr lang="ru-RU" dirty="0" smtClean="0">
                <a:effectLst/>
              </a:rPr>
              <a:t>язык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5122" name="Picture 2" descr="Профессиональный конкурс работников образования всероссийский интернет- конкурс педагогического творчест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54212"/>
            <a:ext cx="7620000" cy="4181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Обои Россия Флаг Двуглавый орёл Герб Фото 3620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88" y="1700808"/>
            <a:ext cx="7868028" cy="44257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053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korporativus.com/korporativ/images/kostumi_foto/16_kostum_nacionalniy_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928670"/>
            <a:ext cx="3643338" cy="5282842"/>
          </a:xfrm>
          <a:prstGeom prst="rect">
            <a:avLst/>
          </a:prstGeom>
          <a:noFill/>
        </p:spPr>
      </p:pic>
      <p:pic>
        <p:nvPicPr>
          <p:cNvPr id="19460" name="Picture 4" descr="http://lib.a-grande.ru/navig/grafika/bkostsm4.gif"/>
          <p:cNvPicPr>
            <a:picLocks noChangeAspect="1" noChangeArrowheads="1"/>
          </p:cNvPicPr>
          <p:nvPr/>
        </p:nvPicPr>
        <p:blipFill>
          <a:blip r:embed="rId3" cstate="print"/>
          <a:srcRect b="5546"/>
          <a:stretch>
            <a:fillRect/>
          </a:stretch>
        </p:blipFill>
        <p:spPr bwMode="auto">
          <a:xfrm>
            <a:off x="571472" y="928670"/>
            <a:ext cx="2286016" cy="52864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439" y="812935"/>
            <a:ext cx="8183880" cy="66009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Русский язык –язык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межнационального общения	</a:t>
            </a:r>
          </a:p>
        </p:txBody>
      </p:sp>
      <p:sp>
        <p:nvSpPr>
          <p:cNvPr id="19466" name="AutoShape 10" descr="https://poembook.ru/member_files/poemphoto_47143_875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poembook.ru/member_files/poemphoto_47143_875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poembook.ru/member_files/poemphoto_47143_875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94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1521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Почему русский язык  стал языком межнационального общения  в России?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136904" cy="410445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7400" dirty="0" smtClean="0"/>
              <a:t>1) Для </a:t>
            </a:r>
            <a:r>
              <a:rPr lang="ru-RU" sz="7400" dirty="0"/>
              <a:t>большинства жителей России родным языком является русский язык. </a:t>
            </a:r>
            <a:endParaRPr lang="ru-RU" sz="7400" dirty="0" smtClean="0"/>
          </a:p>
          <a:p>
            <a:pPr marL="0" indent="0">
              <a:buNone/>
            </a:pPr>
            <a:r>
              <a:rPr lang="ru-RU" sz="7400" dirty="0" smtClean="0"/>
              <a:t>2) Монолитность </a:t>
            </a:r>
            <a:r>
              <a:rPr lang="ru-RU" sz="7400" dirty="0"/>
              <a:t>языка, русский язык практически остается неизменным. </a:t>
            </a:r>
          </a:p>
          <a:p>
            <a:pPr marL="0" indent="0">
              <a:buNone/>
            </a:pPr>
            <a:r>
              <a:rPr lang="ru-RU" sz="7400" dirty="0" smtClean="0"/>
              <a:t>3) Объективно-исторические </a:t>
            </a:r>
            <a:r>
              <a:rPr lang="ru-RU" sz="7400" dirty="0"/>
              <a:t>предпосылки:  близкое родство языков восточных славян – русских, белорусов и украинцев.  </a:t>
            </a:r>
          </a:p>
          <a:p>
            <a:pPr marL="0" indent="0">
              <a:buNone/>
            </a:pPr>
            <a:r>
              <a:rPr lang="ru-RU" sz="7400" dirty="0" smtClean="0"/>
              <a:t>4) Расселение </a:t>
            </a:r>
            <a:r>
              <a:rPr lang="ru-RU" sz="7400" dirty="0"/>
              <a:t>русскоязычных жителей в малонаселенные территории в глубь страны  поспособствовали переходу в общении на русский язык нерусского населения.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73920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376</TotalTime>
  <Words>344</Words>
  <Application>Microsoft Office PowerPoint</Application>
  <PresentationFormat>Экран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Русский язык – язык общения и язык возможностей  </vt:lpstr>
      <vt:lpstr>Необходимость в языке межнационального общения</vt:lpstr>
      <vt:lpstr>Основные понятия</vt:lpstr>
      <vt:lpstr>Слайд 4</vt:lpstr>
      <vt:lpstr>Русский язык в современном мире</vt:lpstr>
      <vt:lpstr>Международное значение русского языка </vt:lpstr>
      <vt:lpstr>Русский язык - государственный язык  </vt:lpstr>
      <vt:lpstr>Русский язык –язык межнационального общения </vt:lpstr>
      <vt:lpstr>Почему русский язык  стал языком межнационального общения  в России?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– язык межнационального общения.</dc:title>
  <dc:creator>Admin</dc:creator>
  <cp:lastModifiedBy>Татьяна</cp:lastModifiedBy>
  <cp:revision>46</cp:revision>
  <dcterms:modified xsi:type="dcterms:W3CDTF">2022-10-02T03:46:57Z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916553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