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Практикум по праву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740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Имущественные отношения включают в себя: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вещные;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обязательственные.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Личные неимущественные права, связанные с имущественными – это отношения, которые возникают по поводу использования объектов интеллектуальной собственности. Указанные объекты носят нематериальный характер и в результате их создания у автора возникают прежде всего неимущественные права на использования объекта определённым способом, право получения вознаграждения.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Личные неимущественные отношения, не связанные с имущественными – это отношения, которые возникают по поводу нематериальных благ – неотчуждаемых прав и свобод человека (жизнь, здоровье, честь, достоинство — ст.  ГК РФ). Такие объекты не могут быть предметом сделок, не могут передаваться от одного лица другому.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24936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135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Нормативно-правовой акт (НПА)</a:t>
            </a:r>
            <a:r>
              <a:rPr lang="ru-RU" dirty="0" smtClean="0"/>
              <a:t> – официальный документ установленной формы, принятый (изданный) в пределах компетенции уполномоченного государственного органа (должностного лица), иных социальных структур (муниципальных органов, профсоюзов, акционерных обществ, товариществ и т.д.) или путём референдума с соблюдением установленной законодательством процедуры, содержащий общеобязательные правила поведения, рассчитанные на неопределённый круг лиц и неоднократное применение.</a:t>
            </a:r>
          </a:p>
          <a:p>
            <a:r>
              <a:rPr lang="ru-RU" dirty="0" smtClean="0"/>
              <a:t>Нормативный правовой акт – это акт правотворчества, который принимается в особом порядке строго определёнными субъектами и содержит норму права.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90488" indent="-90488">
              <a:buNone/>
              <a:tabLst>
                <a:tab pos="0" algn="l"/>
              </a:tabLst>
            </a:pPr>
            <a:r>
              <a:rPr lang="ru-RU" dirty="0" smtClean="0"/>
              <a:t>Нормативный правовой акт в Российской Федерации – России (а также во многих других странах, относящихся к романо-германской правовой системе) является основным, доминирующим источником права. </a:t>
            </a:r>
          </a:p>
          <a:p>
            <a:pPr marL="90488" indent="-90488">
              <a:buNone/>
              <a:tabLst>
                <a:tab pos="0" algn="l"/>
              </a:tabLst>
            </a:pPr>
            <a:r>
              <a:rPr lang="ru-RU" dirty="0" smtClean="0"/>
              <a:t>Нормативные правовые акты (в отличие от других источников права) принимаются только уполномоченными государственными органами в пределах их компетенции, имеют определённый вид и облекаются в документальную форму (кроме того, они составляются по правилам юридической техники). Нормативные правовые акты, действующие в стране, образуют единую систему.</a:t>
            </a:r>
          </a:p>
          <a:p>
            <a:pPr marL="90488" indent="-90488">
              <a:buNone/>
              <a:tabLst>
                <a:tab pos="0" algn="l"/>
              </a:tabLst>
            </a:pPr>
            <a:r>
              <a:rPr lang="ru-RU" dirty="0" smtClean="0"/>
              <a:t>По порядку принятия и юридической силе нормативные правовые акты подразделяются на законы и подзаконные акты.</a:t>
            </a:r>
          </a:p>
          <a:p>
            <a:pPr marL="90488" indent="-90488">
              <a:buNone/>
              <a:tabLst>
                <a:tab pos="0" algn="l"/>
              </a:tabLst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формах юридической ответственности и запишите цифры, под которыми они указаны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1.Работодатель имеет право привлекать работников к дисциплинарной ответственности в предусмотренных законодательством случаях.</a:t>
            </a:r>
          </a:p>
          <a:p>
            <a:pPr marL="0" indent="0">
              <a:buNone/>
            </a:pPr>
            <a:r>
              <a:rPr lang="ru-RU" dirty="0" smtClean="0"/>
              <a:t>2.Субъектами административной ответственности являются как физические, так и юридические лица.</a:t>
            </a:r>
          </a:p>
          <a:p>
            <a:pPr marL="0" indent="0">
              <a:buNone/>
            </a:pPr>
            <a:r>
              <a:rPr lang="ru-RU" dirty="0" smtClean="0"/>
              <a:t>3. Формой административной ответственности является полное возмещение вреда.</a:t>
            </a:r>
          </a:p>
          <a:p>
            <a:pPr marL="0" indent="0">
              <a:buNone/>
            </a:pPr>
            <a:r>
              <a:rPr lang="ru-RU" dirty="0" smtClean="0"/>
              <a:t>4. Уголовная ответственность наступает за совершение проступка.</a:t>
            </a:r>
          </a:p>
          <a:p>
            <a:pPr marL="0" indent="0">
              <a:buNone/>
            </a:pPr>
            <a:r>
              <a:rPr lang="ru-RU" dirty="0" smtClean="0"/>
              <a:t>5. Уголовное наказание влечёт присущее только уголовной ответственности правовое последствие – судимость.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Ответ 125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Юридическая ответственность</a:t>
            </a:r>
            <a:r>
              <a:rPr lang="ru-RU" dirty="0" smtClean="0"/>
              <a:t> – применение мер государственного принуждения по отношению к правонарушителю. За свои деяния человек отвечает перед законом и судом (этим юридическая ответственность отличается от моральной, где основным мерилом оценки поведения являются стыд и совесть человека).</a:t>
            </a:r>
          </a:p>
          <a:p>
            <a:pPr marL="0" indent="0">
              <a:buNone/>
            </a:pPr>
            <a:r>
              <a:rPr lang="ru-RU" dirty="0" smtClean="0"/>
              <a:t>Виды ответственности и меры наказания зависят от характера правонарушения. Различают ответственность:</a:t>
            </a:r>
          </a:p>
          <a:p>
            <a:pPr marL="0" indent="0">
              <a:buNone/>
            </a:pPr>
            <a:r>
              <a:rPr lang="ru-RU" u="sng" dirty="0" smtClean="0"/>
              <a:t>уголовную</a:t>
            </a:r>
            <a:r>
              <a:rPr lang="ru-RU" dirty="0" smtClean="0"/>
              <a:t> – наступает исключительно за преступления. Только суд может привлечь к уголовной ответственности и определить её меру. Меры уголовного наказания – лишение свободы, смертная казнь и т. д.;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административную</a:t>
            </a:r>
            <a:r>
              <a:rPr lang="ru-RU" dirty="0" smtClean="0"/>
              <a:t> – наступает за проступки, нарушающие общественный порядок или совершённые в сфере государственного управления. Мерой ответственности служат административные взыскания, среди которых предупреждение, штраф, исправительные работы, административный арест до  суток;</a:t>
            </a:r>
          </a:p>
          <a:p>
            <a:pPr marL="0" indent="0">
              <a:buNone/>
            </a:pPr>
            <a:r>
              <a:rPr lang="ru-RU" u="sng" dirty="0" smtClean="0"/>
              <a:t>гражданскую</a:t>
            </a:r>
            <a:r>
              <a:rPr lang="ru-RU" dirty="0" smtClean="0"/>
              <a:t> – наступает за нарушение имущественных прав – неисполнение договорных обязательств, причинение имущественного вреда. Главная мера ответственности – возмещение убытков;</a:t>
            </a:r>
          </a:p>
          <a:p>
            <a:pPr marL="0" indent="0">
              <a:buNone/>
            </a:pPr>
            <a:r>
              <a:rPr lang="ru-RU" u="sng" dirty="0" smtClean="0"/>
              <a:t>дисциплинарную</a:t>
            </a:r>
            <a:r>
              <a:rPr lang="ru-RU" dirty="0" smtClean="0"/>
              <a:t> – наступает за нарушение трудовой, учебной, воинской, служебной дисциплины. Меры воздействия на правонарушителя – замечание, выговор, увольнение, исключение из учебного заведения.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13690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Ответ: </a:t>
            </a:r>
            <a:r>
              <a:rPr lang="ru-RU" dirty="0" smtClean="0"/>
              <a:t>31231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pPr marL="0" indent="0"/>
            <a:r>
              <a:rPr lang="ru-RU" i="1" dirty="0" smtClean="0"/>
              <a:t>Социальная группа</a:t>
            </a:r>
            <a:r>
              <a:rPr lang="ru-RU" dirty="0" smtClean="0"/>
              <a:t> — это один из главных элементов социальной структуры общества. Является совокупностью людей, объединенных любым существенным признаком — общей деятельностью, общими экономическими, демографическими, этнографическими, психологическими характеристиками.</a:t>
            </a:r>
          </a:p>
          <a:p>
            <a:pPr marL="0" indent="0"/>
            <a:r>
              <a:rPr lang="ru-RU" i="1" dirty="0" smtClean="0"/>
              <a:t>Профессиональные группы</a:t>
            </a:r>
            <a:r>
              <a:rPr lang="ru-RU" dirty="0" smtClean="0"/>
              <a:t> — медики, адвокаты — объединяются на основание общей деятельности.</a:t>
            </a:r>
          </a:p>
          <a:p>
            <a:pPr marL="0" indent="0"/>
            <a:r>
              <a:rPr lang="ru-RU" i="1" dirty="0" smtClean="0"/>
              <a:t>Статусные группы</a:t>
            </a:r>
            <a:r>
              <a:rPr lang="ru-RU" dirty="0" smtClean="0"/>
              <a:t> — это группы лиц, придерживающихся определенного стиля жизни и разделяющих общее понятие о чести статуса, т. е. определенный тип поведения членов группы, считающих друг друга равными, имеющих чувство ответственности за группу и определенную групповую организацию. Например, дворянское собрание.</a:t>
            </a:r>
          </a:p>
          <a:p>
            <a:pPr marL="0" indent="0"/>
            <a:r>
              <a:rPr lang="ru-RU" i="1" dirty="0" smtClean="0"/>
              <a:t>Демографические группы</a:t>
            </a:r>
            <a:r>
              <a:rPr lang="ru-RU" dirty="0" smtClean="0"/>
              <a:t> (молодежь, женщины) — это общности людей, объективно складывающиеся на основе некоторых единых социально-демографических признаков: пола, возраста, места проживания.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Установите соответствие между характеристикой республиканской формы правления (обозначено буквами) и видом республики (обозначено цифрами).</a:t>
            </a:r>
          </a:p>
          <a:p>
            <a:pPr marL="0" indent="0">
              <a:buNone/>
            </a:pPr>
            <a:r>
              <a:rPr lang="ru-RU" b="1" dirty="0" smtClean="0"/>
              <a:t>ХАРАКТЕРИСТИКА</a:t>
            </a:r>
          </a:p>
          <a:p>
            <a:pPr marL="0" indent="0">
              <a:buNone/>
            </a:pPr>
            <a:r>
              <a:rPr lang="ru-RU" dirty="0" smtClean="0"/>
              <a:t>правительство формирует президент</a:t>
            </a:r>
          </a:p>
          <a:p>
            <a:pPr marL="0" indent="0">
              <a:buNone/>
            </a:pPr>
            <a:r>
              <a:rPr lang="ru-RU" dirty="0" smtClean="0"/>
              <a:t>и президент, и правительство имеют полномочия в сфере исполнительной власти</a:t>
            </a:r>
          </a:p>
          <a:p>
            <a:pPr marL="0" indent="0">
              <a:buNone/>
            </a:pPr>
            <a:r>
              <a:rPr lang="ru-RU" dirty="0" smtClean="0"/>
              <a:t>президент наделен представительскими функциями и формальными полномочиями</a:t>
            </a:r>
          </a:p>
          <a:p>
            <a:pPr marL="0" indent="0">
              <a:buNone/>
            </a:pPr>
            <a:r>
              <a:rPr lang="ru-RU" dirty="0" smtClean="0"/>
              <a:t>исполнительную власть осуществляет правительство во главе с премьер-министром</a:t>
            </a:r>
          </a:p>
          <a:p>
            <a:pPr marL="0" indent="0">
              <a:buNone/>
            </a:pPr>
            <a:r>
              <a:rPr lang="ru-RU" dirty="0" smtClean="0"/>
              <a:t>президент имеет полномочия главы государства и главы правительства</a:t>
            </a:r>
          </a:p>
          <a:p>
            <a:pPr marL="0" indent="0">
              <a:buNone/>
            </a:pPr>
            <a:r>
              <a:rPr lang="ru-RU" b="1" dirty="0" smtClean="0"/>
              <a:t>ВИД РЕСПУБЛИКИ</a:t>
            </a:r>
          </a:p>
          <a:p>
            <a:pPr marL="0" indent="0">
              <a:buNone/>
            </a:pPr>
            <a:r>
              <a:rPr lang="ru-RU" dirty="0" smtClean="0"/>
              <a:t>президентская</a:t>
            </a:r>
          </a:p>
          <a:p>
            <a:pPr marL="0" indent="0">
              <a:buNone/>
            </a:pPr>
            <a:r>
              <a:rPr lang="ru-RU" dirty="0" smtClean="0"/>
              <a:t>парламентская</a:t>
            </a:r>
          </a:p>
          <a:p>
            <a:pPr marL="0" indent="0">
              <a:buNone/>
            </a:pPr>
            <a:r>
              <a:rPr lang="ru-RU" dirty="0" smtClean="0"/>
              <a:t>смешанная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23793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системе российского права и запишите </a:t>
            </a:r>
            <a:r>
              <a:rPr lang="ru-RU" b="1" u="sng" dirty="0" smtClean="0"/>
              <a:t>цифры</a:t>
            </a:r>
            <a:r>
              <a:rPr lang="ru-RU" b="1" dirty="0" smtClean="0"/>
              <a:t>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1. Отрасли материального права, в отличие от отраслей процессуального права, устанавливают порядок применения правовых норм.</a:t>
            </a:r>
          </a:p>
          <a:p>
            <a:pPr marL="0" indent="0">
              <a:buNone/>
            </a:pPr>
            <a:r>
              <a:rPr lang="ru-RU" dirty="0" smtClean="0"/>
              <a:t>2. Уголовное право регулирует общественные отношения, связанные с совершением преступных деяний, назначением наказания и применением иных мер уголовно-правового характера.</a:t>
            </a:r>
          </a:p>
          <a:p>
            <a:pPr marL="0" indent="0">
              <a:buNone/>
            </a:pPr>
            <a:r>
              <a:rPr lang="ru-RU" dirty="0" smtClean="0"/>
              <a:t>3. Административное право регулирует имущественные и связанные с ними личные неимущественные отношения.</a:t>
            </a:r>
          </a:p>
          <a:p>
            <a:pPr marL="0" indent="0">
              <a:buNone/>
            </a:pPr>
            <a:r>
              <a:rPr lang="ru-RU" dirty="0" smtClean="0"/>
              <a:t>4. Гражданское право относят к частному праву.</a:t>
            </a:r>
          </a:p>
          <a:p>
            <a:pPr marL="0" indent="0">
              <a:buNone/>
            </a:pPr>
            <a:r>
              <a:rPr lang="ru-RU" dirty="0" smtClean="0"/>
              <a:t>5. Правовой институт – совокупность норм, регулирующих определённый сегмент (сторону) однородных общественных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 13221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Президентская республика</a:t>
            </a:r>
            <a:r>
              <a:rPr lang="ru-RU" dirty="0" smtClean="0"/>
              <a:t> — форма правления, которая характеризуется объединением в руках президента полномочий главы государства и главы правительства. Соответственно:</a:t>
            </a:r>
          </a:p>
          <a:p>
            <a:pPr marL="0" indent="0">
              <a:buNone/>
            </a:pPr>
            <a:r>
              <a:rPr lang="ru-RU" dirty="0" smtClean="0"/>
              <a:t>правительство формирует президент;</a:t>
            </a:r>
          </a:p>
          <a:p>
            <a:pPr marL="0" indent="0">
              <a:buNone/>
            </a:pPr>
            <a:r>
              <a:rPr lang="ru-RU" dirty="0" smtClean="0"/>
              <a:t>президент объединяет полномочия главы государства и главы правительства.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/>
              <a:t>Парламентская республика</a:t>
            </a:r>
            <a:r>
              <a:rPr lang="ru-RU" dirty="0" smtClean="0"/>
              <a:t> — разновидность республики с перевесом полномочий в пользу парламента. В парламентской республике правительство отвечает только перед парламентом, а не перед президентом.</a:t>
            </a:r>
          </a:p>
          <a:p>
            <a:pPr marL="0" indent="0">
              <a:buNone/>
            </a:pPr>
            <a:r>
              <a:rPr lang="ru-RU" dirty="0" smtClean="0"/>
              <a:t>Ее особенности:</a:t>
            </a:r>
          </a:p>
          <a:p>
            <a:pPr marL="0" indent="0">
              <a:buNone/>
            </a:pPr>
            <a:r>
              <a:rPr lang="ru-RU" dirty="0" smtClean="0"/>
              <a:t>президент наделен представительскими функциями и формальными полномочиями;</a:t>
            </a:r>
          </a:p>
          <a:p>
            <a:pPr marL="0" indent="0">
              <a:buNone/>
            </a:pPr>
            <a:r>
              <a:rPr lang="ru-RU" dirty="0" smtClean="0"/>
              <a:t>исполнительную власть осуществляет правительство во главе с премьер-министром.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ru-RU" i="1" dirty="0" smtClean="0"/>
              <a:t>Смешанная республика</a:t>
            </a:r>
            <a:r>
              <a:rPr lang="ru-RU" dirty="0" smtClean="0"/>
              <a:t> (также может называться </a:t>
            </a:r>
            <a:r>
              <a:rPr lang="ru-RU" dirty="0" err="1" smtClean="0"/>
              <a:t>полупрезидентской</a:t>
            </a:r>
            <a:r>
              <a:rPr lang="ru-RU" dirty="0" smtClean="0"/>
              <a:t>, </a:t>
            </a:r>
            <a:r>
              <a:rPr lang="ru-RU" dirty="0" err="1" smtClean="0"/>
              <a:t>полупарламентской</a:t>
            </a:r>
            <a:r>
              <a:rPr lang="ru-RU" dirty="0" smtClean="0"/>
              <a:t>, </a:t>
            </a:r>
            <a:r>
              <a:rPr lang="ru-RU" dirty="0" err="1" smtClean="0"/>
              <a:t>президентско-парламентской</a:t>
            </a:r>
            <a:r>
              <a:rPr lang="ru-RU" dirty="0" smtClean="0"/>
              <a:t> республикой) — это форма государственного правления, находящаяся между президентской и парламентской республиками. И президент, и правительство имеют полномочия в сфере исполнительной власти.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8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 между особенностью (обозначено буквами) и типом политических партий (обозначено цифрами).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ОСОБЕННОСТЬ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А.выступают за сохранение традиционного социального порядка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Б. стремятся к частичному либо полному возврату предшествовавшего этапа общественно-экономической формации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В. выступают за глобальные реформы существующего порядка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Г.  поддерживают традиционную мораль и религию как регуляторы поведения человека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Д. традиционно выступают защитниками крупного капитала, бизнеса, чиновников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ТИП ПОЛИТИЧЕСКИХ ПАРТИЙ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консервативный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реакционный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радикальный</a:t>
            </a:r>
          </a:p>
          <a:p>
            <a:pPr marL="0" indent="0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Запишите в поле для ответа последовательность цифр, соответствующих пунктам АБВГД.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12311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По характеру политических действий партии могут быть консервативными,  реакционными, радикальными.</a:t>
            </a:r>
          </a:p>
          <a:p>
            <a:pPr marL="0" indent="0">
              <a:buNone/>
            </a:pPr>
            <a:r>
              <a:rPr lang="ru-RU" b="1" dirty="0" smtClean="0"/>
              <a:t>Консервативные партии </a:t>
            </a:r>
            <a:r>
              <a:rPr lang="ru-RU" dirty="0" smtClean="0"/>
              <a:t>— политические организации, находящиеся на правом фланге политического спектра, стремящиеся сохранить традиционный социальный порядок в условиях преобразований, происходивших под воздействием индустриализации и революционных движений.</a:t>
            </a:r>
          </a:p>
          <a:p>
            <a:pPr marL="0" indent="0">
              <a:buNone/>
            </a:pPr>
            <a:r>
              <a:rPr lang="ru-RU" b="1" dirty="0" smtClean="0"/>
              <a:t>Их особенности:</a:t>
            </a:r>
          </a:p>
          <a:p>
            <a:pPr marL="0" indent="0">
              <a:buNone/>
            </a:pPr>
            <a:r>
              <a:rPr lang="ru-RU" dirty="0" smtClean="0"/>
              <a:t>выступают за сохранение традиционного социального порядка;</a:t>
            </a:r>
          </a:p>
          <a:p>
            <a:pPr marL="0" indent="0">
              <a:buNone/>
            </a:pPr>
            <a:r>
              <a:rPr lang="ru-RU" dirty="0" smtClean="0"/>
              <a:t>поддерживают традиционную мораль и религию как регуляторы поведения человека;</a:t>
            </a:r>
          </a:p>
          <a:p>
            <a:pPr marL="0" indent="0">
              <a:buNone/>
            </a:pPr>
            <a:r>
              <a:rPr lang="ru-RU" dirty="0" smtClean="0"/>
              <a:t>традиционно выступают защитниками крупного капитала, бизнеса, чиновников.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Основная характеристика реакционных партий — их основной целью является частичный либо полный возврат к характеристикам предшествовавшего этапа наличной общественно-экономической формации.</a:t>
            </a:r>
          </a:p>
          <a:p>
            <a:pPr marL="0" indent="0">
              <a:buNone/>
            </a:pPr>
            <a:r>
              <a:rPr lang="ru-RU" dirty="0" smtClean="0"/>
              <a:t>Радикальные партии выступают за глобальные реформы существующего порядка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9.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Выберите верные суждения о социальных нормах и запишите цифры, под которыми они указаны</a:t>
            </a:r>
          </a:p>
          <a:p>
            <a:pPr>
              <a:buNone/>
            </a:pPr>
            <a:r>
              <a:rPr lang="ru-RU" dirty="0" smtClean="0"/>
              <a:t>1. Все существующие социальные нормы действуют выборочно на строго определённую группу индивидов.</a:t>
            </a:r>
          </a:p>
          <a:p>
            <a:pPr>
              <a:buNone/>
            </a:pPr>
            <a:r>
              <a:rPr lang="ru-RU" dirty="0" smtClean="0"/>
              <a:t>2. Социальные нормы выполняют программную функцию, выдвигая новые цели, корректируя уже имеющиеся и показывая оптимальные пути для их достижения.</a:t>
            </a:r>
          </a:p>
          <a:p>
            <a:pPr>
              <a:buNone/>
            </a:pPr>
            <a:r>
              <a:rPr lang="ru-RU" dirty="0" smtClean="0"/>
              <a:t>3. Одной из разновидностей социальных норм являются нормы права.</a:t>
            </a:r>
          </a:p>
          <a:p>
            <a:pPr>
              <a:buNone/>
            </a:pPr>
            <a:r>
              <a:rPr lang="ru-RU" dirty="0" smtClean="0"/>
              <a:t>4. Социальные нормы изменяются вместе с обществом и носят объективный характер.</a:t>
            </a:r>
          </a:p>
          <a:p>
            <a:pPr>
              <a:buNone/>
            </a:pPr>
            <a:r>
              <a:rPr lang="ru-RU" dirty="0" smtClean="0"/>
              <a:t>5. Социальные нормы представляют собой комплекс общественно значимых, равнозначных, </a:t>
            </a:r>
            <a:r>
              <a:rPr lang="ru-RU" dirty="0" err="1" smtClean="0"/>
              <a:t>неиерархичных</a:t>
            </a:r>
            <a:r>
              <a:rPr lang="ru-RU" dirty="0" smtClean="0"/>
              <a:t> норм поведения.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Ответ: </a:t>
            </a:r>
            <a:r>
              <a:rPr lang="ru-RU" dirty="0" smtClean="0"/>
              <a:t>234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Социальные нормы — общественно значимые, общепризнанные нормы, образцы и правила поведения, призванные поддерживать стабильность в обществе и регулировать социальные взаимоотношения. </a:t>
            </a:r>
          </a:p>
          <a:p>
            <a:pPr marL="0" indent="0">
              <a:buNone/>
            </a:pPr>
            <a:r>
              <a:rPr lang="ru-RU" dirty="0" smtClean="0"/>
              <a:t>Социальные : групповые, общие (общепринятые, например: не убивай, не воруй). Из этого следует, что  — неверно. Функционал у социальных норм довольно широк: контролирующая, интегрирующая, регулятивная, программная и т.д. — значит,  верно. </a:t>
            </a:r>
          </a:p>
          <a:p>
            <a:pPr marL="0" indent="0">
              <a:buNone/>
            </a:pPr>
            <a:r>
              <a:rPr lang="ru-RU" dirty="0" smtClean="0"/>
              <a:t>Социальные нормы представлены обычаями, традициями, моралью и правом —  верно. Т.к. формирование социальных норм происходит в обществе и по мере общественного развития, то при эволюции общества, изменяются и социальные нормы —  верно. Однако, сказать, что все социальные нормы равнозначны нельзя: у каждой личности обязательно выстроена своя иерархия существующих и известных ему норм. Выделить иерархию социальных норм можно и в конкретном государстве, что, в частности, находит отражение в законодательстве —  неверно.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об источниках права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1. Под источником права понимается способ закрепления норм права.</a:t>
            </a:r>
          </a:p>
          <a:p>
            <a:pPr marL="0" indent="0">
              <a:buNone/>
            </a:pPr>
            <a:r>
              <a:rPr lang="ru-RU" dirty="0" smtClean="0"/>
              <a:t>2. Источники права всегда имеют письменную форму.</a:t>
            </a:r>
          </a:p>
          <a:p>
            <a:pPr marL="0" indent="0">
              <a:buNone/>
            </a:pPr>
            <a:r>
              <a:rPr lang="ru-RU" dirty="0" smtClean="0"/>
              <a:t>3. Древнейшим видом источников права является правовой прецедент.</a:t>
            </a:r>
          </a:p>
          <a:p>
            <a:pPr marL="0" indent="0">
              <a:buNone/>
            </a:pPr>
            <a:r>
              <a:rPr lang="ru-RU" dirty="0" smtClean="0"/>
              <a:t>4. Ведущим источником права в Российской Федерации является нормативно-правовой акт.</a:t>
            </a:r>
          </a:p>
          <a:p>
            <a:pPr marL="0" indent="0">
              <a:buNone/>
            </a:pPr>
            <a:r>
              <a:rPr lang="ru-RU" dirty="0" smtClean="0"/>
              <a:t>5. Договор может являться источником права.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145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 245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276872"/>
            <a:ext cx="82089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Частное право — часть системы права, функционально-структурная подсистема права, совокупность правовых норм, охраняющих и регулирующих отношения между частными лицами, основой которых является частная собственность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трудовом договоре и запишите цифры, под которыми они указаны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По общему правилу трудовой договор заключается с работником, достигшим  лет.</a:t>
            </a:r>
          </a:p>
          <a:p>
            <a:pPr marL="0" indent="0">
              <a:buNone/>
            </a:pPr>
            <a:r>
              <a:rPr lang="ru-RU" dirty="0" smtClean="0"/>
              <a:t>2. Отказ работодателя заключить с работником трудовой договор может быть обжалован в суде.</a:t>
            </a:r>
          </a:p>
          <a:p>
            <a:pPr marL="0" indent="0">
              <a:buNone/>
            </a:pPr>
            <a:r>
              <a:rPr lang="ru-RU" dirty="0" smtClean="0"/>
              <a:t>3. Срочный трудовой договор может быть заключён на срок не более  лет.</a:t>
            </a:r>
          </a:p>
          <a:p>
            <a:pPr marL="0" indent="0">
              <a:buNone/>
            </a:pPr>
            <a:r>
              <a:rPr lang="ru-RU" dirty="0" smtClean="0"/>
              <a:t>4. Трудовой договор может содержать условия об испытании работника.</a:t>
            </a:r>
          </a:p>
          <a:p>
            <a:pPr marL="0" indent="0">
              <a:buNone/>
            </a:pPr>
            <a:r>
              <a:rPr lang="ru-RU" dirty="0" smtClean="0"/>
              <a:t>5. Как срочный, так и бессрочный трудовой договор может быть расторгнут по инициативе работника.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245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Задание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0734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юридической ответственности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1. Совершение общественно опасного противоправного деяния всегда влечёт за собой наступление юридической ответственности.</a:t>
            </a:r>
          </a:p>
          <a:p>
            <a:pPr marL="0" indent="0">
              <a:buNone/>
            </a:pPr>
            <a:r>
              <a:rPr lang="ru-RU" dirty="0" smtClean="0"/>
              <a:t>2. Обязательным условием юридической ответственности является наличие вины.</a:t>
            </a:r>
          </a:p>
          <a:p>
            <a:pPr marL="0" indent="0">
              <a:buNone/>
            </a:pPr>
            <a:r>
              <a:rPr lang="ru-RU" dirty="0" smtClean="0"/>
              <a:t>3. Юридическая ответственность заключается в применении к правонарушителю мер государственного принуждения.</a:t>
            </a:r>
          </a:p>
          <a:p>
            <a:pPr marL="0" indent="0">
              <a:buNone/>
            </a:pPr>
            <a:r>
              <a:rPr lang="ru-RU" dirty="0" smtClean="0"/>
              <a:t>4. В правовой системе Российской Федерации выделяется три вида юридической ответственности.</a:t>
            </a:r>
          </a:p>
          <a:p>
            <a:pPr marL="0" indent="0">
              <a:buNone/>
            </a:pPr>
            <a:r>
              <a:rPr lang="ru-RU" dirty="0" smtClean="0"/>
              <a:t>5. Юридическая ответственность несёт в себе воспитательную функцию.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235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об административной ответственности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Субъектами административной ответственности являются физические, юридические и должностные лица.</a:t>
            </a:r>
          </a:p>
          <a:p>
            <a:pPr marL="0" indent="0">
              <a:buNone/>
            </a:pPr>
            <a:r>
              <a:rPr lang="ru-RU" dirty="0" smtClean="0"/>
              <a:t>По общему правилу административная ответственность наступает с  лет.</a:t>
            </a:r>
          </a:p>
          <a:p>
            <a:pPr marL="0" indent="0">
              <a:buNone/>
            </a:pPr>
            <a:r>
              <a:rPr lang="ru-RU" dirty="0" smtClean="0"/>
              <a:t>Административные наказания назначаются только судом.</a:t>
            </a:r>
          </a:p>
          <a:p>
            <a:pPr marL="0" indent="0">
              <a:buNone/>
            </a:pPr>
            <a:r>
              <a:rPr lang="ru-RU" dirty="0" smtClean="0"/>
              <a:t>Административная ответственность устанавливается только федеральными законами.</a:t>
            </a:r>
          </a:p>
          <a:p>
            <a:pPr marL="0" indent="0">
              <a:buNone/>
            </a:pPr>
            <a:r>
              <a:rPr lang="ru-RU" dirty="0" smtClean="0"/>
              <a:t>Административная ответственность не влечёт за собой судимость.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125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трудовом договоре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1. Сторонами трудового договора являются работодатель и работник.</a:t>
            </a:r>
          </a:p>
          <a:p>
            <a:pPr marL="0" indent="0">
              <a:buNone/>
            </a:pPr>
            <a:r>
              <a:rPr lang="ru-RU" dirty="0" smtClean="0"/>
              <a:t>2. Обязательными для включения в трудовой договор являются условия: место работы, трудовая функция, условия оплаты труда.</a:t>
            </a:r>
          </a:p>
          <a:p>
            <a:pPr marL="0" indent="0">
              <a:buNone/>
            </a:pPr>
            <a:r>
              <a:rPr lang="ru-RU" dirty="0" smtClean="0"/>
              <a:t>3. Для подписания трудового договора работнику достаточно предоставить паспорт и трудовую книжку.</a:t>
            </a:r>
          </a:p>
          <a:p>
            <a:pPr marL="0" indent="0">
              <a:buNone/>
            </a:pPr>
            <a:r>
              <a:rPr lang="ru-RU" dirty="0" smtClean="0"/>
              <a:t>4.  трудовом договоре могут предусматриваться дополнительные условия, не ухудшающие положение работника по сравнению с установленным трудовым законодательством.</a:t>
            </a:r>
          </a:p>
          <a:p>
            <a:pPr marL="0" indent="0">
              <a:buNone/>
            </a:pPr>
            <a:r>
              <a:rPr lang="ru-RU" dirty="0" smtClean="0"/>
              <a:t>5. рудовой договор может быть заключён только на срок не более трёх л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124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79388" indent="-179388">
              <a:buNone/>
            </a:pPr>
            <a:r>
              <a:rPr lang="ru-RU" b="1" dirty="0" smtClean="0"/>
              <a:t>Выберите верные суждения о субъектах гражданского права и запишите цифры, под которыми они указаны</a:t>
            </a:r>
            <a:r>
              <a:rPr lang="ru-RU" dirty="0" smtClean="0"/>
              <a:t>.</a:t>
            </a:r>
          </a:p>
          <a:p>
            <a:pPr marL="179388" indent="-179388">
              <a:buNone/>
            </a:pPr>
            <a:r>
              <a:rPr lang="ru-RU" dirty="0" smtClean="0"/>
              <a:t>1. Гражданская дееспособность физического лица возникает с момента рождения человека.</a:t>
            </a:r>
          </a:p>
          <a:p>
            <a:pPr marL="179388" indent="-179388">
              <a:buNone/>
            </a:pPr>
            <a:r>
              <a:rPr lang="ru-RU" dirty="0" smtClean="0"/>
              <a:t>2. Субъектами гражданского права могут выступать физические и юридические лица, а также государство и муниципальные образования.</a:t>
            </a:r>
          </a:p>
          <a:p>
            <a:pPr marL="179388" indent="-179388">
              <a:buNone/>
            </a:pPr>
            <a:r>
              <a:rPr lang="ru-RU" dirty="0" smtClean="0"/>
              <a:t>3. Объём правоспособности у всех граждан одинаков.</a:t>
            </a:r>
          </a:p>
          <a:p>
            <a:pPr marL="179388" indent="-179388">
              <a:buNone/>
            </a:pPr>
            <a:r>
              <a:rPr lang="ru-RU" dirty="0" smtClean="0"/>
              <a:t>4. Недееспособными по решению суда признаются граждане, которые вследствие психического расстройства не могут понимать значения своих действий или руководить ими.</a:t>
            </a:r>
          </a:p>
          <a:p>
            <a:pPr marL="179388" indent="-179388">
              <a:buNone/>
            </a:pPr>
            <a:r>
              <a:rPr lang="ru-RU" dirty="0" smtClean="0"/>
              <a:t>5. Частично дееспособными принято называть граждан, не достигших  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234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Публичное право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24012" y="3240088"/>
            <a:ext cx="58959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62880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Это совокупность отраслей права, регулирующих отношения, связанные с обеспечением общего или общегосударственного интереса. 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200" b="1" dirty="0" smtClean="0"/>
              <a:t>Выберите верные суждения о юридической ответственности и её функциях и запишите цифры, под которыми они указаны.</a:t>
            </a:r>
          </a:p>
          <a:p>
            <a:pPr marL="0" indent="0">
              <a:buNone/>
            </a:pPr>
            <a:r>
              <a:rPr lang="ru-RU" sz="4200" dirty="0" smtClean="0"/>
              <a:t>1. Если вред, причинённый нарушителем, имеет обратимый характер, юридическая ответственность не обязательно обеспечивает его восполнение.</a:t>
            </a:r>
          </a:p>
          <a:p>
            <a:pPr marL="0" indent="0">
              <a:buNone/>
            </a:pPr>
            <a:r>
              <a:rPr lang="ru-RU" sz="4200" dirty="0" smtClean="0"/>
              <a:t>2. Компенсационная функция юридической ответственности подразумевает, что юридическая ответственность имеет цель не только наказать правонарушителя, но и перевоспитать его.</a:t>
            </a:r>
          </a:p>
          <a:p>
            <a:pPr marL="0" indent="0">
              <a:buNone/>
            </a:pPr>
            <a:r>
              <a:rPr lang="ru-RU" sz="4200" dirty="0" smtClean="0"/>
              <a:t>3. Характер и объём лишений правонарушителя установлены в санкции юридической нормы.</a:t>
            </a:r>
          </a:p>
          <a:p>
            <a:pPr marL="0" indent="0">
              <a:buNone/>
            </a:pPr>
            <a:r>
              <a:rPr lang="ru-RU" sz="4200" dirty="0" smtClean="0"/>
              <a:t>4. Юридическая ответственность устанавливается за нарушение правовых требований, а не за их выполнение.</a:t>
            </a:r>
          </a:p>
          <a:p>
            <a:pPr marL="0" indent="0">
              <a:buNone/>
            </a:pPr>
            <a:r>
              <a:rPr lang="ru-RU" sz="4200" dirty="0" smtClean="0"/>
              <a:t>5. Превентивная функция юридической ответственности выражается в том, что наказание правонарушителя является средством предупреждения совершения новых правонарушений.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345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marL="90488" indent="-90488">
              <a:buNone/>
            </a:pPr>
            <a:r>
              <a:rPr lang="ru-RU" sz="2400" b="1" i="1" dirty="0" smtClean="0"/>
              <a:t>Юридическая ответственность</a:t>
            </a:r>
            <a:r>
              <a:rPr lang="ru-RU" sz="2400" b="1" dirty="0" smtClean="0"/>
              <a:t> </a:t>
            </a:r>
            <a:r>
              <a:rPr lang="ru-RU" sz="2400" dirty="0" smtClean="0"/>
              <a:t>– это применение мер государственного принуждения к виновному лицу за совершение противоправного деяния.</a:t>
            </a:r>
          </a:p>
          <a:p>
            <a:pPr marL="90488" indent="-90488">
              <a:buNone/>
            </a:pPr>
            <a:r>
              <a:rPr lang="ru-RU" sz="2400" dirty="0" smtClean="0"/>
              <a:t>Согласно тому, правовая норма какой отрасли права была нарушена, выделяют следующие </a:t>
            </a:r>
            <a:r>
              <a:rPr lang="ru-RU" sz="2400" u="sng" dirty="0" smtClean="0"/>
              <a:t>виды юридической ответственности</a:t>
            </a:r>
            <a:r>
              <a:rPr lang="ru-RU" sz="2400" dirty="0" smtClean="0"/>
              <a:t>:</a:t>
            </a:r>
          </a:p>
          <a:p>
            <a:pPr marL="90488" indent="-90488">
              <a:buNone/>
            </a:pPr>
            <a:r>
              <a:rPr lang="ru-RU" sz="2400" b="1" dirty="0" smtClean="0"/>
              <a:t>Конституционно-правовая ответственность, </a:t>
            </a:r>
            <a:r>
              <a:rPr lang="ru-RU" sz="2400" dirty="0" smtClean="0"/>
              <a:t>предусмотренная для государственных органов, депутатов и других должностных лиц.</a:t>
            </a:r>
          </a:p>
          <a:p>
            <a:pPr marL="90488" indent="-90488">
              <a:buNone/>
            </a:pPr>
            <a:r>
              <a:rPr lang="ru-RU" sz="2400" b="1" dirty="0" smtClean="0"/>
              <a:t>Дисциплинарная ответственность </a:t>
            </a:r>
            <a:r>
              <a:rPr lang="ru-RU" sz="2400" dirty="0" smtClean="0"/>
              <a:t>– за нарушения трудового кодекса или дисциплинарного устава.</a:t>
            </a:r>
          </a:p>
          <a:p>
            <a:pPr marL="90488" indent="-90488">
              <a:buNone/>
            </a:pPr>
            <a:r>
              <a:rPr lang="ru-RU" sz="2400" b="1" dirty="0" smtClean="0"/>
              <a:t>Административная ответственность </a:t>
            </a:r>
            <a:r>
              <a:rPr lang="ru-RU" sz="2400" dirty="0" smtClean="0"/>
              <a:t>– за нарушение административного, финансового, налогового права.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Уголовная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 нарушение уголовного кодекса, – самый жёсткий вид юридической ответственности.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Гражданско-правовая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нарушение имущественных и неимущественных прав физических и юридических лиц, оговорённых в гражданском кодексе.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Материальная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возмещение причинённого имущественного вреда либо вреда здоровью.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 нарушение семейного кодекса, например, лишение родительских прав.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Процессуальная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 нарушение правил поведения в суде.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Международная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 нарушение норм международного права. Как правило, применяется международными организациями к государствам-нарушителям.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Иногда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административной ответственности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отдельно выделяют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налоговую ответственность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 нарушение норм налогообложения или (что чаще) неуплату налогов.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об отрасли гражданского права и запишите цифры, под которыми они указаны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1.Гражданское право </a:t>
            </a:r>
            <a:r>
              <a:rPr lang="ru-RU" dirty="0" smtClean="0"/>
              <a:t>– отрасль права, регулирующая общественные отношения, возникающие в процессе осуществления исполнительной власти органами государства.</a:t>
            </a:r>
          </a:p>
          <a:p>
            <a:pPr marL="0" indent="0">
              <a:buNone/>
            </a:pPr>
            <a:r>
              <a:rPr lang="ru-RU" dirty="0" smtClean="0"/>
              <a:t>Одной из функций гражданского права является </a:t>
            </a:r>
            <a:r>
              <a:rPr lang="ru-RU" dirty="0" err="1" smtClean="0"/>
              <a:t>правоисполнительная</a:t>
            </a:r>
            <a:r>
              <a:rPr lang="ru-RU" dirty="0" smtClean="0"/>
              <a:t> функция.</a:t>
            </a:r>
          </a:p>
          <a:p>
            <a:pPr marL="0" indent="0">
              <a:buNone/>
            </a:pPr>
            <a:r>
              <a:rPr lang="ru-RU" b="1" dirty="0" smtClean="0"/>
              <a:t>2. Объектами гражданского права </a:t>
            </a:r>
            <a:r>
              <a:rPr lang="ru-RU" dirty="0" smtClean="0"/>
              <a:t>являются имущество, работа и услуги, информация, результаты интеллектуальной деятельности, нематериальные блага.</a:t>
            </a:r>
          </a:p>
          <a:p>
            <a:pPr marL="0" indent="0">
              <a:buNone/>
            </a:pPr>
            <a:r>
              <a:rPr lang="ru-RU" b="1" dirty="0" smtClean="0"/>
              <a:t>3. К принципам </a:t>
            </a:r>
            <a:r>
              <a:rPr lang="ru-RU" dirty="0" smtClean="0"/>
              <a:t>гражданского права относится равенство правового режима субъектов.</a:t>
            </a:r>
          </a:p>
          <a:p>
            <a:pPr marL="0" indent="0">
              <a:buNone/>
            </a:pPr>
            <a:r>
              <a:rPr lang="ru-RU" b="1" dirty="0" smtClean="0"/>
              <a:t>4. К </a:t>
            </a:r>
            <a:r>
              <a:rPr lang="ru-RU" b="1" dirty="0" err="1" smtClean="0"/>
              <a:t>подотраслям</a:t>
            </a:r>
            <a:r>
              <a:rPr lang="ru-RU" b="1" dirty="0" smtClean="0"/>
              <a:t> </a:t>
            </a:r>
            <a:r>
              <a:rPr lang="ru-RU" dirty="0" smtClean="0"/>
              <a:t>гражданского права относятся вещное право, обязательственное право.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Ответ: 345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Гражданское право</a:t>
            </a:r>
            <a:r>
              <a:rPr lang="ru-RU" dirty="0" smtClean="0"/>
              <a:t> – это совокупность правовых норм, регулирующих имущественные и личные неимущественные отношения в целях осуществления законных интересов субъектов гражданского права и организации экономических отношений в обществе.</a:t>
            </a:r>
          </a:p>
          <a:p>
            <a:pPr marL="0" indent="0">
              <a:buNone/>
            </a:pPr>
            <a:r>
              <a:rPr lang="ru-RU" dirty="0" smtClean="0"/>
              <a:t>1. Предметом гражданского права являются имущественные отношения, а также связанные с имущественными личные неимущественные отношения.</a:t>
            </a:r>
          </a:p>
          <a:p>
            <a:pPr marL="0" indent="0">
              <a:buNone/>
            </a:pPr>
            <a:r>
              <a:rPr lang="ru-RU" dirty="0" smtClean="0"/>
              <a:t>2. В предмет гражданского права входят:</a:t>
            </a:r>
          </a:p>
          <a:p>
            <a:pPr marL="0" indent="0">
              <a:buNone/>
            </a:pPr>
            <a:r>
              <a:rPr lang="ru-RU" dirty="0" smtClean="0"/>
              <a:t>имущественные отношения;</a:t>
            </a:r>
          </a:p>
          <a:p>
            <a:pPr marL="0" indent="0">
              <a:buNone/>
            </a:pPr>
            <a:r>
              <a:rPr lang="ru-RU" dirty="0" smtClean="0"/>
              <a:t>личные неимущественные отношения, связанные с имущественными;</a:t>
            </a:r>
          </a:p>
          <a:p>
            <a:pPr marL="0" indent="0">
              <a:buNone/>
            </a:pPr>
            <a:r>
              <a:rPr lang="ru-RU" dirty="0" smtClean="0"/>
              <a:t>личные неимущественные отношения, не связанные с имущественными.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</TotalTime>
  <Words>1428</Words>
  <Application>Microsoft Office PowerPoint</Application>
  <PresentationFormat>Экран (4:3)</PresentationFormat>
  <Paragraphs>183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Городская</vt:lpstr>
      <vt:lpstr>Практикум по праву</vt:lpstr>
      <vt:lpstr>Задание 1</vt:lpstr>
      <vt:lpstr>Ответ 245</vt:lpstr>
      <vt:lpstr>Публичное право</vt:lpstr>
      <vt:lpstr>Задание 2</vt:lpstr>
      <vt:lpstr>Ответ: 345</vt:lpstr>
      <vt:lpstr>Ответ</vt:lpstr>
      <vt:lpstr>Задание 3</vt:lpstr>
      <vt:lpstr>Ответ: 345</vt:lpstr>
      <vt:lpstr>Слайд 10</vt:lpstr>
      <vt:lpstr>Задание 4. </vt:lpstr>
      <vt:lpstr>Ответ 135</vt:lpstr>
      <vt:lpstr>Слайд 13</vt:lpstr>
      <vt:lpstr>Задание 5</vt:lpstr>
      <vt:lpstr>Ответ 125</vt:lpstr>
      <vt:lpstr>Слайд 16</vt:lpstr>
      <vt:lpstr>Задание 6</vt:lpstr>
      <vt:lpstr>Ответ: 31231</vt:lpstr>
      <vt:lpstr>Задание 7</vt:lpstr>
      <vt:lpstr>Ответ  13221</vt:lpstr>
      <vt:lpstr>Слайд 21</vt:lpstr>
      <vt:lpstr>Слайд 22</vt:lpstr>
      <vt:lpstr>Задание 8</vt:lpstr>
      <vt:lpstr>Ответ: 12311</vt:lpstr>
      <vt:lpstr>Слайд 25</vt:lpstr>
      <vt:lpstr>Задание 9. </vt:lpstr>
      <vt:lpstr>Ответ: 234</vt:lpstr>
      <vt:lpstr>Задание 10</vt:lpstr>
      <vt:lpstr>Ответ 145</vt:lpstr>
      <vt:lpstr>Задание 11</vt:lpstr>
      <vt:lpstr>Ответ 245</vt:lpstr>
      <vt:lpstr>Задание 12</vt:lpstr>
      <vt:lpstr>Ответ 235</vt:lpstr>
      <vt:lpstr>Задание 13</vt:lpstr>
      <vt:lpstr>Ответ: 125</vt:lpstr>
      <vt:lpstr>Задание 14</vt:lpstr>
      <vt:lpstr>Ответ: 124</vt:lpstr>
      <vt:lpstr>Задание 15</vt:lpstr>
      <vt:lpstr>Ответ 234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Практикум по праву</dc:title>
  <dc:creator>C</dc:creator>
  <cp:lastModifiedBy>C</cp:lastModifiedBy>
  <cp:revision>55</cp:revision>
  <dcterms:created xsi:type="dcterms:W3CDTF">2022-09-28T16:44:28Z</dcterms:created>
  <dcterms:modified xsi:type="dcterms:W3CDTF">2022-10-02T04:16:43Z</dcterms:modified>
</cp:coreProperties>
</file>