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7" r:id="rId10"/>
    <p:sldId id="278" r:id="rId11"/>
    <p:sldId id="268" r:id="rId12"/>
    <p:sldId id="269" r:id="rId13"/>
    <p:sldId id="270" r:id="rId14"/>
    <p:sldId id="271" r:id="rId15"/>
    <p:sldId id="274" r:id="rId16"/>
    <p:sldId id="275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9FA9DAE-0E50-4A74-9F95-FCF794F0B2F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4097E8C-722A-4352-960F-A2E84DAD2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83766" y="5301208"/>
            <a:ext cx="6560234" cy="1347936"/>
          </a:xfrm>
        </p:spPr>
        <p:txBody>
          <a:bodyPr/>
          <a:lstStyle/>
          <a:p>
            <a:r>
              <a:rPr lang="ru-RU" b="1" dirty="0" smtClean="0"/>
              <a:t>Единство страны — залог будущего России</a:t>
            </a:r>
            <a:endParaRPr lang="ru-RU" b="1" dirty="0"/>
          </a:p>
        </p:txBody>
      </p:sp>
      <p:pic>
        <p:nvPicPr>
          <p:cNvPr id="1026" name="Picture 2" descr="C:\Users\Татьяна\Desktop\rossiy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4275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5"/>
            <a:ext cx="7500990" cy="2585323"/>
          </a:xfrm>
          <a:prstGeom prst="rect">
            <a:avLst/>
          </a:prstGeom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Мораль басни состоит в том, что сила людей заключена в их единстве. Если люди будут действовать согласованно, дружно, без ссор, раздоров, им никто не будет страшен. Басня учит не ссориться, жить в мире и согласии.</a:t>
            </a:r>
          </a:p>
          <a:p>
            <a:endParaRPr lang="ru-RU" i="1" dirty="0" smtClean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Басня «Отец и сыновья» остается актуальной и в наше время. Следует понимать, что люди, отказываясь от мира и согласия с другими людьми, могут стать легкой добычей для врагов и недоброжелателей.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5842" name="Picture 2" descr="http://89096ps.ucoz.ru/Foto-novosti/2016/10_october/101.jpg"/>
          <p:cNvPicPr>
            <a:picLocks noChangeAspect="1" noChangeArrowheads="1"/>
          </p:cNvPicPr>
          <p:nvPr/>
        </p:nvPicPr>
        <p:blipFill>
          <a:blip r:embed="rId2" cstate="print"/>
          <a:srcRect t="12500"/>
          <a:stretch>
            <a:fillRect/>
          </a:stretch>
        </p:blipFill>
        <p:spPr bwMode="auto">
          <a:xfrm>
            <a:off x="928662" y="3071810"/>
            <a:ext cx="7500990" cy="3138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357166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 каждого народа нашей страны свой родной язык.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Государственный язык в России – русский.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Он объединяет все народы, скрепляет их братскую семью.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42" name="Picture 2" descr="https://ds02.infourok.ru/uploads/ex/0a79/0004c568-4208b8aa/64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286280" cy="3214711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4" name="Picture 4" descr="http://xn--80ada4acwapfg6cxg.xn--p1ai/wp-content/uploads/2017/02/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00438"/>
            <a:ext cx="4140488" cy="3107457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58204" cy="242889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effectLst/>
              </a:rPr>
              <a:t>От бескрайней равнины сибирской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До </a:t>
            </a:r>
            <a:r>
              <a:rPr lang="ru-RU" sz="1800" b="1" dirty="0" err="1" smtClean="0">
                <a:solidFill>
                  <a:srgbClr val="C00000"/>
                </a:solidFill>
                <a:effectLst/>
              </a:rPr>
              <a:t>Полесских</a:t>
            </a:r>
            <a:r>
              <a:rPr lang="ru-RU" sz="1800" b="1" dirty="0" smtClean="0">
                <a:solidFill>
                  <a:srgbClr val="C00000"/>
                </a:solidFill>
                <a:effectLst/>
              </a:rPr>
              <a:t> лесов и болот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Поднимался народ богатырский,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Наш великий, могучий народ!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Выходил он: свободный и правый,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Отвечая войной на войну,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Постоять за родную державу,</a:t>
            </a:r>
            <a:br>
              <a:rPr lang="ru-RU" sz="1800" b="1" dirty="0" smtClean="0">
                <a:solidFill>
                  <a:srgbClr val="C00000"/>
                </a:solidFill>
                <a:effectLst/>
              </a:rPr>
            </a:br>
            <a:r>
              <a:rPr lang="ru-RU" sz="1800" b="1" dirty="0" smtClean="0">
                <a:solidFill>
                  <a:srgbClr val="C00000"/>
                </a:solidFill>
                <a:effectLst/>
              </a:rPr>
              <a:t>За могучую нашу страну!</a:t>
            </a:r>
            <a:endParaRPr lang="ru-RU" sz="18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9218" name="Picture 2" descr="http://www.e-reading.club/illustrations/1034/1034297-i_006.png"/>
          <p:cNvPicPr>
            <a:picLocks noChangeAspect="1" noChangeArrowheads="1"/>
          </p:cNvPicPr>
          <p:nvPr/>
        </p:nvPicPr>
        <p:blipFill>
          <a:blip r:embed="rId2" cstate="print"/>
          <a:srcRect t="25794" r="73463"/>
          <a:stretch>
            <a:fillRect/>
          </a:stretch>
        </p:blipFill>
        <p:spPr bwMode="auto">
          <a:xfrm>
            <a:off x="7072330" y="1285860"/>
            <a:ext cx="1357322" cy="2671757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22" name="Picture 6" descr="http://www.infoclub2006.narod.ru/archiv/Fotowar/Big/01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00306"/>
            <a:ext cx="3690912" cy="25644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9220" name="Picture 4" descr="http://forum.zemlyanka-v.ru/uploads/monthly_2016_10/bundesarchiv_bild_101i-295-1560-21_nordfrankreich_turkmenische_freiwillige.jpg.89f1e979be3143c3571dfa9186fac7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071942"/>
            <a:ext cx="4119570" cy="26262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Большую проблему представляет собой международный национализм – войны и другие конфликты, имеющие государственное или мировое значение. Это проявление национализма оказывает влияние на жизнь не только народов, но и отдельных стран.</a:t>
            </a:r>
            <a:endParaRPr lang="ru-RU" dirty="0"/>
          </a:p>
        </p:txBody>
      </p:sp>
      <p:pic>
        <p:nvPicPr>
          <p:cNvPr id="8196" name="Picture 4" descr="http://29palms.ru/photo/blog/news/310816/resized/004_Blog_Pavla_Aksenova_Na_Ukraine_populyariziruyut_sluzhbu_s_pomosch'yu_postanovochnyh_fotografiy_Foto_-_iimgurcom.jpg"/>
          <p:cNvPicPr>
            <a:picLocks noChangeAspect="1" noChangeArrowheads="1"/>
          </p:cNvPicPr>
          <p:nvPr/>
        </p:nvPicPr>
        <p:blipFill>
          <a:blip r:embed="rId2" cstate="print"/>
          <a:srcRect b="9564"/>
          <a:stretch>
            <a:fillRect/>
          </a:stretch>
        </p:blipFill>
        <p:spPr bwMode="auto">
          <a:xfrm>
            <a:off x="1500166" y="4000504"/>
            <a:ext cx="542920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http://newsbuzz.ru/wp-content/uploads/2016/11/168-640x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8779">
            <a:off x="-41780" y="1769634"/>
            <a:ext cx="4714876" cy="2643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 descr="https://www.evrensel.net/upload/dosya/86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58208">
            <a:off x="4606724" y="1936003"/>
            <a:ext cx="4429156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214290"/>
            <a:ext cx="75724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Шопенгауэр говорил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i="1" dirty="0" smtClean="0">
                <a:solidFill>
                  <a:srgbClr val="C00000"/>
                </a:solidFill>
              </a:rPr>
              <a:t>Самый распространенный вид гордости - это национальная гордость</a:t>
            </a:r>
            <a:r>
              <a:rPr lang="ru-RU" dirty="0" smtClean="0">
                <a:solidFill>
                  <a:srgbClr val="C00000"/>
                </a:solidFill>
              </a:rPr>
              <a:t>». </a:t>
            </a:r>
            <a:r>
              <a:rPr lang="ru-RU" dirty="0" smtClean="0"/>
              <a:t>Каждый человек, живущий на планете, испытывает чувство гордости за свою Родину, свой народ, свою землю и её историю. Россия объединила людей разных национальностей, и все они любят её и гордятся своей страной, желают её процветания.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Главное – не то, какая национальность у тебя или твоего приятеля. Главное, что все мы – люди. Мы – россияне! И мы вместе! А Сила России – в единстве народов. 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Мы, богатый народ,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Ни с кем не воюющий, мирный народ.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Чтобы счастье с удачей народ наш познал,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Чтобы враг на границы не посягал,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Наготове мы копья держим свои,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Никакому врагу не покорялись мы,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Свободой одной наши души полны.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Дружбой великой велик наш народ,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И хлебом, и солью, благородный народ.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5357826"/>
            <a:ext cx="7358114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Мы живем на прекрасной земле. Нас много и все мы – разные, но у всех одна мечта – жить в мире и единстве.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В чем наша сила?</a:t>
            </a:r>
            <a:endParaRPr lang="ru-RU" dirty="0"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859340"/>
            <a:ext cx="6643734" cy="415498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</a:rPr>
              <a:t>Успеха не достигают, деля мир на белых и черных, талантливых и не очень, зажиточных и босоногих. Живем на одной планете – так лучше объединиться, недаром твердят легенды – в единстве людская сила. 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</a:rPr>
              <a:t>Пусть мир обойдут невзгоды, когда мы шагаем в ногу, пусть ровно и непреклонно к прогрессу ведет дорога, пусть ветром любви овеяны всегда будут наши дети, и радость пускай разносится с их смехом по всей планете!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rhivurokov.ru/multiurok/html/2016/12/27/s_5861fd4445d0c/515375_2.jpe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28596" y="357166"/>
            <a:ext cx="8215370" cy="62151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19d/0001d2d4-f0151d1c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nadymedu.ru/photo/news/2_1936.jpg"/>
          <p:cNvPicPr>
            <a:picLocks noChangeAspect="1" noChangeArrowheads="1"/>
          </p:cNvPicPr>
          <p:nvPr/>
        </p:nvPicPr>
        <p:blipFill>
          <a:blip r:embed="rId2" cstate="print"/>
          <a:srcRect b="91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8115328" cy="45262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-Друзья познаются в беде.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-Крепкую дружбу и топором не разрубишь.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-Не имей сто рублей, а имей сто друзей.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-В единстве наша сила.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-Один в поле не воин.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-Сам погибай, а товарища выручай.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-Старый друг лучше новых двух.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-Нет друга - ищи, а нашёл - береги.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Единство: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Объединение</a:t>
            </a:r>
          </a:p>
          <a:p>
            <a:r>
              <a:rPr lang="ru-RU" dirty="0" smtClean="0"/>
              <a:t>Мир</a:t>
            </a:r>
          </a:p>
          <a:p>
            <a:r>
              <a:rPr lang="ru-RU" dirty="0" smtClean="0"/>
              <a:t>Понимание</a:t>
            </a:r>
          </a:p>
          <a:p>
            <a:r>
              <a:rPr lang="ru-RU" dirty="0" smtClean="0"/>
              <a:t>Согласие</a:t>
            </a:r>
          </a:p>
          <a:p>
            <a:r>
              <a:rPr lang="ru-RU" dirty="0" smtClean="0"/>
              <a:t>Дружба</a:t>
            </a:r>
          </a:p>
          <a:p>
            <a:r>
              <a:rPr lang="ru-RU" dirty="0" smtClean="0"/>
              <a:t>Взаимопомощь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214950"/>
            <a:ext cx="8572560" cy="1143008"/>
          </a:xfrm>
        </p:spPr>
        <p:txBody>
          <a:bodyPr>
            <a:noAutofit/>
            <a:scene3d>
              <a:camera prst="orthographicFront"/>
              <a:lightRig rig="soft" dir="t">
                <a:rot lat="0" lon="0" rev="2400000"/>
              </a:lightRig>
            </a:scene3d>
            <a:sp3d/>
          </a:bodyPr>
          <a:lstStyle/>
          <a:p>
            <a:pPr algn="ctr"/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/>
              </a:rPr>
              <a:t>Россия – многонациональная страна.  В ней живёт более 150 народов.</a:t>
            </a:r>
            <a:b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/>
              </a:rPr>
            </a:br>
            <a:r>
              <a:rPr lang="ru-RU" sz="1800" b="1" dirty="0" smtClean="0">
                <a:ln w="18415" cmpd="sng">
                  <a:noFill/>
                  <a:prstDash val="solid"/>
                </a:ln>
                <a:solidFill>
                  <a:srgbClr val="7030A0"/>
                </a:solidFill>
                <a:effectLst/>
              </a:rPr>
              <a:t>Каждый народ бережёт свою культуру и любит Россию – общую для всех великую Родину.</a:t>
            </a:r>
            <a:endParaRPr lang="ru-RU" sz="1800" b="1" dirty="0">
              <a:ln w="18415" cmpd="sng">
                <a:noFill/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pic>
        <p:nvPicPr>
          <p:cNvPr id="17410" name="Picture 2" descr="http://russia-karta.ru/karta-rossii-s-gorod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8258175" cy="3438526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42910" y="285729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Россия- крупнейшее государство мира. Наша Родина очень велика. Так велика, что над её просторами почти никогда не заходит солнце. Когда стрелки кремлевских часов показывают три часа дня в Москве, то в Петропавловске-на-Камчатке наступает полночь.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3536"/>
            <a:ext cx="8472518" cy="1143000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/>
              </a:rPr>
              <a:t>Всех людей, живущих в нашей стране можно назвать россиянами</a:t>
            </a:r>
            <a:r>
              <a:rPr lang="ru-RU" b="1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/>
              </a:rPr>
              <a:t>.</a:t>
            </a:r>
            <a:endParaRPr lang="ru-RU" b="1" dirty="0">
              <a:ln w="18415" cmpd="sng">
                <a:noFill/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6386" name="Picture 2" descr="https://fs00.infourok.ru/images/doc/162/186811/img5.jpg"/>
          <p:cNvPicPr>
            <a:picLocks noChangeAspect="1" noChangeArrowheads="1"/>
          </p:cNvPicPr>
          <p:nvPr/>
        </p:nvPicPr>
        <p:blipFill>
          <a:blip r:embed="rId2" cstate="print"/>
          <a:srcRect l="5128" t="17105" r="5128" b="5263"/>
          <a:stretch>
            <a:fillRect/>
          </a:stretch>
        </p:blipFill>
        <p:spPr bwMode="auto">
          <a:xfrm>
            <a:off x="500034" y="1714488"/>
            <a:ext cx="8215370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857232"/>
            <a:ext cx="6357982" cy="5786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Откуда начинается Россия?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С Курил? С Камчатки? Или с Командор?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О чём грустят глаза её степные 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Над камышами всех её озёр?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Россия начинается с пристрастья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К труду, к терпенью, к правде, к доброте.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Вот в чём её звезда. Она прекрасна!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Она горит и светит в темноте.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Отсюда все дела её большие, её неповторимая судьба.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И если ты причастен к ней, – Россия </a:t>
            </a:r>
          </a:p>
          <a:p>
            <a:pPr algn="ctr"/>
            <a:r>
              <a:rPr lang="ru-RU" sz="2800" b="1" i="1" dirty="0" smtClean="0">
                <a:ln>
                  <a:solidFill>
                    <a:srgbClr val="FF0000"/>
                  </a:solidFill>
                </a:ln>
                <a:solidFill>
                  <a:srgbClr val="FFC000"/>
                </a:solidFill>
                <a:latin typeface="Arial Narrow" pitchFamily="34" charset="0"/>
                <a:cs typeface="Arabic Typesetting" pitchFamily="66" charset="-78"/>
              </a:rPr>
              <a:t>Не с гор берёт начало, а с тебя.</a:t>
            </a:r>
            <a:endParaRPr lang="ru-RU" sz="2800" b="1" i="1" dirty="0">
              <a:ln>
                <a:solidFill>
                  <a:srgbClr val="FF0000"/>
                </a:solidFill>
              </a:ln>
              <a:solidFill>
                <a:srgbClr val="FFC000"/>
              </a:solidFill>
              <a:latin typeface="Arial Narrow" pitchFamily="34" charset="0"/>
              <a:cs typeface="Arabic Typesetting" pitchFamily="66" charset="-78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5816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prstTxWarp prst="textDeflate">
              <a:avLst>
                <a:gd name="adj" fmla="val 13896"/>
              </a:avLst>
            </a:prstTxWarp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Много народов живёт в нашей стране. И все они составляют единую дружную семью. Русские, татары, мордва, чеченцы, башкиры, чуваши, ингуши и другие народы. Независимо от численности населения или места проживания нет и не может быть основных или второстепенных народов. Независимо от национальности все они являются равноправными гражданами России, россиянами. Так об этом и записано в Конституции Российской Федерации.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1214414" y="2357431"/>
            <a:ext cx="7215238" cy="3779758"/>
          </a:xfrm>
          <a:prstGeom prst="wedgeRoundRectCallout">
            <a:avLst>
              <a:gd name="adj1" fmla="val -2591"/>
              <a:gd name="adj2" fmla="val -84686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endParaRPr lang="ru-RU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b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/>
              <a:t>   </a:t>
            </a:r>
            <a:r>
              <a:rPr lang="ru-RU" b="1" i="1" dirty="0" smtClean="0"/>
              <a:t>Отец приказал сыновьям, чтобы жили в согласии; они не слушались. Вот он велел принести веник и говорит:</a:t>
            </a:r>
          </a:p>
          <a:p>
            <a:r>
              <a:rPr lang="ru-RU" b="1" i="1" dirty="0" smtClean="0"/>
              <a:t>- Сломайте!</a:t>
            </a:r>
          </a:p>
          <a:p>
            <a:r>
              <a:rPr lang="ru-RU" b="1" i="1" dirty="0" smtClean="0"/>
              <a:t>Сколько они ни бились, не могли сломать. Тогда отец развязал веник и велел сломать по одному пруту. Они легко переломали прутья поодиночке.</a:t>
            </a:r>
          </a:p>
          <a:p>
            <a:r>
              <a:rPr lang="ru-RU" b="1" i="1" dirty="0" smtClean="0"/>
              <a:t>Отец говорит:</a:t>
            </a:r>
          </a:p>
          <a:p>
            <a:r>
              <a:rPr lang="ru-RU" b="1" i="1" dirty="0" smtClean="0"/>
              <a:t>- Так-то и вы: если в согласии жить будете, никто вас не одолеет; а если будете ссориться да все врозь – вас всякий легко погубит.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571481"/>
            <a:ext cx="5429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                                                 Басня Л.Н Толстого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  Отец и сыновья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158</TotalTime>
  <Words>783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Слайд 1</vt:lpstr>
      <vt:lpstr>Слайд 2</vt:lpstr>
      <vt:lpstr>Слайд 3</vt:lpstr>
      <vt:lpstr>Единство: </vt:lpstr>
      <vt:lpstr>Россия – многонациональная страна.  В ней живёт более 150 народов. Каждый народ бережёт свою культуру и любит Россию – общую для всех великую Родину.</vt:lpstr>
      <vt:lpstr>Всех людей, живущих в нашей стране можно назвать россиянами.</vt:lpstr>
      <vt:lpstr>Слайд 7</vt:lpstr>
      <vt:lpstr>Слайд 8</vt:lpstr>
      <vt:lpstr>Слайд 9</vt:lpstr>
      <vt:lpstr>Слайд 10</vt:lpstr>
      <vt:lpstr>Слайд 11</vt:lpstr>
      <vt:lpstr>От бескрайней равнины сибирской До Полесских лесов и болот Поднимался народ богатырский, Наш великий, могучий народ! Выходил он: свободный и правый, Отвечая войной на войну, Постоять за родную державу, За могучую нашу страну!</vt:lpstr>
      <vt:lpstr>Слайд 13</vt:lpstr>
      <vt:lpstr>Слайд 14</vt:lpstr>
      <vt:lpstr>В чем наша сила?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Татьяна</cp:lastModifiedBy>
  <cp:revision>17</cp:revision>
  <dcterms:created xsi:type="dcterms:W3CDTF">2017-11-20T17:08:21Z</dcterms:created>
  <dcterms:modified xsi:type="dcterms:W3CDTF">2022-10-02T04:20:09Z</dcterms:modified>
</cp:coreProperties>
</file>