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7" r:id="rId4"/>
    <p:sldId id="258" r:id="rId5"/>
    <p:sldId id="288" r:id="rId6"/>
    <p:sldId id="259" r:id="rId7"/>
    <p:sldId id="289" r:id="rId8"/>
    <p:sldId id="260" r:id="rId9"/>
    <p:sldId id="261" r:id="rId10"/>
    <p:sldId id="290" r:id="rId11"/>
    <p:sldId id="262" r:id="rId12"/>
    <p:sldId id="291" r:id="rId13"/>
    <p:sldId id="263" r:id="rId14"/>
    <p:sldId id="292" r:id="rId15"/>
    <p:sldId id="264" r:id="rId16"/>
    <p:sldId id="293" r:id="rId17"/>
    <p:sldId id="265" r:id="rId18"/>
    <p:sldId id="294" r:id="rId19"/>
    <p:sldId id="266" r:id="rId20"/>
    <p:sldId id="295" r:id="rId21"/>
    <p:sldId id="267" r:id="rId22"/>
    <p:sldId id="268" r:id="rId23"/>
    <p:sldId id="269" r:id="rId24"/>
    <p:sldId id="296" r:id="rId25"/>
    <p:sldId id="270" r:id="rId26"/>
    <p:sldId id="297" r:id="rId27"/>
    <p:sldId id="271" r:id="rId28"/>
    <p:sldId id="298" r:id="rId29"/>
    <p:sldId id="272" r:id="rId30"/>
    <p:sldId id="299" r:id="rId31"/>
    <p:sldId id="273" r:id="rId32"/>
    <p:sldId id="300" r:id="rId33"/>
    <p:sldId id="274" r:id="rId34"/>
    <p:sldId id="301" r:id="rId35"/>
    <p:sldId id="275" r:id="rId36"/>
    <p:sldId id="302" r:id="rId37"/>
    <p:sldId id="276" r:id="rId38"/>
    <p:sldId id="303" r:id="rId39"/>
    <p:sldId id="277" r:id="rId40"/>
    <p:sldId id="278" r:id="rId41"/>
    <p:sldId id="279" r:id="rId42"/>
    <p:sldId id="304" r:id="rId43"/>
    <p:sldId id="280" r:id="rId44"/>
    <p:sldId id="305" r:id="rId45"/>
    <p:sldId id="281" r:id="rId46"/>
    <p:sldId id="306" r:id="rId47"/>
    <p:sldId id="282" r:id="rId48"/>
    <p:sldId id="307" r:id="rId49"/>
    <p:sldId id="283" r:id="rId50"/>
    <p:sldId id="308" r:id="rId51"/>
    <p:sldId id="284" r:id="rId52"/>
    <p:sldId id="285" r:id="rId53"/>
    <p:sldId id="286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Тренинг к теме «Внешняя политика </a:t>
            </a:r>
            <a:r>
              <a:rPr lang="ru-RU" b="1" dirty="0" smtClean="0"/>
              <a:t>СССР </a:t>
            </a:r>
            <a:r>
              <a:rPr lang="ru-RU" b="1" dirty="0" smtClean="0"/>
              <a:t>в 1920-1930 </a:t>
            </a:r>
            <a:r>
              <a:rPr lang="ru-RU" b="1" dirty="0" err="1" smtClean="0"/>
              <a:t>гг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 подборку включены задания в формате ЕГЭ 2022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</a:p>
          <a:p>
            <a:r>
              <a:rPr lang="ru-RU" dirty="0" smtClean="0"/>
              <a:t>В) неудовлетворенность правительств обеих стран условиями Версальского мира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6. Что из названного относилось к причинам дипломатического признания советского государства странами Запада в середине 1920-х гг.?</a:t>
            </a:r>
          </a:p>
          <a:p>
            <a:pPr marL="0" lvl="1" indent="0">
              <a:buNone/>
              <a:tabLst>
                <a:tab pos="179388" algn="l"/>
              </a:tabLst>
            </a:pPr>
            <a:r>
              <a:rPr lang="ru-RU" dirty="0" smtClean="0"/>
              <a:t>А) надежда получить долги царского правительства</a:t>
            </a:r>
          </a:p>
          <a:p>
            <a:pPr marL="0" lvl="1" indent="0">
              <a:buNone/>
              <a:tabLst>
                <a:tab pos="179388" algn="l"/>
              </a:tabLst>
            </a:pPr>
            <a:r>
              <a:rPr lang="ru-RU" dirty="0" smtClean="0"/>
              <a:t>Б) намерение прекратить деятельность Коминтерна</a:t>
            </a:r>
          </a:p>
          <a:p>
            <a:pPr marL="0" lvl="1" indent="0">
              <a:buNone/>
              <a:tabLst>
                <a:tab pos="179388" algn="l"/>
              </a:tabLst>
            </a:pPr>
            <a:r>
              <a:rPr lang="ru-RU" dirty="0" smtClean="0"/>
              <a:t>В) необходимость противостоять германской агрессии</a:t>
            </a:r>
          </a:p>
          <a:p>
            <a:pPr marL="0" lvl="1" indent="0">
              <a:buNone/>
              <a:tabLst>
                <a:tab pos="179388" algn="l"/>
              </a:tabLst>
            </a:pPr>
            <a:r>
              <a:rPr lang="ru-RU" dirty="0" smtClean="0"/>
              <a:t>Г) стремление использовать природные ресурсы и рынок советской страны</a:t>
            </a:r>
          </a:p>
          <a:p>
            <a:pPr marL="0" indent="0">
              <a:buNone/>
              <a:tabLst>
                <a:tab pos="179388" algn="l"/>
              </a:tabLst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967335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buNone/>
              <a:tabLst>
                <a:tab pos="179388" algn="l"/>
              </a:tabLst>
            </a:pPr>
            <a:r>
              <a:rPr lang="ru-RU" dirty="0" smtClean="0"/>
              <a:t>Г) стремление использовать природные ресурсы и рынок советской страны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7. Советско-японское столкновение на о. Хасан близ Владивостока было в:</a:t>
            </a:r>
          </a:p>
          <a:p>
            <a:pPr marL="0" indent="0">
              <a:buNone/>
            </a:pPr>
            <a:r>
              <a:rPr lang="ru-RU" dirty="0" smtClean="0"/>
              <a:t>а) 1938 г., </a:t>
            </a:r>
          </a:p>
          <a:p>
            <a:pPr marL="0" indent="0">
              <a:buNone/>
            </a:pPr>
            <a:r>
              <a:rPr lang="ru-RU" dirty="0" smtClean="0"/>
              <a:t>б) 1939 г., </a:t>
            </a:r>
          </a:p>
          <a:p>
            <a:pPr marL="0" indent="0">
              <a:buNone/>
            </a:pPr>
            <a:r>
              <a:rPr lang="ru-RU" dirty="0" smtClean="0"/>
              <a:t>в) 1940 г </a:t>
            </a:r>
          </a:p>
          <a:p>
            <a:pPr marL="0" indent="0">
              <a:buNone/>
            </a:pPr>
            <a:r>
              <a:rPr lang="ru-RU" dirty="0" smtClean="0"/>
              <a:t>г) 1941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1938 г.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8. Советско-японское столкновение в районе р. Халхин-Гол было:</a:t>
            </a:r>
          </a:p>
          <a:p>
            <a:pPr>
              <a:buNone/>
            </a:pPr>
            <a:r>
              <a:rPr lang="ru-RU" dirty="0" smtClean="0"/>
              <a:t>а) 1938 г., </a:t>
            </a:r>
          </a:p>
          <a:p>
            <a:pPr>
              <a:buNone/>
            </a:pPr>
            <a:r>
              <a:rPr lang="ru-RU" dirty="0" smtClean="0"/>
              <a:t>б) 1939 г., </a:t>
            </a:r>
          </a:p>
          <a:p>
            <a:pPr>
              <a:buNone/>
            </a:pPr>
            <a:r>
              <a:rPr lang="ru-RU" dirty="0" smtClean="0"/>
              <a:t>в) 1940 г., </a:t>
            </a:r>
          </a:p>
          <a:p>
            <a:pPr>
              <a:buNone/>
            </a:pPr>
            <a:r>
              <a:rPr lang="ru-RU" dirty="0" smtClean="0"/>
              <a:t>г) 1941 г.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</a:t>
            </a:r>
          </a:p>
          <a:p>
            <a:endParaRPr lang="ru-RU" b="1" dirty="0" smtClean="0"/>
          </a:p>
          <a:p>
            <a:r>
              <a:rPr lang="ru-RU" b="1" dirty="0" smtClean="0"/>
              <a:t>11 мая 1939 года начался вооруженный конфликт (война) на реке Халхин-Гол между СССР и Японской империей</a:t>
            </a:r>
            <a:r>
              <a:rPr lang="ru-RU" dirty="0" smtClean="0"/>
              <a:t>, его в японской историографии называют «</a:t>
            </a:r>
            <a:r>
              <a:rPr lang="ru-RU" dirty="0" err="1" smtClean="0"/>
              <a:t>Номонханским</a:t>
            </a:r>
            <a:r>
              <a:rPr lang="ru-RU" dirty="0" smtClean="0"/>
              <a:t> инцидентом».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33256"/>
            <a:ext cx="8183880" cy="3017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9. Что из названного стало причиной окончательного отказа руководства СССР летом 1939 г. от продолжения политики создания системы коллективной безопасности в Европе?</a:t>
            </a:r>
          </a:p>
          <a:p>
            <a:pPr marL="0" indent="0">
              <a:buNone/>
            </a:pPr>
            <a:r>
              <a:rPr lang="ru-RU" sz="2000" dirty="0" smtClean="0"/>
              <a:t>1) заключение франко-германского соглашения о противодействии распространению коммунистической идеологии</a:t>
            </a:r>
          </a:p>
          <a:p>
            <a:pPr marL="0" indent="0">
              <a:buNone/>
            </a:pPr>
            <a:r>
              <a:rPr lang="ru-RU" sz="2000" dirty="0" smtClean="0"/>
              <a:t>2) отказ Германии от планов нападения на Польшу</a:t>
            </a:r>
          </a:p>
          <a:p>
            <a:pPr marL="0" indent="0">
              <a:buNone/>
            </a:pPr>
            <a:r>
              <a:rPr lang="ru-RU" sz="2000" dirty="0" smtClean="0"/>
              <a:t>3) заключение СССР и США союза против Японии, приоритетность дальневосточного направления внешней политики для СССР</a:t>
            </a:r>
          </a:p>
          <a:p>
            <a:pPr marL="0" indent="0">
              <a:buNone/>
            </a:pPr>
            <a:r>
              <a:rPr lang="ru-RU" sz="2000" dirty="0" smtClean="0"/>
              <a:t>4) срыв переговоров с Англией и Францией о совместной защите стран Восточной и Центральной Европы</a:t>
            </a:r>
          </a:p>
          <a:p>
            <a:pPr marL="0" indent="0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4) срыв переговоров с Англией и Францией о совместной защите стран Восточной и Центральной Европы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10. Начало Второй мировой войны было в:</a:t>
            </a:r>
          </a:p>
          <a:p>
            <a:pPr marL="0" indent="0">
              <a:buNone/>
            </a:pPr>
            <a:r>
              <a:rPr lang="ru-RU" dirty="0" smtClean="0"/>
              <a:t>а) 1938 г., </a:t>
            </a:r>
          </a:p>
          <a:p>
            <a:pPr marL="0" indent="0">
              <a:buNone/>
            </a:pPr>
            <a:r>
              <a:rPr lang="ru-RU" dirty="0" smtClean="0"/>
              <a:t>б) 1939 г., </a:t>
            </a:r>
          </a:p>
          <a:p>
            <a:pPr marL="0" indent="0">
              <a:buNone/>
            </a:pPr>
            <a:r>
              <a:rPr lang="ru-RU" dirty="0" smtClean="0"/>
              <a:t>в) 1940 г., </a:t>
            </a:r>
          </a:p>
          <a:p>
            <a:pPr marL="0" indent="0">
              <a:buNone/>
            </a:pPr>
            <a:r>
              <a:rPr lang="ru-RU" dirty="0" smtClean="0"/>
              <a:t>г) 1941 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Прочтите отрывок из инструкции, данной В.И. Лениным членам советской делегации на международной конференции, и ука­жите название города, в котором состоялась эта конференция.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«Попытаться двинуть формулу Красина: «Все страны признали их государственные долги и обязуются возместить ущербы и убытки, причиненные действиями их правительств. Если и это не удастся, идти на разрыв».</a:t>
            </a:r>
          </a:p>
          <a:p>
            <a:pPr marL="514350" indent="-51435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Версаль </a:t>
            </a:r>
          </a:p>
          <a:p>
            <a:pPr marL="514350" indent="-51435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Генуя </a:t>
            </a:r>
          </a:p>
          <a:p>
            <a:pPr marL="514350" indent="-51435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Мюнхен </a:t>
            </a:r>
          </a:p>
          <a:p>
            <a:pPr marL="514350" indent="-51435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Локарно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б) 1939 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11. СССР подписал «Договор о дружбе и границе» с Германией в:</a:t>
            </a:r>
          </a:p>
          <a:p>
            <a:pPr marL="0" indent="0">
              <a:buNone/>
            </a:pPr>
            <a:r>
              <a:rPr lang="ru-RU" dirty="0" smtClean="0"/>
              <a:t>а) 1938 г., </a:t>
            </a:r>
          </a:p>
          <a:p>
            <a:pPr marL="0" indent="0">
              <a:buNone/>
            </a:pPr>
            <a:r>
              <a:rPr lang="ru-RU" dirty="0" smtClean="0"/>
              <a:t>б) 1939 г., </a:t>
            </a:r>
          </a:p>
          <a:p>
            <a:pPr marL="0" indent="0">
              <a:buNone/>
            </a:pPr>
            <a:r>
              <a:rPr lang="ru-RU" dirty="0" smtClean="0"/>
              <a:t>в) 1940 г., </a:t>
            </a:r>
          </a:p>
          <a:p>
            <a:pPr marL="0" indent="0">
              <a:buNone/>
            </a:pPr>
            <a:r>
              <a:rPr lang="ru-RU" dirty="0" smtClean="0"/>
              <a:t>г) 1941 г.</a:t>
            </a:r>
            <a:endParaRPr lang="ru-RU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12. Хронологические рамки советско-финляндской войны:</a:t>
            </a:r>
          </a:p>
          <a:p>
            <a:pPr marL="0" indent="0">
              <a:buNone/>
            </a:pPr>
            <a:r>
              <a:rPr lang="ru-RU" dirty="0" smtClean="0"/>
              <a:t>а) ноябрь 1939 г. - март 1940 г., </a:t>
            </a:r>
          </a:p>
          <a:p>
            <a:pPr marL="0" indent="0">
              <a:buNone/>
            </a:pPr>
            <a:r>
              <a:rPr lang="ru-RU" dirty="0" smtClean="0"/>
              <a:t>б) январь 1940 г. - июль 1940 г.,</a:t>
            </a:r>
          </a:p>
          <a:p>
            <a:pPr marL="0" indent="0">
              <a:buNone/>
            </a:pPr>
            <a:r>
              <a:rPr lang="ru-RU" dirty="0" smtClean="0"/>
              <a:t>в) март 1940 г. - август 1940 г., </a:t>
            </a:r>
          </a:p>
          <a:p>
            <a:pPr marL="0" indent="0">
              <a:buNone/>
            </a:pPr>
            <a:r>
              <a:rPr lang="ru-RU" dirty="0" smtClean="0"/>
              <a:t>г) август 1940г. - январь 1941г.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869160"/>
            <a:ext cx="8183880" cy="105156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13. Какие из названных государств, территорий были присоединены к СССР в 1940 г.?</a:t>
            </a:r>
          </a:p>
          <a:p>
            <a:pPr marL="0" indent="0">
              <a:buNone/>
            </a:pPr>
            <a:r>
              <a:rPr lang="ru-RU" dirty="0" smtClean="0"/>
              <a:t>А) Финляндия Г) Польша</a:t>
            </a:r>
          </a:p>
          <a:p>
            <a:pPr marL="0" indent="0">
              <a:buNone/>
            </a:pPr>
            <a:r>
              <a:rPr lang="ru-RU" dirty="0" smtClean="0"/>
              <a:t>Б) Латвия       Д) Литва</a:t>
            </a:r>
          </a:p>
          <a:p>
            <a:pPr marL="0" indent="0">
              <a:buNone/>
            </a:pPr>
            <a:r>
              <a:rPr lang="ru-RU" dirty="0" smtClean="0"/>
              <a:t>В) Эстония      Е) Восточная Пруссия 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1) АБВ </a:t>
            </a:r>
          </a:p>
          <a:p>
            <a:pPr marL="514350" indent="-514350">
              <a:buNone/>
            </a:pPr>
            <a:r>
              <a:rPr lang="ru-RU" dirty="0" smtClean="0"/>
              <a:t>2) АВД </a:t>
            </a:r>
          </a:p>
          <a:p>
            <a:pPr marL="514350" indent="-514350">
              <a:buNone/>
            </a:pPr>
            <a:r>
              <a:rPr lang="ru-RU" dirty="0" smtClean="0"/>
              <a:t>3) БВД </a:t>
            </a:r>
          </a:p>
          <a:p>
            <a:pPr marL="514350" indent="-514350">
              <a:buNone/>
            </a:pPr>
            <a:r>
              <a:rPr lang="ru-RU" dirty="0" smtClean="0"/>
              <a:t>4) ВГЕ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БВД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14. Внешнеполитическая деятельность СССР в 1934-1938 </a:t>
            </a:r>
            <a:r>
              <a:rPr lang="ru-RU" b="1" dirty="0" err="1" smtClean="0"/>
              <a:t>гг</a:t>
            </a:r>
            <a:r>
              <a:rPr lang="ru-RU" b="1" dirty="0" smtClean="0"/>
              <a:t> характеризовалась</a:t>
            </a:r>
          </a:p>
          <a:p>
            <a:pPr marL="90488" indent="-90488">
              <a:buNone/>
            </a:pPr>
            <a:r>
              <a:rPr lang="ru-RU" dirty="0" smtClean="0"/>
              <a:t>А) попытками создания системы коллективной безопасности</a:t>
            </a:r>
          </a:p>
          <a:p>
            <a:pPr marL="90488" indent="-90488">
              <a:buNone/>
            </a:pPr>
            <a:r>
              <a:rPr lang="ru-RU" dirty="0" smtClean="0"/>
              <a:t>Б) развитием эффективного сотрудничества с Японией</a:t>
            </a:r>
          </a:p>
          <a:p>
            <a:pPr marL="90488" indent="-90488">
              <a:buNone/>
            </a:pPr>
            <a:r>
              <a:rPr lang="ru-RU" dirty="0" smtClean="0"/>
              <a:t>В) стремлением решить свои внешнеполитические задачи за счет Англии и Франции</a:t>
            </a:r>
          </a:p>
          <a:p>
            <a:pPr marL="90488" indent="-90488">
              <a:buNone/>
            </a:pPr>
            <a:r>
              <a:rPr lang="ru-RU" dirty="0" smtClean="0"/>
              <a:t>Г) попытками установления дружественных отношений с Германией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попытками создания системы коллективной безопасности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15. Какое событие произошло позже других?</a:t>
            </a:r>
          </a:p>
          <a:p>
            <a:pPr marL="0" indent="0">
              <a:buNone/>
            </a:pPr>
            <a:r>
              <a:rPr lang="ru-RU" dirty="0" smtClean="0"/>
              <a:t>А) вооруженный конфликт с Японией на реке Халхин-Гол</a:t>
            </a:r>
          </a:p>
          <a:p>
            <a:pPr marL="0" indent="0">
              <a:buNone/>
            </a:pPr>
            <a:r>
              <a:rPr lang="ru-RU" dirty="0" smtClean="0"/>
              <a:t>Б) мирный договор с Финляндией</a:t>
            </a:r>
          </a:p>
          <a:p>
            <a:pPr marL="0" indent="0">
              <a:buNone/>
            </a:pPr>
            <a:r>
              <a:rPr lang="ru-RU" dirty="0" smtClean="0"/>
              <a:t>подписание Пакта Молотова-Риббентропа</a:t>
            </a:r>
          </a:p>
          <a:p>
            <a:pPr marL="0" indent="0">
              <a:buNone/>
            </a:pPr>
            <a:r>
              <a:rPr lang="ru-RU" dirty="0" smtClean="0"/>
              <a:t>В) начало Второй мировой войны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060848"/>
            <a:ext cx="5789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В) начало Второй мировой войны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16. Согласно Советско-германскому договору от 23 августа 1939 г. Финляндия была отнесена к сфере интересов</a:t>
            </a:r>
          </a:p>
          <a:p>
            <a:pPr marL="514350" indent="-514350">
              <a:buAutoNum type="arabicParenR"/>
            </a:pPr>
            <a:r>
              <a:rPr lang="ru-RU" dirty="0" smtClean="0"/>
              <a:t>только Германии </a:t>
            </a:r>
          </a:p>
          <a:p>
            <a:pPr marL="514350" indent="-514350">
              <a:buAutoNum type="arabicParenR"/>
            </a:pPr>
            <a:r>
              <a:rPr lang="ru-RU" dirty="0" smtClean="0"/>
              <a:t>только СССР </a:t>
            </a:r>
          </a:p>
          <a:p>
            <a:pPr marL="514350" indent="-514350">
              <a:buAutoNum type="arabicParenR"/>
            </a:pPr>
            <a:r>
              <a:rPr lang="ru-RU" dirty="0" smtClean="0"/>
              <a:t>СССР и Германии </a:t>
            </a:r>
          </a:p>
          <a:p>
            <a:pPr marL="514350" indent="-514350">
              <a:buAutoNum type="arabicParenR"/>
            </a:pPr>
            <a:r>
              <a:rPr lang="ru-RU" dirty="0" smtClean="0"/>
              <a:t>Англии и Франции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Ответ: </a:t>
            </a:r>
          </a:p>
          <a:p>
            <a:pPr>
              <a:buNone/>
            </a:pPr>
            <a:r>
              <a:rPr lang="ru-RU" dirty="0" smtClean="0"/>
              <a:t> 2. Генуя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 Только СССР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17. Опыт советско-финляндской войны не выявил</a:t>
            </a:r>
          </a:p>
          <a:p>
            <a:pPr marL="0" indent="0">
              <a:buNone/>
            </a:pPr>
            <a:r>
              <a:rPr lang="ru-RU" dirty="0" smtClean="0"/>
              <a:t>А) пагубность советской системы боевой подготовки</a:t>
            </a:r>
          </a:p>
          <a:p>
            <a:pPr marL="0" indent="0">
              <a:buNone/>
            </a:pPr>
            <a:r>
              <a:rPr lang="ru-RU" dirty="0" smtClean="0"/>
              <a:t>Б) неумение командиров и штабов по-настоящему командовать</a:t>
            </a:r>
          </a:p>
          <a:p>
            <a:pPr marL="0" indent="0">
              <a:buNone/>
            </a:pPr>
            <a:r>
              <a:rPr lang="ru-RU" dirty="0" smtClean="0"/>
              <a:t>В) искаженное представление военных кадров о характере современной войны</a:t>
            </a:r>
          </a:p>
          <a:p>
            <a:pPr marL="0" indent="0">
              <a:buNone/>
            </a:pPr>
            <a:r>
              <a:rPr lang="ru-RU" dirty="0" smtClean="0"/>
              <a:t>Г) превосходство советского оружия над финским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Ответ:</a:t>
            </a:r>
          </a:p>
          <a:p>
            <a:pPr>
              <a:buNone/>
            </a:pPr>
            <a:r>
              <a:rPr lang="ru-RU" b="1" dirty="0" smtClean="0"/>
              <a:t>   Советско</a:t>
            </a:r>
            <a:r>
              <a:rPr lang="ru-RU" dirty="0" smtClean="0"/>
              <a:t>-</a:t>
            </a:r>
            <a:r>
              <a:rPr lang="ru-RU" b="1" dirty="0" smtClean="0"/>
              <a:t>финская</a:t>
            </a:r>
            <a:r>
              <a:rPr lang="ru-RU" dirty="0" smtClean="0"/>
              <a:t> </a:t>
            </a:r>
            <a:r>
              <a:rPr lang="ru-RU" b="1" dirty="0" smtClean="0"/>
              <a:t>война</a:t>
            </a:r>
            <a:r>
              <a:rPr lang="ru-RU" dirty="0" smtClean="0"/>
              <a:t> (ноябрь 1939 – март 1940 гг.) </a:t>
            </a:r>
            <a:r>
              <a:rPr lang="ru-RU" b="1" dirty="0" smtClean="0"/>
              <a:t>выявила</a:t>
            </a:r>
            <a:r>
              <a:rPr lang="ru-RU" dirty="0" smtClean="0"/>
              <a:t> следующие недостатки боевой подготовки Красной Армии: 1) Низкая подготовка среднего и младшего командного состава; 2) Слабая тактика командования: 3) Слабая выучка войск, неумение вести бой; 4) Полное отсутствие взаимосвязи артиллерии с танкистами, авиации с наземными войсками и т.д.</a:t>
            </a:r>
          </a:p>
          <a:p>
            <a:pPr>
              <a:buNone/>
            </a:pPr>
            <a:r>
              <a:rPr lang="ru-RU" dirty="0" smtClean="0"/>
              <a:t>Значит ответ будет:……..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18. Крах политики коллективной безопасности в Европе был вызван</a:t>
            </a:r>
          </a:p>
          <a:p>
            <a:pPr marL="0" indent="0">
              <a:buNone/>
            </a:pPr>
            <a:r>
              <a:rPr lang="ru-RU" dirty="0" smtClean="0"/>
              <a:t>А) взаимным недоверием СССР и европейских держав</a:t>
            </a:r>
          </a:p>
          <a:p>
            <a:pPr marL="0" indent="0">
              <a:buNone/>
            </a:pPr>
            <a:r>
              <a:rPr lang="ru-RU" dirty="0" smtClean="0"/>
              <a:t>Б) развязыванием Второй мировой войны</a:t>
            </a:r>
          </a:p>
          <a:p>
            <a:pPr marL="0" indent="0">
              <a:buNone/>
            </a:pPr>
            <a:r>
              <a:rPr lang="ru-RU" dirty="0" smtClean="0"/>
              <a:t>началом агрессии Германии против СССР</a:t>
            </a:r>
          </a:p>
          <a:p>
            <a:pPr marL="0" indent="0">
              <a:buNone/>
            </a:pPr>
            <a:r>
              <a:rPr lang="ru-RU" dirty="0" smtClean="0"/>
              <a:t>В) заключением </a:t>
            </a:r>
            <a:r>
              <a:rPr lang="ru-RU" dirty="0" err="1" smtClean="0"/>
              <a:t>англо-франко-германского</a:t>
            </a:r>
            <a:r>
              <a:rPr lang="ru-RU" dirty="0" smtClean="0"/>
              <a:t> договора о дружбе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взаимным недоверием СССР и европейских держав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19. 13 марта 1940 г. был подписан мирный договор, согласно которому СССР отходила территория Карельского перешейка, северное побережье Ладожского озера, западная часть полуострова Рыбачий и Средний. Полуостров Ханко передавался СССР для создания военной базы. Страны брали на себя обязательства не участвовать во враждебных друг другу коалициях. Этот документ регламентировал отношения между СССР и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Японией 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Финляндией 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Германией </a:t>
            </a:r>
          </a:p>
          <a:p>
            <a:pPr marL="457200" indent="-457200">
              <a:buAutoNum type="arabicParenR"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 Финляндией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20. Подписание Пакта о ненападении с фашистской Германией и секретного протокола к нему</a:t>
            </a:r>
          </a:p>
          <a:p>
            <a:pPr marL="0" indent="0">
              <a:buNone/>
            </a:pPr>
            <a:r>
              <a:rPr lang="ru-RU" dirty="0" smtClean="0"/>
              <a:t>А) было необходимым условием вступления СССР в Лигу Наций</a:t>
            </a:r>
          </a:p>
          <a:p>
            <a:pPr marL="0" indent="0">
              <a:buNone/>
            </a:pPr>
            <a:r>
              <a:rPr lang="ru-RU" dirty="0" smtClean="0"/>
              <a:t>Б) стало важным шагом по ликвидации международной напряженности в Европе</a:t>
            </a:r>
          </a:p>
          <a:p>
            <a:pPr marL="0" indent="0">
              <a:buNone/>
            </a:pPr>
            <a:r>
              <a:rPr lang="ru-RU" dirty="0" smtClean="0"/>
              <a:t>В) позволило СССР продвинуть свои границы на Запад</a:t>
            </a:r>
          </a:p>
          <a:p>
            <a:pPr marL="0" indent="0">
              <a:buNone/>
            </a:pPr>
            <a:r>
              <a:rPr lang="ru-RU" dirty="0" smtClean="0"/>
              <a:t>Г) создало предпосылки для предотвращение мировой войны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</a:p>
          <a:p>
            <a:endParaRPr lang="ru-RU" dirty="0" smtClean="0"/>
          </a:p>
          <a:p>
            <a:r>
              <a:rPr lang="ru-RU" dirty="0" smtClean="0"/>
              <a:t>В) позволило СССР продвинуть свои границы на Запад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21. Выберите два положение из предложенных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А) Тяжелые потери, понесенные РККА во время войны с Финляндией, привели к</a:t>
            </a:r>
          </a:p>
          <a:p>
            <a:pPr marL="0" indent="0">
              <a:buNone/>
            </a:pPr>
            <a:r>
              <a:rPr lang="ru-RU" dirty="0" smtClean="0"/>
              <a:t>пониманию, что опыт Гражданской войны в новых условиях неприменим</a:t>
            </a:r>
          </a:p>
          <a:p>
            <a:pPr marL="0" indent="0">
              <a:buNone/>
            </a:pPr>
            <a:r>
              <a:rPr lang="ru-RU" dirty="0" smtClean="0"/>
              <a:t>Б) признание, что Красная Армия оказалась плохо подготовлена к войне</a:t>
            </a:r>
          </a:p>
          <a:p>
            <a:pPr marL="0" indent="0">
              <a:buNone/>
            </a:pPr>
            <a:r>
              <a:rPr lang="ru-RU" dirty="0" smtClean="0"/>
              <a:t>В) прекращению репрессий по отношению к командному составу армии</a:t>
            </a:r>
          </a:p>
          <a:p>
            <a:pPr marL="0" indent="0">
              <a:buNone/>
            </a:pPr>
            <a:r>
              <a:rPr lang="ru-RU" dirty="0" smtClean="0"/>
              <a:t>Г) отмене института политработников в армейских частях</a:t>
            </a:r>
          </a:p>
          <a:p>
            <a:pPr marL="0" indent="0">
              <a:buNone/>
            </a:pPr>
            <a:r>
              <a:rPr lang="ru-RU" dirty="0" smtClean="0"/>
              <a:t>Д) возвращению в армию погон, учреждению новых орденов, узаконению слова «офицер»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2. Участники Генуэзской конференции в 1922 г. потребовали от Советской России:</a:t>
            </a:r>
          </a:p>
          <a:p>
            <a:r>
              <a:rPr lang="ru-RU" dirty="0" smtClean="0"/>
              <a:t>  А) Сформировать органы власти (включая ВЧК) на многопартийной основе;</a:t>
            </a:r>
          </a:p>
          <a:p>
            <a:r>
              <a:rPr lang="ru-RU" dirty="0" smtClean="0"/>
              <a:t>  Б) Не чинить препятствий возвращению эмигрантов;</a:t>
            </a:r>
          </a:p>
          <a:p>
            <a:r>
              <a:rPr lang="ru-RU" dirty="0" smtClean="0"/>
              <a:t>   В)Выплатить долги царского правительства;</a:t>
            </a:r>
          </a:p>
          <a:p>
            <a:r>
              <a:rPr lang="ru-RU" dirty="0" smtClean="0"/>
              <a:t>   Г) Немедленно завершить гражданскую войну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5000" b="1" dirty="0" smtClean="0"/>
              <a:t>22. Внешнеполитическое положение СССР на рубеже 1930-1940-х </a:t>
            </a:r>
            <a:r>
              <a:rPr lang="ru-RU" sz="5000" b="1" dirty="0" err="1" smtClean="0"/>
              <a:t>гг</a:t>
            </a:r>
            <a:r>
              <a:rPr lang="ru-RU" sz="5000" b="1" dirty="0" smtClean="0"/>
              <a:t> определялось следующими чертами:</a:t>
            </a:r>
          </a:p>
          <a:p>
            <a:pPr marL="0" indent="0">
              <a:buNone/>
            </a:pPr>
            <a:r>
              <a:rPr lang="ru-RU" sz="5000" dirty="0" smtClean="0"/>
              <a:t>А) исключение СССР из Лиги Наций</a:t>
            </a:r>
          </a:p>
          <a:p>
            <a:pPr marL="0" indent="0">
              <a:buNone/>
            </a:pPr>
            <a:r>
              <a:rPr lang="ru-RU" sz="5000" dirty="0" smtClean="0"/>
              <a:t>Б) заключение Договора о дружбе и границе с Германией</a:t>
            </a:r>
          </a:p>
          <a:p>
            <a:pPr marL="0" indent="0">
              <a:buNone/>
            </a:pPr>
            <a:r>
              <a:rPr lang="ru-RU" sz="5000" dirty="0" smtClean="0"/>
              <a:t>В) политика, направленная на создание системы коллективной безопасности в Европе</a:t>
            </a:r>
          </a:p>
          <a:p>
            <a:pPr marL="0" indent="0">
              <a:buNone/>
            </a:pPr>
            <a:r>
              <a:rPr lang="ru-RU" sz="5000" dirty="0" smtClean="0"/>
              <a:t>Г) охлаждение отношений с Англией и Францией</a:t>
            </a:r>
          </a:p>
          <a:p>
            <a:pPr marL="0" indent="0">
              <a:buNone/>
            </a:pPr>
            <a:r>
              <a:rPr lang="ru-RU" sz="5000" dirty="0" smtClean="0"/>
              <a:t>Д) сближение с Японией</a:t>
            </a:r>
          </a:p>
          <a:p>
            <a:pPr marL="0" indent="0">
              <a:buNone/>
            </a:pPr>
            <a:r>
              <a:rPr lang="ru-RU" sz="5000" dirty="0" smtClean="0"/>
              <a:t>Е) вступление СССР в Лигу Наций</a:t>
            </a:r>
          </a:p>
          <a:p>
            <a:pPr marL="0" indent="0">
              <a:buNone/>
            </a:pPr>
            <a:r>
              <a:rPr lang="ru-RU" sz="5000" b="1" dirty="0" smtClean="0"/>
              <a:t>Укажите верный ответ:</a:t>
            </a:r>
          </a:p>
          <a:p>
            <a:pPr marL="514350" indent="-514350">
              <a:buAutoNum type="arabicParenR"/>
            </a:pPr>
            <a:r>
              <a:rPr lang="ru-RU" sz="5000" dirty="0" smtClean="0"/>
              <a:t>БВГ </a:t>
            </a:r>
          </a:p>
          <a:p>
            <a:pPr marL="514350" indent="-514350">
              <a:buAutoNum type="arabicParenR"/>
            </a:pPr>
            <a:r>
              <a:rPr lang="ru-RU" sz="5000" dirty="0" smtClean="0"/>
              <a:t>ГДЕ </a:t>
            </a:r>
          </a:p>
          <a:p>
            <a:pPr marL="514350" indent="-514350">
              <a:buAutoNum type="arabicParenR"/>
            </a:pPr>
            <a:r>
              <a:rPr lang="ru-RU" sz="5000" dirty="0" smtClean="0"/>
              <a:t>АБГ </a:t>
            </a:r>
          </a:p>
          <a:p>
            <a:pPr marL="514350" indent="-514350">
              <a:buAutoNum type="arabicParenR"/>
            </a:pPr>
            <a:r>
              <a:rPr lang="ru-RU" sz="5000" dirty="0" smtClean="0"/>
              <a:t>АБД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23. Пакт о ненападении был подписан Риббентропом и Молотовым 23 августа 1939 г.. Секретный протокол к этому документу предусматривал разделение Восточной Европы. Сферой интересов СССР были признаны:</a:t>
            </a:r>
          </a:p>
          <a:p>
            <a:pPr marL="0" indent="0">
              <a:buNone/>
            </a:pPr>
            <a:r>
              <a:rPr lang="ru-RU" dirty="0" smtClean="0"/>
              <a:t>А) Эстония, Латвия, Литва</a:t>
            </a:r>
          </a:p>
          <a:p>
            <a:pPr marL="0" indent="0">
              <a:buNone/>
            </a:pPr>
            <a:r>
              <a:rPr lang="ru-RU" dirty="0" smtClean="0"/>
              <a:t>Б) Финляндия, Эстония, Латвия, Восточная Польша, Бессарабия</a:t>
            </a:r>
          </a:p>
          <a:p>
            <a:pPr marL="0" indent="0">
              <a:buNone/>
            </a:pPr>
            <a:r>
              <a:rPr lang="ru-RU" dirty="0" smtClean="0"/>
              <a:t>В) Восточная Польша, Болгария, Бессарабия</a:t>
            </a:r>
          </a:p>
          <a:p>
            <a:pPr marL="0" indent="0">
              <a:buNone/>
            </a:pPr>
            <a:r>
              <a:rPr lang="ru-RU" dirty="0" smtClean="0"/>
              <a:t>Г)Финляндия, Эстония, Литва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00809"/>
            <a:ext cx="6030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Б) Финляндия, Эстония, Латвия, Восточная Польша, Бессарабия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828836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В советскую сферу вошли принадлежавшие Польше западные Украина и Белоруссия, Прибалтика, Финляндия и румынская Бессарабия</a:t>
            </a:r>
            <a:endParaRPr lang="ru-RU" b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24. Какое событие произошло позже других?</a:t>
            </a:r>
          </a:p>
          <a:p>
            <a:pPr>
              <a:buNone/>
            </a:pPr>
            <a:r>
              <a:rPr lang="ru-RU" dirty="0" smtClean="0"/>
              <a:t>А) Японская агрессия в Маньчжурии</a:t>
            </a:r>
          </a:p>
          <a:p>
            <a:pPr>
              <a:buNone/>
            </a:pPr>
            <a:r>
              <a:rPr lang="ru-RU" dirty="0" smtClean="0"/>
              <a:t>Б) Аншлюс Германии в Австрию</a:t>
            </a:r>
          </a:p>
          <a:p>
            <a:pPr>
              <a:buNone/>
            </a:pPr>
            <a:r>
              <a:rPr lang="ru-RU" dirty="0" smtClean="0"/>
              <a:t>В) Мюнхенская конференция</a:t>
            </a:r>
          </a:p>
          <a:p>
            <a:pPr>
              <a:buNone/>
            </a:pPr>
            <a:r>
              <a:rPr lang="ru-RU" dirty="0" smtClean="0"/>
              <a:t>Г) Приход Гитлера к власти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Японская агрессия в Маньчжурии - 18 сентября 1931</a:t>
            </a:r>
          </a:p>
          <a:p>
            <a:pPr>
              <a:buNone/>
            </a:pPr>
            <a:r>
              <a:rPr lang="ru-RU" dirty="0" smtClean="0"/>
              <a:t>Б) Аншлюс Германии в Австрию - 12—13 марта 1938 года</a:t>
            </a:r>
          </a:p>
          <a:p>
            <a:pPr>
              <a:buNone/>
            </a:pPr>
            <a:r>
              <a:rPr lang="ru-RU" dirty="0" smtClean="0"/>
              <a:t>В) Мюнхенская конференция – октябрь 1938 г.</a:t>
            </a:r>
          </a:p>
          <a:p>
            <a:pPr>
              <a:buNone/>
            </a:pPr>
            <a:r>
              <a:rPr lang="ru-RU" dirty="0" smtClean="0"/>
              <a:t>Г) Приход Гитлера к власти – 1933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25. Какие события относятся к внешней политике 1930х </a:t>
            </a:r>
            <a:r>
              <a:rPr lang="ru-RU" b="1" dirty="0" err="1" smtClean="0"/>
              <a:t>гг</a:t>
            </a:r>
            <a:r>
              <a:rPr lang="ru-RU" b="1" dirty="0" smtClean="0"/>
              <a:t>? Выберите все верные ответы</a:t>
            </a:r>
          </a:p>
          <a:p>
            <a:pPr marL="0" indent="0">
              <a:buNone/>
            </a:pPr>
            <a:r>
              <a:rPr lang="ru-RU" dirty="0" smtClean="0"/>
              <a:t>А) Генуэзская конференция</a:t>
            </a:r>
          </a:p>
          <a:p>
            <a:pPr marL="0" indent="0">
              <a:buNone/>
            </a:pPr>
            <a:r>
              <a:rPr lang="ru-RU" dirty="0" smtClean="0"/>
              <a:t>Б) Вторжение Италии в Эфиопию</a:t>
            </a:r>
          </a:p>
          <a:p>
            <a:pPr marL="0" indent="0">
              <a:buNone/>
            </a:pPr>
            <a:r>
              <a:rPr lang="ru-RU" dirty="0" smtClean="0"/>
              <a:t>В) Вторжение Германии и СССР в Польшу</a:t>
            </a:r>
          </a:p>
          <a:p>
            <a:pPr marL="0" indent="0">
              <a:buNone/>
            </a:pPr>
            <a:r>
              <a:rPr lang="ru-RU" dirty="0" smtClean="0"/>
              <a:t>Г) Изгнание Врангеля из Крыма</a:t>
            </a:r>
          </a:p>
          <a:p>
            <a:pPr marL="0" indent="0">
              <a:buNone/>
            </a:pPr>
            <a:r>
              <a:rPr lang="ru-RU" dirty="0" smtClean="0"/>
              <a:t>Д) Заключение Брестского мира</a:t>
            </a:r>
          </a:p>
          <a:p>
            <a:pPr marL="0" indent="0">
              <a:buNone/>
            </a:pPr>
            <a:r>
              <a:rPr lang="ru-RU" dirty="0" smtClean="0"/>
              <a:t>Е) Оккупация Германией Чехословакии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Ответ:</a:t>
            </a:r>
          </a:p>
          <a:p>
            <a:pPr marL="0" indent="0">
              <a:buNone/>
            </a:pPr>
            <a:r>
              <a:rPr lang="ru-RU" dirty="0" smtClean="0"/>
              <a:t>А) Генуэзская конференция – 1922 г.</a:t>
            </a:r>
          </a:p>
          <a:p>
            <a:pPr marL="0" indent="0">
              <a:buNone/>
            </a:pPr>
            <a:r>
              <a:rPr lang="ru-RU" dirty="0" smtClean="0"/>
              <a:t>Б) Вторжение Италии в Эфиопию - 1935—1936 гг. </a:t>
            </a:r>
          </a:p>
          <a:p>
            <a:pPr marL="0" indent="0">
              <a:buNone/>
            </a:pPr>
            <a:r>
              <a:rPr lang="ru-RU" dirty="0" smtClean="0"/>
              <a:t>В) Вторжение Германии и СССР в Польшу- 1939 г.</a:t>
            </a:r>
          </a:p>
          <a:p>
            <a:pPr marL="0" indent="0">
              <a:buNone/>
            </a:pPr>
            <a:r>
              <a:rPr lang="ru-RU" dirty="0" smtClean="0"/>
              <a:t>Г) Изгнание Врангеля из Крыма- 1920 г.</a:t>
            </a:r>
          </a:p>
          <a:p>
            <a:pPr marL="0" indent="0">
              <a:buNone/>
            </a:pPr>
            <a:r>
              <a:rPr lang="ru-RU" dirty="0" smtClean="0"/>
              <a:t>Д) Заключение Брестского мира – 1918 г. </a:t>
            </a:r>
          </a:p>
          <a:p>
            <a:pPr marL="0" indent="0">
              <a:buNone/>
            </a:pPr>
            <a:r>
              <a:rPr lang="ru-RU" dirty="0" smtClean="0"/>
              <a:t>Е) Оккупация Германией Чехословакии -1938 г.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27. Расположите в правильной хронологической последовательности следующие события</a:t>
            </a:r>
          </a:p>
          <a:p>
            <a:pPr marL="0" indent="0">
              <a:buNone/>
            </a:pPr>
            <a:r>
              <a:rPr lang="ru-RU" dirty="0" smtClean="0"/>
              <a:t>А) заключение Договора о Дружбе и границах между СССР и Германией</a:t>
            </a:r>
          </a:p>
          <a:p>
            <a:pPr marL="0" indent="0">
              <a:buNone/>
            </a:pPr>
            <a:r>
              <a:rPr lang="ru-RU" dirty="0" smtClean="0"/>
              <a:t>Б) заключение трехстороннего договора о взаимопомощи между СССР, Францией и Чехословакией</a:t>
            </a:r>
          </a:p>
          <a:p>
            <a:pPr marL="0" indent="0">
              <a:buNone/>
            </a:pPr>
            <a:r>
              <a:rPr lang="ru-RU" dirty="0" smtClean="0"/>
              <a:t>В) Война в Испании</a:t>
            </a:r>
          </a:p>
          <a:p>
            <a:pPr marL="0" indent="0">
              <a:buNone/>
            </a:pPr>
            <a:r>
              <a:rPr lang="ru-RU" dirty="0" smtClean="0"/>
              <a:t>Г) Начало Второй мировой войны</a:t>
            </a:r>
          </a:p>
          <a:p>
            <a:pPr marL="0" indent="0">
              <a:buNone/>
            </a:pPr>
            <a:r>
              <a:rPr lang="ru-RU" dirty="0" smtClean="0"/>
              <a:t>Д) Советско-финская война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Ответ: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А) заключение Договора о Дружбе и границах между СССР и Германией - 28 сентября 1939 </a:t>
            </a:r>
          </a:p>
          <a:p>
            <a:pPr marL="0" indent="0">
              <a:buNone/>
            </a:pPr>
            <a:r>
              <a:rPr lang="ru-RU" dirty="0" smtClean="0"/>
              <a:t>Б) заключение трехстороннего договора о взаимопомощи между СССР, Францией и Чехословакией - 16 мая 1935</a:t>
            </a:r>
          </a:p>
          <a:p>
            <a:pPr marL="0" indent="0">
              <a:buNone/>
            </a:pPr>
            <a:r>
              <a:rPr lang="ru-RU" dirty="0" smtClean="0"/>
              <a:t>В) Война в Испании  - 1935-1936 гг. </a:t>
            </a:r>
          </a:p>
          <a:p>
            <a:pPr marL="0" indent="0">
              <a:buNone/>
            </a:pPr>
            <a:r>
              <a:rPr lang="ru-RU" dirty="0" smtClean="0"/>
              <a:t>Г) Начало Второй мировой войны – 1 сентября 1939 г. </a:t>
            </a:r>
          </a:p>
          <a:p>
            <a:pPr marL="0" indent="0">
              <a:buNone/>
            </a:pPr>
            <a:r>
              <a:rPr lang="ru-RU" dirty="0" smtClean="0"/>
              <a:t>Д) Советско-финская война – ноябрь 1939-феврналь 1940 гг.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89320"/>
            <a:ext cx="81838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183880" cy="41879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28. В 1931 г. Япония захватила…………………………………….;</a:t>
            </a:r>
          </a:p>
          <a:p>
            <a:pPr>
              <a:buNone/>
            </a:pPr>
            <a:r>
              <a:rPr lang="ru-RU" dirty="0" smtClean="0"/>
              <a:t>29. В ……. … г. к власти в Германии пришел Гитлер;</a:t>
            </a:r>
          </a:p>
          <a:p>
            <a:pPr marL="0" indent="0">
              <a:buNone/>
            </a:pPr>
            <a:r>
              <a:rPr lang="ru-RU" dirty="0" smtClean="0"/>
              <a:t>30. В 1937-1938 гг. оформляется военный блок оси «Берлин - ……… - Токио». Данный блок назывался «…………………………………………. пактом»;</a:t>
            </a:r>
          </a:p>
          <a:p>
            <a:pPr marL="0" indent="0">
              <a:buNone/>
            </a:pPr>
            <a:r>
              <a:rPr lang="ru-RU" dirty="0" smtClean="0"/>
              <a:t>31. В 1936 г. начинается война в Испании. Народному фронту оказывал поддержку ……………………………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Ответ:</a:t>
            </a:r>
          </a:p>
          <a:p>
            <a:pPr>
              <a:buNone/>
            </a:pPr>
            <a:r>
              <a:rPr lang="ru-RU" dirty="0" smtClean="0"/>
              <a:t>В)Выплатить долги царского правительства;</a:t>
            </a: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28. 18 сентября 1931 Маньчжурию </a:t>
            </a:r>
          </a:p>
          <a:p>
            <a:pPr>
              <a:buNone/>
            </a:pPr>
            <a:r>
              <a:rPr lang="ru-RU" dirty="0" smtClean="0"/>
              <a:t>29. 1933 г.</a:t>
            </a:r>
          </a:p>
          <a:p>
            <a:pPr>
              <a:buNone/>
            </a:pPr>
            <a:r>
              <a:rPr lang="ru-RU" dirty="0" smtClean="0"/>
              <a:t>30. Рим -</a:t>
            </a:r>
            <a:r>
              <a:rPr lang="ru-RU" dirty="0" err="1" smtClean="0"/>
              <a:t>Берлин_</a:t>
            </a:r>
            <a:r>
              <a:rPr lang="ru-RU" dirty="0" smtClean="0"/>
              <a:t> Токио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32. В 1938 г. Германия совершила аншлюс в ………………….</a:t>
            </a:r>
          </a:p>
          <a:p>
            <a:pPr marL="0" indent="0">
              <a:buNone/>
            </a:pPr>
            <a:r>
              <a:rPr lang="ru-RU" dirty="0" smtClean="0"/>
              <a:t>33. В сентябре 1938 г. в Мюнхене было заключено соглашение о разделе………………………….. В Мюнхенской конференции приняли участие Германия,………………………….., Франция. Данная политика со стороны Франции и ………………………….. рассматривалась СССР как политика соглашательства с агрессором. В марте 1939 г……………… ……………… была полностью оккупирована Германией.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dirty="0" smtClean="0"/>
              <a:t>34. В 1934 г. СССР был принят в международную организацию….., а в 1939 г. был исключен из нее из-за войны с …………………;</a:t>
            </a:r>
          </a:p>
          <a:p>
            <a:pPr marL="0" indent="0"/>
            <a:r>
              <a:rPr lang="ru-RU" dirty="0" smtClean="0"/>
              <a:t>35. Причиной «зимней войны» стало желание СССР …………………………………..;</a:t>
            </a:r>
          </a:p>
          <a:p>
            <a:pPr marL="0" indent="0"/>
            <a:r>
              <a:rPr lang="ru-RU" dirty="0" smtClean="0"/>
              <a:t>36. Каковы были итоги и последствия «зимней войны»?.................................;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37.</a:t>
            </a:r>
            <a:r>
              <a:rPr lang="ru-RU" dirty="0" smtClean="0"/>
              <a:t> 23 августа 1939 г. Молотов и Риббентроп подписали……………………;</a:t>
            </a:r>
          </a:p>
          <a:p>
            <a:pPr marL="0" indent="0">
              <a:buNone/>
            </a:pPr>
            <a:r>
              <a:rPr lang="ru-RU" b="1" dirty="0" smtClean="0"/>
              <a:t>38.</a:t>
            </a:r>
            <a:r>
              <a:rPr lang="ru-RU" dirty="0" smtClean="0"/>
              <a:t> В чем было содержание секретных дополнительных протоколов?..........;</a:t>
            </a:r>
          </a:p>
          <a:p>
            <a:pPr marL="0" indent="0">
              <a:buNone/>
            </a:pPr>
            <a:r>
              <a:rPr lang="ru-RU" b="1" dirty="0" smtClean="0"/>
              <a:t>39.</a:t>
            </a:r>
            <a:r>
              <a:rPr lang="ru-RU" dirty="0" smtClean="0"/>
              <a:t> Почему СССР был вынужден подписать Пакт?..............................;</a:t>
            </a:r>
          </a:p>
          <a:p>
            <a:pPr marL="0" indent="0">
              <a:buNone/>
            </a:pPr>
            <a:r>
              <a:rPr lang="ru-RU" b="1" dirty="0" smtClean="0"/>
              <a:t>40.</a:t>
            </a:r>
            <a:r>
              <a:rPr lang="ru-RU" dirty="0" smtClean="0"/>
              <a:t> Какие события произошли </a:t>
            </a:r>
          </a:p>
          <a:p>
            <a:pPr marL="0" indent="0">
              <a:buNone/>
            </a:pPr>
            <a:r>
              <a:rPr lang="ru-RU" dirty="0" smtClean="0"/>
              <a:t>1 сентября 1939 г., </a:t>
            </a:r>
          </a:p>
          <a:p>
            <a:pPr marL="0" indent="0">
              <a:buNone/>
            </a:pPr>
            <a:r>
              <a:rPr lang="ru-RU" dirty="0" smtClean="0"/>
              <a:t>17 сентября 1939 г., </a:t>
            </a:r>
          </a:p>
          <a:p>
            <a:pPr marL="0" indent="0">
              <a:buNone/>
            </a:pPr>
            <a:r>
              <a:rPr lang="ru-RU" dirty="0" smtClean="0"/>
              <a:t>28 сентября 1939 г.;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3. Какой вопрос, предложенный советской делегацией на Генуэзской конференции 1922 г., западные державы отказались обсуждать:</a:t>
            </a:r>
          </a:p>
          <a:p>
            <a:r>
              <a:rPr lang="ru-RU" dirty="0" smtClean="0"/>
              <a:t>А) Проблему создания Лиги наций;</a:t>
            </a:r>
          </a:p>
          <a:p>
            <a:r>
              <a:rPr lang="ru-RU" dirty="0" smtClean="0"/>
              <a:t>Б) Проект компенсации потерь от национализации иностранной собственности в РСФСР;</a:t>
            </a:r>
          </a:p>
          <a:p>
            <a:r>
              <a:rPr lang="ru-RU" dirty="0" smtClean="0"/>
              <a:t>В) Проект всеобщего разоружения и восстановления Европы.</a:t>
            </a:r>
          </a:p>
          <a:p>
            <a:r>
              <a:rPr lang="ru-RU" dirty="0" smtClean="0"/>
              <a:t>Г)Пересмотр решений Парижской мирной конференции 1919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</a:p>
          <a:p>
            <a:r>
              <a:rPr lang="ru-RU" dirty="0" smtClean="0"/>
              <a:t>В) Проект всеобщего разоружения и восстановления Европы.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Договор в Рапалло в 1922 г. Советская делегация подписала с:</a:t>
            </a:r>
          </a:p>
          <a:p>
            <a:pPr>
              <a:buNone/>
            </a:pPr>
            <a:r>
              <a:rPr lang="ru-RU" dirty="0" smtClean="0"/>
              <a:t>1) Англией </a:t>
            </a:r>
          </a:p>
          <a:p>
            <a:pPr>
              <a:buNone/>
            </a:pPr>
            <a:r>
              <a:rPr lang="ru-RU" dirty="0" smtClean="0"/>
              <a:t>2) Францией </a:t>
            </a:r>
          </a:p>
          <a:p>
            <a:pPr>
              <a:buNone/>
            </a:pPr>
            <a:r>
              <a:rPr lang="ru-RU" dirty="0" smtClean="0"/>
              <a:t>3) Германией </a:t>
            </a:r>
          </a:p>
          <a:p>
            <a:pPr>
              <a:buNone/>
            </a:pPr>
            <a:r>
              <a:rPr lang="ru-RU" dirty="0" smtClean="0"/>
              <a:t>4) Италией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b="1" dirty="0" smtClean="0"/>
              <a:t>5. Одной из основных причин российско-германского сближения в начале 1920-х гг. стало</a:t>
            </a:r>
          </a:p>
          <a:p>
            <a:pPr>
              <a:buNone/>
            </a:pPr>
            <a:r>
              <a:rPr lang="ru-RU" dirty="0" smtClean="0"/>
              <a:t>А) требование трудящихся Германии</a:t>
            </a:r>
          </a:p>
          <a:p>
            <a:pPr marL="0" indent="0">
              <a:buNone/>
            </a:pPr>
            <a:r>
              <a:rPr lang="ru-RU" dirty="0" smtClean="0"/>
              <a:t>Б) многочисленные пожелания российских рабочих</a:t>
            </a:r>
          </a:p>
          <a:p>
            <a:pPr marL="0" indent="0">
              <a:buNone/>
            </a:pPr>
            <a:r>
              <a:rPr lang="ru-RU" dirty="0" smtClean="0"/>
              <a:t>В) неудовлетворенность правительств обеих стран условиями Версальского мира</a:t>
            </a:r>
          </a:p>
          <a:p>
            <a:pPr>
              <a:buNone/>
            </a:pPr>
            <a:r>
              <a:rPr lang="ru-RU" dirty="0" smtClean="0"/>
              <a:t>В) соответствующие решения Лиги Наций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196</TotalTime>
  <Words>1888</Words>
  <Application>Microsoft Office PowerPoint</Application>
  <PresentationFormat>Экран (4:3)</PresentationFormat>
  <Paragraphs>238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Аспект</vt:lpstr>
      <vt:lpstr>Тренинг к теме «Внешняя политика СССР в 1920-1930 гг»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 к теме «Внешняя политика СССС в 1920-1930 гг»</dc:title>
  <dc:creator>C</dc:creator>
  <cp:lastModifiedBy>C</cp:lastModifiedBy>
  <cp:revision>94</cp:revision>
  <dcterms:created xsi:type="dcterms:W3CDTF">2022-09-25T15:33:05Z</dcterms:created>
  <dcterms:modified xsi:type="dcterms:W3CDTF">2022-10-02T04:20:29Z</dcterms:modified>
</cp:coreProperties>
</file>