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sldIdLst>
    <p:sldId id="256" r:id="rId2"/>
    <p:sldId id="267" r:id="rId3"/>
    <p:sldId id="257" r:id="rId4"/>
    <p:sldId id="258" r:id="rId5"/>
    <p:sldId id="261" r:id="rId6"/>
    <p:sldId id="259" r:id="rId7"/>
    <p:sldId id="265" r:id="rId8"/>
    <p:sldId id="262" r:id="rId9"/>
    <p:sldId id="263" r:id="rId10"/>
    <p:sldId id="260" r:id="rId11"/>
    <p:sldId id="268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C63AB890-9D41-4A74-87EC-25B124D536E0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4768" y="298064"/>
            <a:ext cx="5109704" cy="2130804"/>
          </a:xfrm>
          <a:solidFill>
            <a:schemeClr val="lt1">
              <a:alpha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ГОРОДЕЦКАЯ  РОСПИСЬ</a:t>
            </a:r>
            <a:endParaRPr lang="ru-RU" sz="4800" b="1" i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7707" y="5214950"/>
            <a:ext cx="2714644" cy="1357322"/>
          </a:xfrm>
          <a:solidFill>
            <a:schemeClr val="lt1"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Мини – музей группы «Шалуны»</a:t>
            </a:r>
            <a:endParaRPr lang="ru-RU" sz="2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72036" name="Picture 4" descr="http://promisly.ru/files/u1/1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285992"/>
            <a:ext cx="2966127" cy="2928958"/>
          </a:xfrm>
          <a:prstGeom prst="rect">
            <a:avLst/>
          </a:prstGeom>
          <a:noFill/>
        </p:spPr>
      </p:pic>
      <p:pic>
        <p:nvPicPr>
          <p:cNvPr id="172040" name="Picture 8" descr="http://detalca8.3dn.ru/pic/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428868"/>
            <a:ext cx="2447008" cy="2643206"/>
          </a:xfrm>
          <a:prstGeom prst="rect">
            <a:avLst/>
          </a:prstGeom>
          <a:noFill/>
        </p:spPr>
      </p:pic>
      <p:pic>
        <p:nvPicPr>
          <p:cNvPr id="172046" name="Picture 14" descr="http://loftcenter.ru/assets/images/0-5a296-f53baee6-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204779"/>
            <a:ext cx="3031415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43890" cy="1428736"/>
          </a:xfrm>
          <a:solidFill>
            <a:schemeClr val="accent2">
              <a:alpha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Городецкая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ромашка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4" name="Picture 2" descr="D:\Мои документы\Мои рисунки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429552" cy="495303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5472608" cy="1066130"/>
          </a:xfrm>
          <a:solidFill>
            <a:schemeClr val="accent2">
              <a:alpha val="81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i="1" dirty="0" smtClean="0"/>
              <a:t>Примеры работ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56" b="97778" l="4000" r="93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3672408" cy="36724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089160"/>
            <a:ext cx="4262016" cy="283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805205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0001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785926"/>
            <a:ext cx="2500330" cy="378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http://msbook.ru/pictures/spreads/978-5-86775-107-4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643050"/>
            <a:ext cx="2714644" cy="4063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http://tourismnn.ru/userfiles/image/28/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85728"/>
            <a:ext cx="341104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0" name="Picture 8" descr="http://webartplus.narod.ru/gr/grdc2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786058"/>
            <a:ext cx="2501759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922114"/>
          </a:xfrm>
          <a:solidFill>
            <a:schemeClr val="accent2">
              <a:alpha val="87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История возникновения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340768"/>
            <a:ext cx="5080000" cy="34290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" y="4869160"/>
            <a:ext cx="8467725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939560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221088"/>
            <a:ext cx="8534752" cy="2237948"/>
          </a:xfrm>
          <a:solidFill>
            <a:schemeClr val="accent2">
              <a:alpha val="83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i="1" dirty="0" smtClean="0">
                <a:cs typeface="Times New Roman" pitchFamily="18" charset="0"/>
              </a:rPr>
              <a:t>Городецкую роспись  отличают свободные мазки с белой и черной графической обводкой и характерный рисунок – растения, животные, разнообразные жанровые сценки. Как правило, все элементы узоров городецких мастеров выполнены красными, </a:t>
            </a:r>
            <a:r>
              <a:rPr lang="ru-RU" sz="2400" i="1" dirty="0" err="1" smtClean="0">
                <a:cs typeface="Times New Roman" pitchFamily="18" charset="0"/>
              </a:rPr>
              <a:t>розовыми</a:t>
            </a:r>
            <a:r>
              <a:rPr lang="ru-RU" sz="2400" i="1" dirty="0" smtClean="0">
                <a:cs typeface="Times New Roman" pitchFamily="18" charset="0"/>
              </a:rPr>
              <a:t>, синими, </a:t>
            </a:r>
            <a:r>
              <a:rPr lang="ru-RU" sz="2400" i="1" dirty="0" err="1" smtClean="0">
                <a:cs typeface="Times New Roman" pitchFamily="18" charset="0"/>
              </a:rPr>
              <a:t>голубыми</a:t>
            </a:r>
            <a:r>
              <a:rPr lang="ru-RU" sz="2400" i="1" dirty="0" smtClean="0">
                <a:cs typeface="Times New Roman" pitchFamily="18" charset="0"/>
              </a:rPr>
              <a:t>, зелеными и черными красками на </a:t>
            </a:r>
            <a:r>
              <a:rPr lang="ru-RU" sz="2400" b="1" i="1" dirty="0" smtClean="0">
                <a:cs typeface="Times New Roman" pitchFamily="18" charset="0"/>
              </a:rPr>
              <a:t>ярко- желтом </a:t>
            </a:r>
            <a:r>
              <a:rPr lang="ru-RU" sz="2400" i="1" dirty="0" smtClean="0">
                <a:cs typeface="Times New Roman" pitchFamily="18" charset="0"/>
              </a:rPr>
              <a:t>фоне. </a:t>
            </a:r>
            <a:endParaRPr lang="ru-RU" sz="2400" i="1" dirty="0">
              <a:cs typeface="Times New Roman" pitchFamily="18" charset="0"/>
            </a:endParaRPr>
          </a:p>
        </p:txBody>
      </p:sp>
      <p:pic>
        <p:nvPicPr>
          <p:cNvPr id="175106" name="Picture 2" descr="http://s61.radikal.ru/i174/0911/a4/31a892f0b89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2530501" cy="1857388"/>
          </a:xfrm>
          <a:prstGeom prst="rect">
            <a:avLst/>
          </a:prstGeom>
          <a:noFill/>
        </p:spPr>
      </p:pic>
      <p:pic>
        <p:nvPicPr>
          <p:cNvPr id="175108" name="Picture 4" descr="http://art-yes.ru/articles/gorodets/0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13638"/>
            <a:ext cx="2316688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5110" name="Picture 6" descr="http://www.vk-uzor.ru/files/dir_0/file_7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1385866"/>
            <a:ext cx="305383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38" y="3717032"/>
            <a:ext cx="7715200" cy="2786082"/>
          </a:xfrm>
          <a:solidFill>
            <a:schemeClr val="accent2">
              <a:alpha val="86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ru-RU" sz="3200" i="1" dirty="0" smtClean="0">
                <a:cs typeface="Times New Roman" pitchFamily="18" charset="0"/>
              </a:rPr>
              <a:t> Городецкая роспись своеобразна по своей манере, поэтому спутать её достаточно трудно. Ни одно городецкое изделие не обходится без пышных гирлянд, букетов цветов, напоминающих розы и ромашки.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perunica.ru/uploads/posts/2009-11/1257285497_10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2571768" cy="2974678"/>
          </a:xfrm>
          <a:prstGeom prst="rect">
            <a:avLst/>
          </a:prstGeom>
          <a:noFill/>
        </p:spPr>
      </p:pic>
      <p:pic>
        <p:nvPicPr>
          <p:cNvPr id="4102" name="Picture 6" descr="http://vglib.ru/sourse/fr590p/31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571480"/>
            <a:ext cx="2857520" cy="29845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6" name="Picture 10" descr="http://www.perunica.rod1.org/uploads/posts/2009-11/1257285436_1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28604"/>
            <a:ext cx="2571768" cy="304325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77072"/>
            <a:ext cx="8643998" cy="2163090"/>
          </a:xfrm>
          <a:solidFill>
            <a:schemeClr val="accent2">
              <a:alpha val="84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sz="2800" i="1" dirty="0" smtClean="0">
                <a:latin typeface="+mj-lt"/>
                <a:cs typeface="Times New Roman" pitchFamily="18" charset="0"/>
              </a:rPr>
              <a:t>    </a:t>
            </a:r>
            <a:r>
              <a:rPr lang="ru-RU" sz="2800" i="1" dirty="0" smtClean="0">
                <a:latin typeface="+mj-lt"/>
                <a:cs typeface="Times New Roman" pitchFamily="18" charset="0"/>
              </a:rPr>
              <a:t>		Среди </a:t>
            </a:r>
            <a:r>
              <a:rPr lang="ru-RU" sz="2800" i="1" dirty="0" smtClean="0">
                <a:latin typeface="+mj-lt"/>
                <a:cs typeface="Times New Roman" pitchFamily="18" charset="0"/>
              </a:rPr>
              <a:t>обилия деревянной продукции, выпускаемой заволжскими мастерами, более всего были известны городецкие прялки. Именно с них и получила распространение знаменитая городецкая роспись. </a:t>
            </a:r>
          </a:p>
          <a:p>
            <a:endParaRPr lang="ru-RU" dirty="0"/>
          </a:p>
        </p:txBody>
      </p:sp>
      <p:pic>
        <p:nvPicPr>
          <p:cNvPr id="1026" name="Picture 2" descr="http://i038.radikal.ru/0912/c5/fce88c844756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3" y="285728"/>
            <a:ext cx="1571637" cy="3214710"/>
          </a:xfrm>
          <a:prstGeom prst="rect">
            <a:avLst/>
          </a:prstGeom>
          <a:noFill/>
        </p:spPr>
      </p:pic>
      <p:pic>
        <p:nvPicPr>
          <p:cNvPr id="1028" name="Picture 4" descr="http://www.brevia.ru/wp-content/uploads/2011/03/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285728"/>
            <a:ext cx="1785950" cy="3214710"/>
          </a:xfrm>
          <a:prstGeom prst="rect">
            <a:avLst/>
          </a:prstGeom>
          <a:noFill/>
        </p:spPr>
      </p:pic>
      <p:pic>
        <p:nvPicPr>
          <p:cNvPr id="1030" name="Picture 6" descr="http://www.tsaritsyno.net/upload/medialibrary/11img/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285728"/>
            <a:ext cx="2093354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928934"/>
            <a:ext cx="6429420" cy="3308378"/>
          </a:xfrm>
          <a:solidFill>
            <a:schemeClr val="accent2">
              <a:alpha val="86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i="1" dirty="0" smtClean="0">
                <a:latin typeface="+mj-lt"/>
                <a:cs typeface="Times New Roman" pitchFamily="18" charset="0"/>
              </a:rPr>
              <a:t>Важной отличительной чертой городецкой росписи можно считать её </a:t>
            </a:r>
            <a:r>
              <a:rPr lang="ru-RU" sz="2600" i="1" u="sng" dirty="0" err="1" smtClean="0">
                <a:latin typeface="+mj-lt"/>
                <a:cs typeface="Times New Roman" pitchFamily="18" charset="0"/>
              </a:rPr>
              <a:t>сюжетность</a:t>
            </a:r>
            <a:r>
              <a:rPr lang="ru-RU" sz="2600" i="1" u="sng" dirty="0" smtClean="0">
                <a:latin typeface="+mj-lt"/>
                <a:cs typeface="Times New Roman" pitchFamily="18" charset="0"/>
              </a:rPr>
              <a:t>.</a:t>
            </a:r>
            <a:r>
              <a:rPr lang="ru-RU" sz="2600" i="1" dirty="0" smtClean="0">
                <a:latin typeface="+mj-lt"/>
                <a:cs typeface="Times New Roman" pitchFamily="18" charset="0"/>
              </a:rPr>
              <a:t> Мастера любили изображать прогулки кавалеров с дамами, лихих всадников, сцены чаепития, пряхи за работой, и множество других сцен из народного быта.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upload.wikimedia.org/wikipedia/commons/thumb/7/77/Gorodetskaya_rospis_01.jpg/400px-Gorodetskaya_rospis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3810000" cy="2419351"/>
          </a:xfrm>
          <a:prstGeom prst="rect">
            <a:avLst/>
          </a:prstGeom>
          <a:noFill/>
        </p:spPr>
      </p:pic>
      <p:pic>
        <p:nvPicPr>
          <p:cNvPr id="2052" name="Picture 4" descr="http://artorbita.ru/tipy_rospisi/foto_gorodec/gorodec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57166"/>
            <a:ext cx="3643338" cy="2375456"/>
          </a:xfrm>
          <a:prstGeom prst="rect">
            <a:avLst/>
          </a:prstGeom>
          <a:noFill/>
        </p:spPr>
      </p:pic>
      <p:pic>
        <p:nvPicPr>
          <p:cNvPr id="2056" name="Picture 8" descr="http://loftcenter.ru/assets/images/0-5a296-f53baee6-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500438"/>
            <a:ext cx="2819921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  <a:solidFill>
            <a:schemeClr val="accent2">
              <a:alpha val="86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i="1" dirty="0" smtClean="0">
                <a:latin typeface="+mj-lt"/>
                <a:cs typeface="Times New Roman" pitchFamily="18" charset="0"/>
              </a:rPr>
              <a:t>Для городецкой росписи характерна цветочная роспись с включением мотива </a:t>
            </a:r>
            <a:br>
              <a:rPr lang="ru-RU" sz="3200" i="1" dirty="0" smtClean="0">
                <a:latin typeface="+mj-lt"/>
                <a:cs typeface="Times New Roman" pitchFamily="18" charset="0"/>
              </a:rPr>
            </a:br>
            <a:r>
              <a:rPr lang="ru-RU" sz="3200" i="1" dirty="0" smtClean="0">
                <a:latin typeface="+mj-lt"/>
                <a:cs typeface="Times New Roman" pitchFamily="18" charset="0"/>
              </a:rPr>
              <a:t> «конь» и «птица»</a:t>
            </a:r>
            <a:r>
              <a:rPr lang="ru-RU" sz="2800" i="1" dirty="0" smtClean="0">
                <a:latin typeface="+mj-lt"/>
                <a:cs typeface="Times New Roman" pitchFamily="18" charset="0"/>
              </a:rPr>
              <a:t/>
            </a:r>
            <a:br>
              <a:rPr lang="ru-RU" sz="2800" i="1" dirty="0" smtClean="0">
                <a:latin typeface="+mj-lt"/>
                <a:cs typeface="Times New Roman" pitchFamily="18" charset="0"/>
              </a:rPr>
            </a:br>
            <a:endParaRPr lang="ru-RU" sz="2800" i="1" dirty="0">
              <a:latin typeface="+mj-lt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071678"/>
            <a:ext cx="266364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5" y="2071678"/>
            <a:ext cx="272662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http://www.souvenir-s.ru/image/cache/data/prods/5/21-500x5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428999"/>
            <a:ext cx="3071834" cy="30718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  <a:solidFill>
            <a:schemeClr val="accent2">
              <a:alpha val="82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b="1" i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Основные  элементы  </a:t>
            </a:r>
            <a:br>
              <a:rPr lang="ru-RU" sz="3600" b="1" i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городецкой  росписи: розан и </a:t>
            </a:r>
            <a:r>
              <a:rPr lang="ru-RU" sz="3600" b="1" i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купавка</a:t>
            </a:r>
            <a:endParaRPr lang="ru-RU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898" y="1600491"/>
            <a:ext cx="8258204" cy="4800026"/>
          </a:xfrm>
          <a:solidFill>
            <a:schemeClr val="accent2">
              <a:alpha val="83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</a:t>
            </a: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Розан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3116"/>
            <a:ext cx="110916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2786058"/>
            <a:ext cx="1000132" cy="108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285992"/>
            <a:ext cx="101687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розан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4390" y="2133954"/>
            <a:ext cx="4351284" cy="1867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28596" y="3789040"/>
            <a:ext cx="8572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Несколькими движениями кистью мастер определяет силуэт цветка в форме круга. Круги для розана побольше, для купавки – поменьше. Этот первоначальный этап работы над композицией росписи мастера называется  </a:t>
            </a:r>
            <a:r>
              <a:rPr lang="ru-RU" sz="2400" b="1" i="1" dirty="0" err="1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замалевок</a:t>
            </a:r>
            <a:r>
              <a:rPr lang="ru-RU" sz="2400" i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.  Одна краска яркого цвета (красный, оранжевый, синий и т.д.), другая – белила. Цветной силуэт венчика получают, смешав белила с одной из ярких красок.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14290"/>
            <a:ext cx="3600400" cy="714379"/>
          </a:xfrm>
          <a:solidFill>
            <a:schemeClr val="accent2">
              <a:alpha val="81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Купавка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116599"/>
            <a:ext cx="8606760" cy="3526682"/>
          </a:xfrm>
          <a:solidFill>
            <a:schemeClr val="accent2">
              <a:alpha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400" i="1" dirty="0" smtClean="0">
                <a:latin typeface="+mj-lt"/>
                <a:cs typeface="Times New Roman" pitchFamily="18" charset="0"/>
              </a:rPr>
              <a:t>      Следующий этап – </a:t>
            </a:r>
            <a:r>
              <a:rPr lang="ru-RU" sz="2400" i="1" u="sng" dirty="0" smtClean="0">
                <a:latin typeface="+mj-lt"/>
                <a:cs typeface="Times New Roman" pitchFamily="18" charset="0"/>
              </a:rPr>
              <a:t>определение центра цветка</a:t>
            </a:r>
            <a:r>
              <a:rPr lang="ru-RU" sz="2400" i="1" dirty="0" smtClean="0">
                <a:latin typeface="+mj-lt"/>
                <a:cs typeface="Times New Roman" pitchFamily="18" charset="0"/>
              </a:rPr>
              <a:t>. У розана центр рисуют в середине цветка, у купавки он смещается влево или вправо. Центр исполняют чистой краской, без белил. Цвет дужек совпадает с цветом центра цветка. После прописки дужек – лепестков цветы явно преображаются. Поверх первоначального силуэта цветного круга обозначается ажурный венчик розана и купавки.</a:t>
            </a:r>
          </a:p>
          <a:p>
            <a:pPr>
              <a:lnSpc>
                <a:spcPct val="80000"/>
              </a:lnSpc>
              <a:buNone/>
            </a:pPr>
            <a:r>
              <a:rPr lang="ru-RU" sz="2400" i="1" dirty="0" smtClean="0">
                <a:latin typeface="+mj-lt"/>
                <a:cs typeface="Times New Roman" pitchFamily="18" charset="0"/>
              </a:rPr>
              <a:t>         Завершающий этап росписи – </a:t>
            </a:r>
            <a:r>
              <a:rPr lang="ru-RU" sz="2400" b="1" i="1" dirty="0" smtClean="0">
                <a:latin typeface="+mj-lt"/>
                <a:cs typeface="Times New Roman" pitchFamily="18" charset="0"/>
              </a:rPr>
              <a:t>оживка</a:t>
            </a:r>
            <a:r>
              <a:rPr lang="ru-RU" sz="2400" i="1" dirty="0" smtClean="0">
                <a:latin typeface="+mj-lt"/>
                <a:cs typeface="Times New Roman" pitchFamily="18" charset="0"/>
              </a:rPr>
              <a:t> – линейная разделка пятна. В городецкой росписи она выполняется чаще белилами. Белые штрихи, точки словно освещают цветы, заставляют празднично засиять весь рисунок.</a:t>
            </a:r>
          </a:p>
          <a:p>
            <a:pPr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928669"/>
            <a:ext cx="1071570" cy="1011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1071546"/>
            <a:ext cx="120940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857364"/>
            <a:ext cx="1071570" cy="115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69633"/>
            <a:ext cx="3353596" cy="194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ял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Прялка</Template>
  <TotalTime>232</TotalTime>
  <Words>307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Прялка</vt:lpstr>
      <vt:lpstr>ГОРОДЕЦКАЯ  РОСПИСЬ</vt:lpstr>
      <vt:lpstr>История возникновения</vt:lpstr>
      <vt:lpstr>Презентация PowerPoint</vt:lpstr>
      <vt:lpstr> Городецкая роспись своеобразна по своей манере, поэтому спутать её достаточно трудно. Ни одно городецкое изделие не обходится без пышных гирлянд, букетов цветов, напоминающих розы и ромашки. </vt:lpstr>
      <vt:lpstr>Презентация PowerPoint</vt:lpstr>
      <vt:lpstr>Презентация PowerPoint</vt:lpstr>
      <vt:lpstr>Для городецкой росписи характерна цветочная роспись с включением мотива   «конь» и «птица» </vt:lpstr>
      <vt:lpstr>Основные  элементы   городецкой  росписи: розан и купавка</vt:lpstr>
      <vt:lpstr>  Купавка</vt:lpstr>
      <vt:lpstr>Городецкая ромашка</vt:lpstr>
      <vt:lpstr>Примеры работ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ГОРОДЕЦКАЯ  РОСПИСЬ</dc:title>
  <dc:creator>1</dc:creator>
  <cp:lastModifiedBy>Настя</cp:lastModifiedBy>
  <cp:revision>23</cp:revision>
  <dcterms:created xsi:type="dcterms:W3CDTF">2012-12-07T18:45:52Z</dcterms:created>
  <dcterms:modified xsi:type="dcterms:W3CDTF">2022-03-15T13:42:10Z</dcterms:modified>
</cp:coreProperties>
</file>