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48"/>
  </p:handoutMasterIdLst>
  <p:sldIdLst>
    <p:sldId id="256" r:id="rId3"/>
    <p:sldId id="257" r:id="rId4"/>
    <p:sldId id="258" r:id="rId5"/>
    <p:sldId id="259" r:id="rId6"/>
    <p:sldId id="260" r:id="rId7"/>
    <p:sldId id="261" r:id="rId8"/>
    <p:sldId id="272" r:id="rId9"/>
    <p:sldId id="262" r:id="rId10"/>
    <p:sldId id="273" r:id="rId11"/>
    <p:sldId id="263" r:id="rId12"/>
    <p:sldId id="264" r:id="rId13"/>
    <p:sldId id="275" r:id="rId14"/>
    <p:sldId id="274" r:id="rId15"/>
    <p:sldId id="266" r:id="rId16"/>
    <p:sldId id="267" r:id="rId17"/>
    <p:sldId id="265" r:id="rId18"/>
    <p:sldId id="269" r:id="rId19"/>
    <p:sldId id="270" r:id="rId20"/>
    <p:sldId id="268" r:id="rId21"/>
    <p:sldId id="284" r:id="rId22"/>
    <p:sldId id="271" r:id="rId24"/>
    <p:sldId id="283" r:id="rId25"/>
    <p:sldId id="289" r:id="rId26"/>
    <p:sldId id="290" r:id="rId27"/>
    <p:sldId id="291" r:id="rId28"/>
    <p:sldId id="285" r:id="rId29"/>
    <p:sldId id="292" r:id="rId30"/>
    <p:sldId id="293" r:id="rId31"/>
    <p:sldId id="295" r:id="rId32"/>
    <p:sldId id="297" r:id="rId33"/>
    <p:sldId id="298" r:id="rId34"/>
    <p:sldId id="299" r:id="rId35"/>
    <p:sldId id="301" r:id="rId36"/>
    <p:sldId id="312" r:id="rId37"/>
    <p:sldId id="300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F729"/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/>
          <p:nvPr>
            <p:ph type="sldImg" idx="2"/>
          </p:nvPr>
        </p:nvSpPr>
        <p:spPr/>
      </p:sp>
      <p:sp>
        <p:nvSpPr>
          <p:cNvPr id="3" name="Замещающий текст 2"/>
          <p:cNvSpPr/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tags" Target="../tags/tag18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2.xml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5.xml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6.xml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5.xml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36.xml"/><Relationship Id="rId2" Type="http://schemas.openxmlformats.org/officeDocument/2006/relationships/image" Target="../media/image32.png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37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8.xml"/><Relationship Id="rId4" Type="http://schemas.openxmlformats.org/officeDocument/2006/relationships/image" Target="../media/image36.png"/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9.xml"/><Relationship Id="rId5" Type="http://schemas.openxmlformats.org/officeDocument/2006/relationships/image" Target="../media/image2.png"/><Relationship Id="rId4" Type="http://schemas.openxmlformats.org/officeDocument/2006/relationships/image" Target="../media/image36.png"/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40.xml"/><Relationship Id="rId6" Type="http://schemas.openxmlformats.org/officeDocument/2006/relationships/image" Target="../media/image39.png"/><Relationship Id="rId5" Type="http://schemas.openxmlformats.org/officeDocument/2006/relationships/image" Target="../media/image2.png"/><Relationship Id="rId4" Type="http://schemas.openxmlformats.org/officeDocument/2006/relationships/image" Target="../media/image36.png"/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41.xml"/><Relationship Id="rId7" Type="http://schemas.openxmlformats.org/officeDocument/2006/relationships/image" Target="../media/image41.png"/><Relationship Id="rId6" Type="http://schemas.openxmlformats.org/officeDocument/2006/relationships/image" Target="../media/image39.png"/><Relationship Id="rId5" Type="http://schemas.openxmlformats.org/officeDocument/2006/relationships/image" Target="../media/image2.png"/><Relationship Id="rId4" Type="http://schemas.openxmlformats.org/officeDocument/2006/relationships/image" Target="../media/image36.png"/><Relationship Id="rId3" Type="http://schemas.openxmlformats.org/officeDocument/2006/relationships/image" Target="../media/image34.png"/><Relationship Id="rId2" Type="http://schemas.openxmlformats.org/officeDocument/2006/relationships/image" Target="../media/image40.png"/><Relationship Id="rId1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3.xml"/><Relationship Id="rId2" Type="http://schemas.openxmlformats.org/officeDocument/2006/relationships/image" Target="../media/image42.jpeg"/><Relationship Id="rId1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44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39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2170" y="1322705"/>
            <a:ext cx="10717530" cy="2186940"/>
          </a:xfrm>
        </p:spPr>
        <p:txBody>
          <a:bodyPr>
            <a:noAutofit/>
          </a:bodyPr>
          <a:p>
            <a:r>
              <a:rPr lang="ru-RU" altLang="en-US" sz="8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Знакомство с цифрой 3</a:t>
            </a:r>
            <a:endParaRPr lang="ru-RU" altLang="en-US" sz="8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Подготовительная группа</a:t>
            </a:r>
            <a:endParaRPr lang="ru-RU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</p:spTree>
    <p:custDataLst>
      <p:tags r:id="rId2"/>
    </p:custDataLst>
  </p:cSld>
  <p:clrMapOvr>
    <a:masterClrMapping/>
  </p:clrMapOvr>
  <p:transition advTm="69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ldLvl="5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6965" y="685165"/>
            <a:ext cx="10600690" cy="948690"/>
          </a:xfrm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на что похожа цифра 3?</a:t>
            </a:r>
            <a:endParaRPr lang="ru-RU" altLang="en-US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5" name="Изображение 4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460" y="1819910"/>
            <a:ext cx="3419475" cy="4210050"/>
          </a:xfrm>
          <a:prstGeom prst="rect">
            <a:avLst/>
          </a:prstGeom>
        </p:spPr>
      </p:pic>
      <p:pic>
        <p:nvPicPr>
          <p:cNvPr id="6" name="Изображение 5" descr="31"/>
          <p:cNvPicPr>
            <a:picLocks noChangeAspect="1"/>
          </p:cNvPicPr>
          <p:nvPr/>
        </p:nvPicPr>
        <p:blipFill>
          <a:blip r:embed="rId3"/>
          <a:srcRect t="1587" b="3188"/>
          <a:stretch>
            <a:fillRect/>
          </a:stretch>
        </p:blipFill>
        <p:spPr>
          <a:xfrm>
            <a:off x="4763135" y="1819910"/>
            <a:ext cx="2665095" cy="4229735"/>
          </a:xfrm>
          <a:prstGeom prst="rect">
            <a:avLst/>
          </a:prstGeom>
        </p:spPr>
      </p:pic>
      <p:pic>
        <p:nvPicPr>
          <p:cNvPr id="7" name="Изображение 6" descr="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4650" y="1800225"/>
            <a:ext cx="3045460" cy="41503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advTm="134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1040" y="508635"/>
            <a:ext cx="11389995" cy="1001395"/>
          </a:xfrm>
        </p:spPr>
        <p:txBody>
          <a:bodyPr>
            <a:noAutofit/>
          </a:bodyPr>
          <a:p>
            <a:r>
              <a:rPr lang="ru-RU" altLang="en-US" sz="44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игровое упражнение«Сколько?»</a:t>
            </a:r>
            <a:endParaRPr lang="ru-RU" altLang="en-US" sz="44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510030"/>
            <a:ext cx="9144000" cy="718820"/>
          </a:xfrm>
        </p:spPr>
        <p:txBody>
          <a:bodyPr>
            <a:normAutofit fontScale="80000"/>
          </a:bodyPr>
          <a:p>
            <a:r>
              <a:rPr lang="ru-RU" altLang="en-US" sz="40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Сколько гласых звуков в слове?</a:t>
            </a:r>
            <a:endParaRPr lang="ru-RU" altLang="en-US" sz="40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5" name="Изображение 4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165" y="2458085"/>
            <a:ext cx="3322320" cy="3322320"/>
          </a:xfrm>
          <a:prstGeom prst="rect">
            <a:avLst/>
          </a:prstGeom>
        </p:spPr>
      </p:pic>
      <p:pic>
        <p:nvPicPr>
          <p:cNvPr id="8" name="Изображение 7" descr="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5745" y="2018030"/>
            <a:ext cx="2527935" cy="39217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advTm="125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8815" y="432435"/>
            <a:ext cx="11513185" cy="1001395"/>
          </a:xfrm>
        </p:spPr>
        <p:txBody>
          <a:bodyPr>
            <a:noAutofit/>
          </a:bodyPr>
          <a:p>
            <a:r>
              <a:rPr lang="ru-RU" altLang="en-US" sz="44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игровое упражнение«Сколько?»</a:t>
            </a:r>
            <a:endParaRPr lang="ru-RU" altLang="en-US" sz="44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510030"/>
            <a:ext cx="9144000" cy="718820"/>
          </a:xfrm>
        </p:spPr>
        <p:txBody>
          <a:bodyPr>
            <a:normAutofit fontScale="80000"/>
          </a:bodyPr>
          <a:p>
            <a:r>
              <a:rPr lang="ru-RU" altLang="en-US" sz="40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Сколько гласых звуков в слове?</a:t>
            </a:r>
            <a:endParaRPr lang="ru-RU" altLang="en-US" sz="40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6" name="Изображение 5" descr="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80" y="1995170"/>
            <a:ext cx="3250565" cy="4562475"/>
          </a:xfrm>
          <a:prstGeom prst="rect">
            <a:avLst/>
          </a:prstGeom>
        </p:spPr>
      </p:pic>
      <p:pic>
        <p:nvPicPr>
          <p:cNvPr id="7" name="Изображение 6" descr="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0615" y="2077720"/>
            <a:ext cx="3372485" cy="43967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advTm="101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8490" y="497205"/>
            <a:ext cx="11466830" cy="871855"/>
          </a:xfrm>
        </p:spPr>
        <p:txBody>
          <a:bodyPr>
            <a:noAutofit/>
          </a:bodyPr>
          <a:p>
            <a:r>
              <a:rPr lang="ru-RU" altLang="en-US" sz="44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игровое упражнение«Сколько?»</a:t>
            </a:r>
            <a:endParaRPr lang="ru-RU" altLang="en-US" sz="44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510030"/>
            <a:ext cx="9144000" cy="718820"/>
          </a:xfrm>
        </p:spPr>
        <p:txBody>
          <a:bodyPr>
            <a:normAutofit fontScale="80000"/>
          </a:bodyPr>
          <a:p>
            <a:r>
              <a:rPr lang="ru-RU" altLang="en-US" sz="40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Сколько гласых звуков в слове?</a:t>
            </a:r>
            <a:endParaRPr lang="ru-RU" altLang="en-US" sz="40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6" name="Изображение 5" descr="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040" y="2119630"/>
            <a:ext cx="3475990" cy="3905885"/>
          </a:xfrm>
          <a:prstGeom prst="rect">
            <a:avLst/>
          </a:prstGeom>
        </p:spPr>
      </p:pic>
      <p:pic>
        <p:nvPicPr>
          <p:cNvPr id="7" name="Изображение 6" descr="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7020" y="2119630"/>
            <a:ext cx="4030980" cy="42837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advTm="101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895" y="605790"/>
            <a:ext cx="11061065" cy="1495425"/>
          </a:xfr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lang="ru-RU" altLang="en-US" sz="48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Сколько синих кубиков? красных? жЁлтых?</a:t>
            </a:r>
            <a:endParaRPr lang="ru-RU" altLang="en-US" sz="48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5" name="Изображение 4" descr="15"/>
          <p:cNvPicPr>
            <a:picLocks noChangeAspect="1"/>
          </p:cNvPicPr>
          <p:nvPr/>
        </p:nvPicPr>
        <p:blipFill>
          <a:blip r:embed="rId2"/>
          <a:srcRect l="19028" t="15474" r="16447" b="18716"/>
          <a:stretch>
            <a:fillRect/>
          </a:stretch>
        </p:blipFill>
        <p:spPr>
          <a:xfrm>
            <a:off x="939800" y="1927225"/>
            <a:ext cx="1912620" cy="1748155"/>
          </a:xfrm>
          <a:prstGeom prst="rect">
            <a:avLst/>
          </a:prstGeom>
        </p:spPr>
      </p:pic>
      <p:pic>
        <p:nvPicPr>
          <p:cNvPr id="6" name="Изображение 5" descr="15"/>
          <p:cNvPicPr>
            <a:picLocks noChangeAspect="1"/>
          </p:cNvPicPr>
          <p:nvPr/>
        </p:nvPicPr>
        <p:blipFill>
          <a:blip r:embed="rId2"/>
          <a:srcRect l="19028" t="15474" r="16447" b="18716"/>
          <a:stretch>
            <a:fillRect/>
          </a:stretch>
        </p:blipFill>
        <p:spPr>
          <a:xfrm>
            <a:off x="4817745" y="1927225"/>
            <a:ext cx="1912620" cy="1748155"/>
          </a:xfrm>
          <a:prstGeom prst="rect">
            <a:avLst/>
          </a:prstGeom>
        </p:spPr>
      </p:pic>
      <p:pic>
        <p:nvPicPr>
          <p:cNvPr id="7" name="Изображение 6" descr="15"/>
          <p:cNvPicPr>
            <a:picLocks noChangeAspect="1"/>
          </p:cNvPicPr>
          <p:nvPr/>
        </p:nvPicPr>
        <p:blipFill>
          <a:blip r:embed="rId2"/>
          <a:srcRect l="19028" t="15474" r="16447" b="18716"/>
          <a:stretch>
            <a:fillRect/>
          </a:stretch>
        </p:blipFill>
        <p:spPr>
          <a:xfrm>
            <a:off x="8926830" y="4304665"/>
            <a:ext cx="1912620" cy="1748155"/>
          </a:xfrm>
          <a:prstGeom prst="rect">
            <a:avLst/>
          </a:prstGeom>
        </p:spPr>
      </p:pic>
      <p:pic>
        <p:nvPicPr>
          <p:cNvPr id="8" name="Изображение 7" descr="67"/>
          <p:cNvPicPr>
            <a:picLocks noChangeAspect="1"/>
          </p:cNvPicPr>
          <p:nvPr/>
        </p:nvPicPr>
        <p:blipFill>
          <a:blip r:embed="rId3"/>
          <a:srcRect l="8229" t="9019" r="9295" b="12476"/>
          <a:stretch>
            <a:fillRect/>
          </a:stretch>
        </p:blipFill>
        <p:spPr>
          <a:xfrm>
            <a:off x="2160905" y="4152900"/>
            <a:ext cx="2154555" cy="2051050"/>
          </a:xfrm>
          <a:prstGeom prst="rect">
            <a:avLst/>
          </a:prstGeom>
        </p:spPr>
      </p:pic>
      <p:pic>
        <p:nvPicPr>
          <p:cNvPr id="9" name="Изображение 8" descr="67"/>
          <p:cNvPicPr>
            <a:picLocks noChangeAspect="1"/>
          </p:cNvPicPr>
          <p:nvPr/>
        </p:nvPicPr>
        <p:blipFill>
          <a:blip r:embed="rId3"/>
          <a:srcRect l="8229" t="9019" r="9295" b="12476"/>
          <a:stretch>
            <a:fillRect/>
          </a:stretch>
        </p:blipFill>
        <p:spPr>
          <a:xfrm>
            <a:off x="8138160" y="2253615"/>
            <a:ext cx="2154555" cy="2051050"/>
          </a:xfrm>
          <a:prstGeom prst="rect">
            <a:avLst/>
          </a:prstGeom>
        </p:spPr>
      </p:pic>
      <p:pic>
        <p:nvPicPr>
          <p:cNvPr id="10" name="Изображение 9" descr="68"/>
          <p:cNvPicPr>
            <a:picLocks noChangeAspect="1"/>
          </p:cNvPicPr>
          <p:nvPr/>
        </p:nvPicPr>
        <p:blipFill>
          <a:blip r:embed="rId4"/>
          <a:srcRect l="18631" t="22029" r="17294" b="15924"/>
          <a:stretch>
            <a:fillRect/>
          </a:stretch>
        </p:blipFill>
        <p:spPr>
          <a:xfrm>
            <a:off x="5794375" y="3943350"/>
            <a:ext cx="2120265" cy="20586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advTm="233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98805"/>
            <a:ext cx="11125200" cy="1413510"/>
          </a:xfrm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lang="ru-RU" altLang="en-US" sz="44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  <a:sym typeface="+mn-ea"/>
              </a:rPr>
              <a:t>Сколько мячиков? пирамидок? ручек?</a:t>
            </a:r>
            <a:endParaRPr lang="ru-RU" altLang="en-US" sz="44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  <a:sym typeface="+mn-ea"/>
            </a:endParaRPr>
          </a:p>
        </p:txBody>
      </p:sp>
      <p:pic>
        <p:nvPicPr>
          <p:cNvPr id="5" name="Изображение 4" descr="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8675" y="4174490"/>
            <a:ext cx="2092325" cy="2092325"/>
          </a:xfrm>
          <a:prstGeom prst="rect">
            <a:avLst/>
          </a:prstGeom>
        </p:spPr>
      </p:pic>
      <p:pic>
        <p:nvPicPr>
          <p:cNvPr id="6" name="Изображение 5" descr="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601595"/>
            <a:ext cx="2630170" cy="3665220"/>
          </a:xfrm>
          <a:prstGeom prst="rect">
            <a:avLst/>
          </a:prstGeom>
        </p:spPr>
      </p:pic>
      <p:pic>
        <p:nvPicPr>
          <p:cNvPr id="7" name="Изображение 6" descr="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3675" y="1949450"/>
            <a:ext cx="2630170" cy="3665220"/>
          </a:xfrm>
          <a:prstGeom prst="rect">
            <a:avLst/>
          </a:prstGeom>
        </p:spPr>
      </p:pic>
      <p:pic>
        <p:nvPicPr>
          <p:cNvPr id="8" name="Изображение 7" descr="34"/>
          <p:cNvPicPr>
            <a:picLocks noChangeAspect="1"/>
          </p:cNvPicPr>
          <p:nvPr/>
        </p:nvPicPr>
        <p:blipFill>
          <a:blip r:embed="rId4"/>
          <a:srcRect t="29632" b="27433"/>
          <a:stretch>
            <a:fillRect/>
          </a:stretch>
        </p:blipFill>
        <p:spPr>
          <a:xfrm rot="17760000">
            <a:off x="5215890" y="3761740"/>
            <a:ext cx="4364990" cy="756285"/>
          </a:xfrm>
          <a:prstGeom prst="rect">
            <a:avLst/>
          </a:prstGeom>
        </p:spPr>
      </p:pic>
      <p:pic>
        <p:nvPicPr>
          <p:cNvPr id="9" name="Изображение 8" descr="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260000">
            <a:off x="2713355" y="2901315"/>
            <a:ext cx="4364990" cy="1761490"/>
          </a:xfrm>
          <a:prstGeom prst="rect">
            <a:avLst/>
          </a:prstGeom>
        </p:spPr>
      </p:pic>
      <p:pic>
        <p:nvPicPr>
          <p:cNvPr id="10" name="Изображение 9" descr="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760000">
            <a:off x="8260715" y="3629660"/>
            <a:ext cx="4364990" cy="176149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advTm="216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9765" y="1179830"/>
            <a:ext cx="6375400" cy="4298315"/>
          </a:xfr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Тыдыщ! молодцы, первое задание выполнено!</a:t>
            </a:r>
            <a:endParaRPr lang="ru-RU" altLang="en-US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5" name="Изображение 4" descr="51"/>
          <p:cNvPicPr>
            <a:picLocks noChangeAspect="1"/>
          </p:cNvPicPr>
          <p:nvPr/>
        </p:nvPicPr>
        <p:blipFill>
          <a:blip r:embed="rId2"/>
          <a:srcRect l="13676" t="16259" r="12898" b="14454"/>
          <a:stretch>
            <a:fillRect/>
          </a:stretch>
        </p:blipFill>
        <p:spPr>
          <a:xfrm>
            <a:off x="5935345" y="1179830"/>
            <a:ext cx="6256655" cy="55359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advTm="56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весЁлая физкультминутка</a:t>
            </a:r>
            <a:endParaRPr lang="ru-RU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ru-RU" altLang="en-US" sz="54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давайте немножко разомнЁмся</a:t>
            </a:r>
            <a:endParaRPr lang="ru-RU" altLang="en-US" sz="54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</p:spTree>
    <p:custDataLst>
      <p:tags r:id="rId2"/>
    </p:custDataLst>
  </p:cSld>
  <p:clrMapOvr>
    <a:masterClrMapping/>
  </p:clrMapOvr>
  <p:transition advTm="44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Капитан Краб  _“Делай так!_“ (Физминутка для детей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advTm="16129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693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8830" y="650240"/>
            <a:ext cx="10594340" cy="2263775"/>
          </a:xfr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lang="ru-RU" altLang="en-US" sz="44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игровое упражнение «назови предыдущее и последующее число».</a:t>
            </a:r>
            <a:endParaRPr lang="ru-RU" altLang="en-US" sz="44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5" name="Изображение 4" descr="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" y="2288540"/>
            <a:ext cx="3436620" cy="4364355"/>
          </a:xfrm>
          <a:prstGeom prst="rect">
            <a:avLst/>
          </a:prstGeom>
        </p:spPr>
      </p:pic>
      <p:pic>
        <p:nvPicPr>
          <p:cNvPr id="6" name="Изображение 5" descr="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2855" y="2122170"/>
            <a:ext cx="3617595" cy="36620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advTm="82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0415" y="542925"/>
            <a:ext cx="9144000" cy="913765"/>
          </a:xfrm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Программное содержание:</a:t>
            </a:r>
            <a:endParaRPr lang="ru-RU" altLang="en-US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5975" y="1456690"/>
            <a:ext cx="10560685" cy="4756785"/>
          </a:xfrm>
        </p:spPr>
        <p:txBody>
          <a:bodyPr>
            <a:noAutofit/>
          </a:bodyPr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ru-RU" altLang="en-US" sz="36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Познакомить с цифрой 3.</a:t>
            </a:r>
            <a:endParaRPr lang="ru-RU" altLang="en-US" sz="36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  <a:p>
            <a:pPr algn="just"/>
            <a:r>
              <a:rPr lang="ru-RU" altLang="en-US" sz="36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• Учить называть предыдущее и последующее число для каждого числа натурального ряда в пределах 10.</a:t>
            </a:r>
            <a:endParaRPr lang="ru-RU" altLang="en-US" sz="36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  <a:p>
            <a:pPr algn="just"/>
            <a:r>
              <a:rPr lang="ru-RU" altLang="en-US" sz="36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• Совершенствовать умение сравнивать 5 предметов (по длине, ширине, высоте), располагать их в возрастающем и убывающем порядке, обозначать результаты сравнения соответствующими словами.</a:t>
            </a:r>
            <a:endParaRPr lang="ru-RU" altLang="en-US" sz="36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  <a:p>
            <a:pPr algn="just"/>
            <a:r>
              <a:rPr lang="ru-RU" altLang="en-US" sz="36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• Упражнять в умении двигаться в заданном направлении.</a:t>
            </a:r>
            <a:endParaRPr lang="ru-RU" altLang="en-US" sz="36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</p:spTree>
    <p:custDataLst>
      <p:tags r:id="rId2"/>
    </p:custDataLst>
  </p:cSld>
  <p:clrMapOvr>
    <a:masterClrMapping/>
  </p:clrMapOvr>
  <p:transition advTm="199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77240" y="582295"/>
            <a:ext cx="10601960" cy="56311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у каждого числа есть два соседа-числа: </a:t>
            </a:r>
            <a:r>
              <a:rPr lang="ru-RU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младшее </a:t>
            </a:r>
            <a:r>
              <a:rPr lang="ru-RU" altLang="en-US" sz="4000" b="1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меньше на один</a:t>
            </a:r>
            <a:r>
              <a:rPr lang="ru-RU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, оно стоит впереди и называется </a:t>
            </a:r>
            <a:r>
              <a:rPr lang="ru-RU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предыдущим </a:t>
            </a:r>
            <a:r>
              <a:rPr lang="ru-RU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числом; </a:t>
            </a:r>
            <a:r>
              <a:rPr lang="ru-RU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старшее </a:t>
            </a:r>
            <a:r>
              <a:rPr lang="ru-RU" altLang="en-US" sz="4000" b="1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больше на один</a:t>
            </a:r>
            <a:r>
              <a:rPr lang="ru-RU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, оно стоит после и называется </a:t>
            </a:r>
            <a:r>
              <a:rPr lang="ru-RU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последующим </a:t>
            </a:r>
            <a:r>
              <a:rPr lang="ru-RU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числом. рассмотрите карточки и определите </a:t>
            </a:r>
            <a:r>
              <a:rPr lang="ru-RU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соседей числа</a:t>
            </a:r>
            <a:endParaRPr lang="ru-RU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</p:spTree>
    <p:custDataLst>
      <p:tags r:id="rId2"/>
    </p:custDataLst>
  </p:cSld>
  <p:clrMapOvr>
    <a:masterClrMapping/>
  </p:clrMapOvr>
  <p:transition advTm="170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/>
          <p:nvPr/>
        </p:nvGraphicFramePr>
        <p:xfrm>
          <a:off x="1828800" y="2087880"/>
          <a:ext cx="8532495" cy="264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2646680"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11" name="Овал 10"/>
          <p:cNvSpPr/>
          <p:nvPr/>
        </p:nvSpPr>
        <p:spPr>
          <a:xfrm>
            <a:off x="5060315" y="326961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3" name="Овал 12"/>
          <p:cNvSpPr/>
          <p:nvPr/>
        </p:nvSpPr>
        <p:spPr>
          <a:xfrm>
            <a:off x="5043805" y="408622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4" name="Овал 13"/>
          <p:cNvSpPr/>
          <p:nvPr/>
        </p:nvSpPr>
        <p:spPr>
          <a:xfrm>
            <a:off x="6612255" y="408686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5" name="Овал 14"/>
          <p:cNvSpPr/>
          <p:nvPr/>
        </p:nvSpPr>
        <p:spPr>
          <a:xfrm>
            <a:off x="6612255" y="320802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6" name="Овал 15"/>
          <p:cNvSpPr/>
          <p:nvPr/>
        </p:nvSpPr>
        <p:spPr>
          <a:xfrm>
            <a:off x="6612255" y="232918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7" name="Овал 16"/>
          <p:cNvSpPr/>
          <p:nvPr/>
        </p:nvSpPr>
        <p:spPr>
          <a:xfrm>
            <a:off x="5043805" y="232918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8" name="Овал 17"/>
          <p:cNvSpPr/>
          <p:nvPr/>
        </p:nvSpPr>
        <p:spPr>
          <a:xfrm>
            <a:off x="3047365" y="326961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9" name="Овал 18"/>
          <p:cNvSpPr/>
          <p:nvPr/>
        </p:nvSpPr>
        <p:spPr>
          <a:xfrm>
            <a:off x="2192655" y="408622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0" name="Овал 19"/>
          <p:cNvSpPr/>
          <p:nvPr/>
        </p:nvSpPr>
        <p:spPr>
          <a:xfrm>
            <a:off x="3915410" y="408622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1" name="Овал 20"/>
          <p:cNvSpPr/>
          <p:nvPr/>
        </p:nvSpPr>
        <p:spPr>
          <a:xfrm>
            <a:off x="3808730" y="232918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2" name="Овал 21"/>
          <p:cNvSpPr/>
          <p:nvPr/>
        </p:nvSpPr>
        <p:spPr>
          <a:xfrm>
            <a:off x="2192655" y="232918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3" name="Овал 22"/>
          <p:cNvSpPr/>
          <p:nvPr/>
        </p:nvSpPr>
        <p:spPr>
          <a:xfrm>
            <a:off x="8660765" y="326961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4" name="Овал 23"/>
          <p:cNvSpPr/>
          <p:nvPr/>
        </p:nvSpPr>
        <p:spPr>
          <a:xfrm>
            <a:off x="9521825" y="410083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5" name="Овал 24"/>
          <p:cNvSpPr/>
          <p:nvPr/>
        </p:nvSpPr>
        <p:spPr>
          <a:xfrm>
            <a:off x="9521825" y="326961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6" name="Овал 25"/>
          <p:cNvSpPr/>
          <p:nvPr/>
        </p:nvSpPr>
        <p:spPr>
          <a:xfrm>
            <a:off x="7799705" y="410083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7" name="Овал 26"/>
          <p:cNvSpPr/>
          <p:nvPr/>
        </p:nvSpPr>
        <p:spPr>
          <a:xfrm>
            <a:off x="7799705" y="326961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8" name="Овал 27"/>
          <p:cNvSpPr/>
          <p:nvPr/>
        </p:nvSpPr>
        <p:spPr>
          <a:xfrm>
            <a:off x="9521825" y="243840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9" name="Овал 28"/>
          <p:cNvSpPr/>
          <p:nvPr/>
        </p:nvSpPr>
        <p:spPr>
          <a:xfrm>
            <a:off x="7799705" y="243840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2925445" y="5005705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5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771515" y="5005705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6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660765" y="5005705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Изображение 1" descr="49"/>
          <p:cNvPicPr>
            <a:picLocks noChangeAspect="1"/>
          </p:cNvPicPr>
          <p:nvPr/>
        </p:nvPicPr>
        <p:blipFill>
          <a:blip r:embed="rId2"/>
          <a:srcRect l="27500" t="15676" r="26769" b="15194"/>
          <a:stretch>
            <a:fillRect/>
          </a:stretch>
        </p:blipFill>
        <p:spPr>
          <a:xfrm>
            <a:off x="-99060" y="137160"/>
            <a:ext cx="2605405" cy="39636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advTm="209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11" grpId="0" animBg="1"/>
      <p:bldP spid="15" grpId="0" animBg="1"/>
      <p:bldP spid="13" grpId="0" animBg="1"/>
      <p:bldP spid="14" grpId="0" animBg="1"/>
      <p:bldP spid="17" grpId="1" animBg="1"/>
      <p:bldP spid="16" grpId="1" animBg="1"/>
      <p:bldP spid="11" grpId="1" animBg="1"/>
      <p:bldP spid="15" grpId="1" animBg="1"/>
      <p:bldP spid="13" grpId="1" animBg="1"/>
      <p:bldP spid="14" grpId="1" animBg="1"/>
      <p:bldP spid="31" grpId="0"/>
      <p:bldP spid="31" grpId="1"/>
      <p:bldP spid="22" grpId="0" animBg="1"/>
      <p:bldP spid="21" grpId="0" animBg="1"/>
      <p:bldP spid="18" grpId="0" animBg="1"/>
      <p:bldP spid="19" grpId="0" animBg="1"/>
      <p:bldP spid="20" grpId="0" animBg="1"/>
      <p:bldP spid="22" grpId="1" animBg="1"/>
      <p:bldP spid="21" grpId="1" animBg="1"/>
      <p:bldP spid="18" grpId="1" animBg="1"/>
      <p:bldP spid="19" grpId="1" animBg="1"/>
      <p:bldP spid="20" grpId="1" animBg="1"/>
      <p:bldP spid="30" grpId="0"/>
      <p:bldP spid="30" grpId="1"/>
      <p:bldP spid="29" grpId="0" animBg="1"/>
      <p:bldP spid="27" grpId="0" animBg="1"/>
      <p:bldP spid="26" grpId="0" animBg="1"/>
      <p:bldP spid="23" grpId="0" animBg="1"/>
      <p:bldP spid="25" grpId="0" animBg="1"/>
      <p:bldP spid="28" grpId="0" animBg="1"/>
      <p:bldP spid="24" grpId="0" animBg="1"/>
      <p:bldP spid="29" grpId="1" animBg="1"/>
      <p:bldP spid="27" grpId="1" animBg="1"/>
      <p:bldP spid="26" grpId="1" animBg="1"/>
      <p:bldP spid="23" grpId="1" animBg="1"/>
      <p:bldP spid="25" grpId="1" animBg="1"/>
      <p:bldP spid="28" grpId="1" animBg="1"/>
      <p:bldP spid="24" grpId="1" animBg="1"/>
      <p:bldP spid="32" grpId="0"/>
      <p:bldP spid="3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/>
          <p:nvPr/>
        </p:nvGraphicFramePr>
        <p:xfrm>
          <a:off x="1828800" y="2087880"/>
          <a:ext cx="8532495" cy="264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2646680"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17" name="Овал 16"/>
          <p:cNvSpPr/>
          <p:nvPr/>
        </p:nvSpPr>
        <p:spPr>
          <a:xfrm>
            <a:off x="5043805" y="232918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3" name="Овал 2"/>
          <p:cNvSpPr/>
          <p:nvPr/>
        </p:nvSpPr>
        <p:spPr>
          <a:xfrm>
            <a:off x="5832475" y="316611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6" name="Овал 5"/>
          <p:cNvSpPr/>
          <p:nvPr/>
        </p:nvSpPr>
        <p:spPr>
          <a:xfrm>
            <a:off x="6695440" y="394589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7" name="Овал 6"/>
          <p:cNvSpPr/>
          <p:nvPr/>
        </p:nvSpPr>
        <p:spPr>
          <a:xfrm>
            <a:off x="3825875" y="394589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8" name="Овал 7"/>
          <p:cNvSpPr/>
          <p:nvPr/>
        </p:nvSpPr>
        <p:spPr>
          <a:xfrm>
            <a:off x="2360295" y="232918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9" name="Овал 8"/>
          <p:cNvSpPr/>
          <p:nvPr/>
        </p:nvSpPr>
        <p:spPr>
          <a:xfrm>
            <a:off x="9565005" y="394589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0" name="Овал 9"/>
          <p:cNvSpPr/>
          <p:nvPr/>
        </p:nvSpPr>
        <p:spPr>
          <a:xfrm>
            <a:off x="9562465" y="232918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1" name="Овал 10"/>
          <p:cNvSpPr/>
          <p:nvPr/>
        </p:nvSpPr>
        <p:spPr>
          <a:xfrm>
            <a:off x="7981315" y="394589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2" name="Овал 11"/>
          <p:cNvSpPr/>
          <p:nvPr/>
        </p:nvSpPr>
        <p:spPr>
          <a:xfrm>
            <a:off x="7981315" y="232918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2994660" y="4935855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49010" y="4935855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728075" y="4935855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6" name="Изображение 15" descr="49"/>
          <p:cNvPicPr>
            <a:picLocks noChangeAspect="1"/>
          </p:cNvPicPr>
          <p:nvPr/>
        </p:nvPicPr>
        <p:blipFill>
          <a:blip r:embed="rId2"/>
          <a:srcRect l="27500" t="15676" r="26769" b="15194"/>
          <a:stretch>
            <a:fillRect/>
          </a:stretch>
        </p:blipFill>
        <p:spPr>
          <a:xfrm flipH="1">
            <a:off x="10086975" y="0"/>
            <a:ext cx="2273935" cy="39636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advTm="235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 animBg="1"/>
      <p:bldP spid="6" grpId="0" animBg="1"/>
      <p:bldP spid="17" grpId="1" animBg="1"/>
      <p:bldP spid="3" grpId="1" animBg="1"/>
      <p:bldP spid="6" grpId="1" animBg="1"/>
      <p:bldP spid="14" grpId="0"/>
      <p:bldP spid="14" grpId="1"/>
      <p:bldP spid="8" grpId="0" animBg="1"/>
      <p:bldP spid="7" grpId="0" animBg="1"/>
      <p:bldP spid="8" grpId="1" animBg="1"/>
      <p:bldP spid="7" grpId="1" animBg="1"/>
      <p:bldP spid="13" grpId="0"/>
      <p:bldP spid="13" grpId="1"/>
      <p:bldP spid="12" grpId="0" animBg="1"/>
      <p:bldP spid="10" grpId="0" animBg="1"/>
      <p:bldP spid="11" grpId="0" animBg="1"/>
      <p:bldP spid="9" grpId="0" animBg="1"/>
      <p:bldP spid="12" grpId="1" animBg="1"/>
      <p:bldP spid="10" grpId="1" animBg="1"/>
      <p:bldP spid="11" grpId="1" animBg="1"/>
      <p:bldP spid="9" grpId="1" animBg="1"/>
      <p:bldP spid="15" grpId="0"/>
      <p:bldP spid="1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Изображение 1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0" y="12700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/>
          <p:nvPr/>
        </p:nvGraphicFramePr>
        <p:xfrm>
          <a:off x="1828800" y="2087880"/>
          <a:ext cx="8532495" cy="264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2646680"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17" name="Овал 16"/>
          <p:cNvSpPr/>
          <p:nvPr/>
        </p:nvSpPr>
        <p:spPr>
          <a:xfrm>
            <a:off x="4900295" y="218757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3" name="Овал 2"/>
          <p:cNvSpPr/>
          <p:nvPr/>
        </p:nvSpPr>
        <p:spPr>
          <a:xfrm>
            <a:off x="4900295" y="279781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6" name="Овал 5"/>
          <p:cNvSpPr/>
          <p:nvPr/>
        </p:nvSpPr>
        <p:spPr>
          <a:xfrm>
            <a:off x="6746875" y="281559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7" name="Овал 6"/>
          <p:cNvSpPr/>
          <p:nvPr/>
        </p:nvSpPr>
        <p:spPr>
          <a:xfrm>
            <a:off x="4900295" y="343090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8" name="Овал 7"/>
          <p:cNvSpPr/>
          <p:nvPr/>
        </p:nvSpPr>
        <p:spPr>
          <a:xfrm>
            <a:off x="4900295" y="406400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9" name="Овал 8"/>
          <p:cNvSpPr/>
          <p:nvPr/>
        </p:nvSpPr>
        <p:spPr>
          <a:xfrm>
            <a:off x="6746875" y="343979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0" name="Овал 9"/>
          <p:cNvSpPr/>
          <p:nvPr/>
        </p:nvSpPr>
        <p:spPr>
          <a:xfrm>
            <a:off x="6746875" y="406400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1" name="Овал 10"/>
          <p:cNvSpPr/>
          <p:nvPr/>
        </p:nvSpPr>
        <p:spPr>
          <a:xfrm>
            <a:off x="6746875" y="218757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2" name="Овал 11"/>
          <p:cNvSpPr/>
          <p:nvPr/>
        </p:nvSpPr>
        <p:spPr>
          <a:xfrm rot="21420000">
            <a:off x="3914775" y="406463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3" name="Овал 12"/>
          <p:cNvSpPr/>
          <p:nvPr/>
        </p:nvSpPr>
        <p:spPr>
          <a:xfrm>
            <a:off x="3901440" y="316166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4" name="Овал 13"/>
          <p:cNvSpPr/>
          <p:nvPr/>
        </p:nvSpPr>
        <p:spPr>
          <a:xfrm>
            <a:off x="3901440" y="227203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5" name="Овал 14"/>
          <p:cNvSpPr/>
          <p:nvPr/>
        </p:nvSpPr>
        <p:spPr>
          <a:xfrm rot="300000">
            <a:off x="2042795" y="407797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6" name="Овал 15"/>
          <p:cNvSpPr/>
          <p:nvPr/>
        </p:nvSpPr>
        <p:spPr>
          <a:xfrm>
            <a:off x="2961005" y="314833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8" name="Овал 17"/>
          <p:cNvSpPr/>
          <p:nvPr/>
        </p:nvSpPr>
        <p:spPr>
          <a:xfrm>
            <a:off x="2020570" y="316611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9" name="Овал 18"/>
          <p:cNvSpPr/>
          <p:nvPr/>
        </p:nvSpPr>
        <p:spPr>
          <a:xfrm>
            <a:off x="2019935" y="218757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1" name="Овал 20"/>
          <p:cNvSpPr/>
          <p:nvPr/>
        </p:nvSpPr>
        <p:spPr>
          <a:xfrm>
            <a:off x="8630920" y="314833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2" name="Овал 21"/>
          <p:cNvSpPr/>
          <p:nvPr/>
        </p:nvSpPr>
        <p:spPr>
          <a:xfrm>
            <a:off x="7640955" y="406971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3" name="Овал 22"/>
          <p:cNvSpPr/>
          <p:nvPr/>
        </p:nvSpPr>
        <p:spPr>
          <a:xfrm>
            <a:off x="7652385" y="349186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4" name="Овал 23"/>
          <p:cNvSpPr/>
          <p:nvPr/>
        </p:nvSpPr>
        <p:spPr>
          <a:xfrm>
            <a:off x="7652385" y="291401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5" name="Овал 24"/>
          <p:cNvSpPr/>
          <p:nvPr/>
        </p:nvSpPr>
        <p:spPr>
          <a:xfrm>
            <a:off x="7652385" y="227203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6" name="Овал 25"/>
          <p:cNvSpPr/>
          <p:nvPr/>
        </p:nvSpPr>
        <p:spPr>
          <a:xfrm>
            <a:off x="9565640" y="405384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7" name="Овал 26"/>
          <p:cNvSpPr/>
          <p:nvPr/>
        </p:nvSpPr>
        <p:spPr>
          <a:xfrm>
            <a:off x="9592310" y="342582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8" name="Овал 27"/>
          <p:cNvSpPr/>
          <p:nvPr/>
        </p:nvSpPr>
        <p:spPr>
          <a:xfrm>
            <a:off x="9609455" y="279781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9" name="Овал 28"/>
          <p:cNvSpPr/>
          <p:nvPr/>
        </p:nvSpPr>
        <p:spPr>
          <a:xfrm>
            <a:off x="9592310" y="216979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3100705" y="5059045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899785" y="5059045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8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698865" y="5059045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9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0" name="Изображение 19" descr="49"/>
          <p:cNvPicPr>
            <a:picLocks noChangeAspect="1"/>
          </p:cNvPicPr>
          <p:nvPr/>
        </p:nvPicPr>
        <p:blipFill>
          <a:blip r:embed="rId2"/>
          <a:srcRect l="27500" t="15676" r="26769" b="15194"/>
          <a:stretch>
            <a:fillRect/>
          </a:stretch>
        </p:blipFill>
        <p:spPr>
          <a:xfrm>
            <a:off x="0" y="1905"/>
            <a:ext cx="2067560" cy="39636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advTm="194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 animBg="1"/>
      <p:bldP spid="7" grpId="0" animBg="1"/>
      <p:bldP spid="8" grpId="0" animBg="1"/>
      <p:bldP spid="11" grpId="0" animBg="1"/>
      <p:bldP spid="6" grpId="0" animBg="1"/>
      <p:bldP spid="9" grpId="0" animBg="1"/>
      <p:bldP spid="10" grpId="0" animBg="1"/>
      <p:bldP spid="17" grpId="1" animBg="1"/>
      <p:bldP spid="3" grpId="1" animBg="1"/>
      <p:bldP spid="7" grpId="1" animBg="1"/>
      <p:bldP spid="8" grpId="1" animBg="1"/>
      <p:bldP spid="11" grpId="1" animBg="1"/>
      <p:bldP spid="6" grpId="1" animBg="1"/>
      <p:bldP spid="9" grpId="1" animBg="1"/>
      <p:bldP spid="10" grpId="1" animBg="1"/>
      <p:bldP spid="31" grpId="0"/>
      <p:bldP spid="31" grpId="1"/>
      <p:bldP spid="19" grpId="0" animBg="1"/>
      <p:bldP spid="18" grpId="0" animBg="1"/>
      <p:bldP spid="15" grpId="0" animBg="1"/>
      <p:bldP spid="16" grpId="0" animBg="1"/>
      <p:bldP spid="14" grpId="0" animBg="1"/>
      <p:bldP spid="13" grpId="0" animBg="1"/>
      <p:bldP spid="12" grpId="0" animBg="1"/>
      <p:bldP spid="19" grpId="1" animBg="1"/>
      <p:bldP spid="18" grpId="1" animBg="1"/>
      <p:bldP spid="15" grpId="1" animBg="1"/>
      <p:bldP spid="16" grpId="1" animBg="1"/>
      <p:bldP spid="14" grpId="1" animBg="1"/>
      <p:bldP spid="13" grpId="1" animBg="1"/>
      <p:bldP spid="12" grpId="1" animBg="1"/>
      <p:bldP spid="25" grpId="0" animBg="1"/>
      <p:bldP spid="24" grpId="0" animBg="1"/>
      <p:bldP spid="23" grpId="0" animBg="1"/>
      <p:bldP spid="22" grpId="0" animBg="1"/>
      <p:bldP spid="21" grpId="0" animBg="1"/>
      <p:bldP spid="29" grpId="0" animBg="1"/>
      <p:bldP spid="28" grpId="0" animBg="1"/>
      <p:bldP spid="27" grpId="0" animBg="1"/>
      <p:bldP spid="26" grpId="0" animBg="1"/>
      <p:bldP spid="25" grpId="1" animBg="1"/>
      <p:bldP spid="24" grpId="1" animBg="1"/>
      <p:bldP spid="23" grpId="1" animBg="1"/>
      <p:bldP spid="22" grpId="1" animBg="1"/>
      <p:bldP spid="21" grpId="1" animBg="1"/>
      <p:bldP spid="29" grpId="1" animBg="1"/>
      <p:bldP spid="28" grpId="1" animBg="1"/>
      <p:bldP spid="27" grpId="1" animBg="1"/>
      <p:bldP spid="26" grpId="1" animBg="1"/>
      <p:bldP spid="32" grpId="0"/>
      <p:bldP spid="32" grpId="1"/>
      <p:bldP spid="30" grpId="0"/>
      <p:bldP spid="3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Изображение 1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0" y="12700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/>
          <p:nvPr/>
        </p:nvGraphicFramePr>
        <p:xfrm>
          <a:off x="1828800" y="2087880"/>
          <a:ext cx="8532495" cy="264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2646680"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17" name="Овал 16"/>
          <p:cNvSpPr/>
          <p:nvPr/>
        </p:nvSpPr>
        <p:spPr>
          <a:xfrm>
            <a:off x="4900295" y="218757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3" name="Овал 2"/>
          <p:cNvSpPr/>
          <p:nvPr/>
        </p:nvSpPr>
        <p:spPr>
          <a:xfrm>
            <a:off x="5868035" y="316611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6" name="Овал 5"/>
          <p:cNvSpPr/>
          <p:nvPr/>
        </p:nvSpPr>
        <p:spPr>
          <a:xfrm>
            <a:off x="4900295" y="284861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7" name="Овал 6"/>
          <p:cNvSpPr/>
          <p:nvPr/>
        </p:nvSpPr>
        <p:spPr>
          <a:xfrm>
            <a:off x="6818630" y="281178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8" name="Овал 7"/>
          <p:cNvSpPr/>
          <p:nvPr/>
        </p:nvSpPr>
        <p:spPr>
          <a:xfrm>
            <a:off x="4900295" y="343598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9" name="Овал 8"/>
          <p:cNvSpPr/>
          <p:nvPr/>
        </p:nvSpPr>
        <p:spPr>
          <a:xfrm>
            <a:off x="6818630" y="343598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0" name="Овал 9"/>
          <p:cNvSpPr/>
          <p:nvPr/>
        </p:nvSpPr>
        <p:spPr>
          <a:xfrm>
            <a:off x="4900295" y="408559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1" name="Овал 10"/>
          <p:cNvSpPr/>
          <p:nvPr/>
        </p:nvSpPr>
        <p:spPr>
          <a:xfrm>
            <a:off x="6818630" y="408559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2" name="Овал 11"/>
          <p:cNvSpPr/>
          <p:nvPr/>
        </p:nvSpPr>
        <p:spPr>
          <a:xfrm>
            <a:off x="6818630" y="218757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2" name="Овал 21"/>
          <p:cNvSpPr/>
          <p:nvPr/>
        </p:nvSpPr>
        <p:spPr>
          <a:xfrm>
            <a:off x="2086610" y="217297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3" name="Овал 22"/>
          <p:cNvSpPr/>
          <p:nvPr/>
        </p:nvSpPr>
        <p:spPr>
          <a:xfrm>
            <a:off x="2086610" y="280606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4" name="Овал 23"/>
          <p:cNvSpPr/>
          <p:nvPr/>
        </p:nvSpPr>
        <p:spPr>
          <a:xfrm>
            <a:off x="3933190" y="282384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5" name="Овал 24"/>
          <p:cNvSpPr/>
          <p:nvPr/>
        </p:nvSpPr>
        <p:spPr>
          <a:xfrm>
            <a:off x="2086610" y="343916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6" name="Овал 25"/>
          <p:cNvSpPr/>
          <p:nvPr/>
        </p:nvSpPr>
        <p:spPr>
          <a:xfrm>
            <a:off x="2086610" y="407225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7" name="Овал 26"/>
          <p:cNvSpPr/>
          <p:nvPr/>
        </p:nvSpPr>
        <p:spPr>
          <a:xfrm>
            <a:off x="3933190" y="344805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8" name="Овал 27"/>
          <p:cNvSpPr/>
          <p:nvPr/>
        </p:nvSpPr>
        <p:spPr>
          <a:xfrm>
            <a:off x="3933190" y="407225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9" name="Овал 28"/>
          <p:cNvSpPr/>
          <p:nvPr/>
        </p:nvSpPr>
        <p:spPr>
          <a:xfrm>
            <a:off x="3933190" y="219583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34" name="Овал 33"/>
          <p:cNvSpPr/>
          <p:nvPr/>
        </p:nvSpPr>
        <p:spPr>
          <a:xfrm>
            <a:off x="8736965" y="354647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35" name="Овал 34"/>
          <p:cNvSpPr/>
          <p:nvPr/>
        </p:nvSpPr>
        <p:spPr>
          <a:xfrm>
            <a:off x="9670415" y="282956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36" name="Овал 35"/>
          <p:cNvSpPr/>
          <p:nvPr/>
        </p:nvSpPr>
        <p:spPr>
          <a:xfrm>
            <a:off x="9670415" y="345376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37" name="Овал 36"/>
          <p:cNvSpPr/>
          <p:nvPr/>
        </p:nvSpPr>
        <p:spPr>
          <a:xfrm>
            <a:off x="9670415" y="410337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38" name="Овал 37"/>
          <p:cNvSpPr/>
          <p:nvPr/>
        </p:nvSpPr>
        <p:spPr>
          <a:xfrm>
            <a:off x="9670415" y="220535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39" name="Овал 38"/>
          <p:cNvSpPr/>
          <p:nvPr/>
        </p:nvSpPr>
        <p:spPr>
          <a:xfrm>
            <a:off x="7769860" y="220535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40" name="Овал 39"/>
          <p:cNvSpPr/>
          <p:nvPr/>
        </p:nvSpPr>
        <p:spPr>
          <a:xfrm>
            <a:off x="7769860" y="286639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41" name="Овал 40"/>
          <p:cNvSpPr/>
          <p:nvPr/>
        </p:nvSpPr>
        <p:spPr>
          <a:xfrm>
            <a:off x="7769860" y="345376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42" name="Овал 41"/>
          <p:cNvSpPr/>
          <p:nvPr/>
        </p:nvSpPr>
        <p:spPr>
          <a:xfrm>
            <a:off x="7769860" y="410337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43" name="Овал 42"/>
          <p:cNvSpPr/>
          <p:nvPr/>
        </p:nvSpPr>
        <p:spPr>
          <a:xfrm>
            <a:off x="8736965" y="280606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44" name="Прямоугольник 43"/>
          <p:cNvSpPr/>
          <p:nvPr/>
        </p:nvSpPr>
        <p:spPr>
          <a:xfrm>
            <a:off x="2799715" y="4953000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8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806440" y="5059045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9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8444230" y="5059045"/>
            <a:ext cx="11099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10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0" name="Изображение 19" descr="49"/>
          <p:cNvPicPr>
            <a:picLocks noChangeAspect="1"/>
          </p:cNvPicPr>
          <p:nvPr/>
        </p:nvPicPr>
        <p:blipFill>
          <a:blip r:embed="rId2"/>
          <a:srcRect l="27500" t="15676" r="26769" b="15194"/>
          <a:stretch>
            <a:fillRect/>
          </a:stretch>
        </p:blipFill>
        <p:spPr>
          <a:xfrm>
            <a:off x="0" y="3021330"/>
            <a:ext cx="2067560" cy="39636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advTm="206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6" grpId="0" animBg="1"/>
      <p:bldP spid="8" grpId="0" animBg="1"/>
      <p:bldP spid="10" grpId="0" animBg="1"/>
      <p:bldP spid="3" grpId="0" animBg="1"/>
      <p:bldP spid="12" grpId="0" animBg="1"/>
      <p:bldP spid="7" grpId="0" animBg="1"/>
      <p:bldP spid="9" grpId="0" animBg="1"/>
      <p:bldP spid="11" grpId="0" animBg="1"/>
      <p:bldP spid="17" grpId="1" animBg="1"/>
      <p:bldP spid="6" grpId="1" animBg="1"/>
      <p:bldP spid="8" grpId="1" animBg="1"/>
      <p:bldP spid="10" grpId="1" animBg="1"/>
      <p:bldP spid="3" grpId="1" animBg="1"/>
      <p:bldP spid="12" grpId="1" animBg="1"/>
      <p:bldP spid="7" grpId="1" animBg="1"/>
      <p:bldP spid="9" grpId="1" animBg="1"/>
      <p:bldP spid="11" grpId="1" animBg="1"/>
      <p:bldP spid="45" grpId="0"/>
      <p:bldP spid="45" grpId="1"/>
      <p:bldP spid="22" grpId="0" animBg="1"/>
      <p:bldP spid="23" grpId="0" animBg="1"/>
      <p:bldP spid="25" grpId="0" animBg="1"/>
      <p:bldP spid="26" grpId="0" animBg="1"/>
      <p:bldP spid="29" grpId="0" animBg="1"/>
      <p:bldP spid="24" grpId="0" animBg="1"/>
      <p:bldP spid="27" grpId="0" animBg="1"/>
      <p:bldP spid="28" grpId="0" animBg="1"/>
      <p:bldP spid="22" grpId="1" animBg="1"/>
      <p:bldP spid="23" grpId="1" animBg="1"/>
      <p:bldP spid="25" grpId="1" animBg="1"/>
      <p:bldP spid="26" grpId="1" animBg="1"/>
      <p:bldP spid="29" grpId="1" animBg="1"/>
      <p:bldP spid="24" grpId="1" animBg="1"/>
      <p:bldP spid="27" grpId="1" animBg="1"/>
      <p:bldP spid="28" grpId="1" animBg="1"/>
      <p:bldP spid="44" grpId="0"/>
      <p:bldP spid="44" grpId="1"/>
      <p:bldP spid="39" grpId="0" animBg="1"/>
      <p:bldP spid="40" grpId="0" animBg="1"/>
      <p:bldP spid="41" grpId="0" animBg="1"/>
      <p:bldP spid="42" grpId="0" animBg="1"/>
      <p:bldP spid="43" grpId="0" animBg="1"/>
      <p:bldP spid="34" grpId="0" animBg="1"/>
      <p:bldP spid="38" grpId="0" animBg="1"/>
      <p:bldP spid="35" grpId="0" animBg="1"/>
      <p:bldP spid="36" grpId="0" animBg="1"/>
      <p:bldP spid="37" grpId="0" animBg="1"/>
      <p:bldP spid="39" grpId="1" animBg="1"/>
      <p:bldP spid="40" grpId="1" animBg="1"/>
      <p:bldP spid="41" grpId="1" animBg="1"/>
      <p:bldP spid="42" grpId="1" animBg="1"/>
      <p:bldP spid="43" grpId="1" animBg="1"/>
      <p:bldP spid="34" grpId="1" animBg="1"/>
      <p:bldP spid="38" grpId="1" animBg="1"/>
      <p:bldP spid="35" grpId="1" animBg="1"/>
      <p:bldP spid="36" grpId="1" animBg="1"/>
      <p:bldP spid="37" grpId="1" animBg="1"/>
      <p:bldP spid="46" grpId="0"/>
      <p:bldP spid="4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Изображение 1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0" y="12700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/>
          <p:nvPr/>
        </p:nvGraphicFramePr>
        <p:xfrm>
          <a:off x="1828800" y="2087880"/>
          <a:ext cx="8532495" cy="264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2646680"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6680835" y="391033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7" name="Овал 6"/>
          <p:cNvSpPr/>
          <p:nvPr/>
        </p:nvSpPr>
        <p:spPr>
          <a:xfrm>
            <a:off x="6678295" y="229362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8" name="Овал 7"/>
          <p:cNvSpPr/>
          <p:nvPr/>
        </p:nvSpPr>
        <p:spPr>
          <a:xfrm>
            <a:off x="5097145" y="391033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3" name="Овал 12"/>
          <p:cNvSpPr/>
          <p:nvPr/>
        </p:nvSpPr>
        <p:spPr>
          <a:xfrm>
            <a:off x="5097145" y="229362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7" name="Овал 16"/>
          <p:cNvSpPr/>
          <p:nvPr/>
        </p:nvSpPr>
        <p:spPr>
          <a:xfrm>
            <a:off x="2195195" y="232918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4" name="Овал 13"/>
          <p:cNvSpPr/>
          <p:nvPr/>
        </p:nvSpPr>
        <p:spPr>
          <a:xfrm>
            <a:off x="2983865" y="316611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5" name="Овал 14"/>
          <p:cNvSpPr/>
          <p:nvPr/>
        </p:nvSpPr>
        <p:spPr>
          <a:xfrm>
            <a:off x="3846830" y="394589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8" name="Овал 17"/>
          <p:cNvSpPr/>
          <p:nvPr/>
        </p:nvSpPr>
        <p:spPr>
          <a:xfrm>
            <a:off x="8763000" y="314833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9" name="Овал 18"/>
          <p:cNvSpPr/>
          <p:nvPr/>
        </p:nvSpPr>
        <p:spPr>
          <a:xfrm>
            <a:off x="7908290" y="396494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0" name="Овал 19"/>
          <p:cNvSpPr/>
          <p:nvPr/>
        </p:nvSpPr>
        <p:spPr>
          <a:xfrm>
            <a:off x="9631045" y="3964940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1" name="Овал 20"/>
          <p:cNvSpPr/>
          <p:nvPr/>
        </p:nvSpPr>
        <p:spPr>
          <a:xfrm>
            <a:off x="9524365" y="220789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2" name="Овал 21"/>
          <p:cNvSpPr/>
          <p:nvPr/>
        </p:nvSpPr>
        <p:spPr>
          <a:xfrm>
            <a:off x="7908290" y="2207895"/>
            <a:ext cx="524510" cy="525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6" name="Прямоугольник 15"/>
          <p:cNvSpPr/>
          <p:nvPr/>
        </p:nvSpPr>
        <p:spPr>
          <a:xfrm>
            <a:off x="2861945" y="5006340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899785" y="5165725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763000" y="5006340"/>
            <a:ext cx="646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</a:t>
            </a:r>
            <a:endParaRPr lang="ru-RU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Изображение 2" descr="49"/>
          <p:cNvPicPr>
            <a:picLocks noChangeAspect="1"/>
          </p:cNvPicPr>
          <p:nvPr/>
        </p:nvPicPr>
        <p:blipFill>
          <a:blip r:embed="rId2"/>
          <a:srcRect l="27500" t="15676" r="26769" b="15194"/>
          <a:stretch>
            <a:fillRect/>
          </a:stretch>
        </p:blipFill>
        <p:spPr>
          <a:xfrm>
            <a:off x="10251440" y="3021330"/>
            <a:ext cx="2067560" cy="39636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advTm="217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8" grpId="0" animBg="1"/>
      <p:bldP spid="7" grpId="0" animBg="1"/>
      <p:bldP spid="6" grpId="0" animBg="1"/>
      <p:bldP spid="13" grpId="1" animBg="1"/>
      <p:bldP spid="8" grpId="1" animBg="1"/>
      <p:bldP spid="7" grpId="1" animBg="1"/>
      <p:bldP spid="6" grpId="1" animBg="1"/>
      <p:bldP spid="23" grpId="0"/>
      <p:bldP spid="23" grpId="1"/>
      <p:bldP spid="17" grpId="0" animBg="1"/>
      <p:bldP spid="14" grpId="0" animBg="1"/>
      <p:bldP spid="15" grpId="0" animBg="1"/>
      <p:bldP spid="17" grpId="1" animBg="1"/>
      <p:bldP spid="14" grpId="1" animBg="1"/>
      <p:bldP spid="15" grpId="1" animBg="1"/>
      <p:bldP spid="16" grpId="0"/>
      <p:bldP spid="16" grpId="1"/>
      <p:bldP spid="22" grpId="0" animBg="1"/>
      <p:bldP spid="19" grpId="0" animBg="1"/>
      <p:bldP spid="18" grpId="0" animBg="1"/>
      <p:bldP spid="21" grpId="0" animBg="1"/>
      <p:bldP spid="20" grpId="0" animBg="1"/>
      <p:bldP spid="22" grpId="1" animBg="1"/>
      <p:bldP spid="19" grpId="1" animBg="1"/>
      <p:bldP spid="18" grpId="1" animBg="1"/>
      <p:bldP spid="21" grpId="1" animBg="1"/>
      <p:bldP spid="20" grpId="1" animBg="1"/>
      <p:bldP spid="24" grpId="0"/>
      <p:bldP spid="2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Изображение 4" descr="51"/>
          <p:cNvPicPr>
            <a:picLocks noChangeAspect="1"/>
          </p:cNvPicPr>
          <p:nvPr/>
        </p:nvPicPr>
        <p:blipFill>
          <a:blip r:embed="rId2"/>
          <a:srcRect l="13676" t="16259" r="12898" b="14454"/>
          <a:stretch>
            <a:fillRect/>
          </a:stretch>
        </p:blipFill>
        <p:spPr>
          <a:xfrm>
            <a:off x="5935345" y="808990"/>
            <a:ext cx="6256655" cy="55359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665" y="808990"/>
            <a:ext cx="5314315" cy="4558030"/>
          </a:xfr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lang="ru-RU" altLang="en-US" sz="48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Тыдыщ! и снова молодцы! и с этим заданием справились!</a:t>
            </a:r>
            <a:endParaRPr lang="ru-RU" altLang="en-US" sz="48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</p:spTree>
    <p:custDataLst>
      <p:tags r:id="rId3"/>
    </p:custDataLst>
  </p:cSld>
  <p:clrMapOvr>
    <a:masterClrMapping/>
  </p:clrMapOvr>
  <p:transition advTm="70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7415" y="306070"/>
            <a:ext cx="10594340" cy="2717800"/>
          </a:xfr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lang="ru-RU" altLang="en-US" sz="54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игровое упражнение «разложи и расскажи о  ширине полосок»</a:t>
            </a:r>
            <a:endParaRPr lang="ru-RU" altLang="en-US" sz="54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5" name="Изображение 4" descr="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" y="2493645"/>
            <a:ext cx="3436620" cy="4364355"/>
          </a:xfrm>
          <a:prstGeom prst="rect">
            <a:avLst/>
          </a:prstGeom>
        </p:spPr>
      </p:pic>
      <p:pic>
        <p:nvPicPr>
          <p:cNvPr id="6" name="Изображение 5" descr="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4160" y="2844800"/>
            <a:ext cx="3617595" cy="36620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advTm="60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8830" y="1584960"/>
            <a:ext cx="10594340" cy="3462655"/>
          </a:xfrm>
        </p:spPr>
        <p:txBody>
          <a:bodyPr>
            <a:normAutofit fontScale="90000"/>
          </a:bodyPr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перед вами полоски различной ширины, их надо разложить по возрастанию</a:t>
            </a:r>
            <a:endParaRPr lang="ru-RU" altLang="en-US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</p:spTree>
    <p:custDataLst>
      <p:tags r:id="rId2"/>
    </p:custDataLst>
  </p:cSld>
  <p:clrMapOvr>
    <a:masterClrMapping/>
  </p:clrMapOvr>
  <p:transition advTm="80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4305" y="2330450"/>
            <a:ext cx="1172845" cy="384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1</a:t>
            </a:r>
            <a:endParaRPr lang="ru-RU" alt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3854450" y="2330450"/>
            <a:ext cx="371475" cy="38442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2</a:t>
            </a:r>
            <a:endParaRPr lang="ru-RU" alt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5978525" y="2329815"/>
            <a:ext cx="795655" cy="3844290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3</a:t>
            </a:r>
            <a:endParaRPr lang="ru-RU" altLang="en-US"/>
          </a:p>
        </p:txBody>
      </p:sp>
      <p:sp>
        <p:nvSpPr>
          <p:cNvPr id="21" name="Прямоугольник 20"/>
          <p:cNvSpPr/>
          <p:nvPr/>
        </p:nvSpPr>
        <p:spPr>
          <a:xfrm>
            <a:off x="7971155" y="2329815"/>
            <a:ext cx="248285" cy="38442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4</a:t>
            </a:r>
            <a:endParaRPr lang="ru-RU" altLang="en-US"/>
          </a:p>
        </p:txBody>
      </p:sp>
      <p:sp>
        <p:nvSpPr>
          <p:cNvPr id="26" name="Прямоугольник 25"/>
          <p:cNvSpPr/>
          <p:nvPr/>
        </p:nvSpPr>
        <p:spPr>
          <a:xfrm>
            <a:off x="9177020" y="2329815"/>
            <a:ext cx="1734185" cy="384492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5</a:t>
            </a:r>
            <a:endParaRPr lang="ru-RU" altLang="en-US"/>
          </a:p>
          <a:p>
            <a:pPr algn="ctr"/>
            <a:endParaRPr lang="ru-RU" altLang="en-US"/>
          </a:p>
        </p:txBody>
      </p:sp>
    </p:spTree>
    <p:custDataLst>
      <p:tags r:id="rId2"/>
    </p:custDataLst>
  </p:cSld>
  <p:clrMapOvr>
    <a:masterClrMapping/>
  </p:clrMapOvr>
  <p:transition advTm="111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  <p:bldP spid="8" grpId="1" animBg="1"/>
      <p:bldP spid="11" grpId="0" animBg="1"/>
      <p:bldP spid="11" grpId="1" animBg="1"/>
      <p:bldP spid="21" grpId="0" animBg="1"/>
      <p:bldP spid="21" grpId="1" animBg="1"/>
      <p:bldP spid="26" grpId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8195" y="596265"/>
            <a:ext cx="10081895" cy="878205"/>
          </a:xfrm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У нас сегодня в гостях фиксики! </a:t>
            </a:r>
            <a:endParaRPr lang="ru-RU" altLang="en-US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57195" y="1872615"/>
            <a:ext cx="4896485" cy="4269740"/>
          </a:xfrm>
        </p:spPr>
        <p:txBody>
          <a:bodyPr/>
          <a:p>
            <a:r>
              <a:rPr lang="ru-RU" altLang="en-US" sz="36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Симка пытается научить Нолика математике, но ей одной сложно справится с этой задачей. Поможем?</a:t>
            </a:r>
            <a:endParaRPr lang="ru-RU" altLang="en-US" sz="36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pic>
        <p:nvPicPr>
          <p:cNvPr id="5" name="Изображение 4" descr="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43510" y="409575"/>
            <a:ext cx="3068955" cy="6448425"/>
          </a:xfrm>
          <a:prstGeom prst="rect">
            <a:avLst/>
          </a:prstGeom>
        </p:spPr>
      </p:pic>
      <p:pic>
        <p:nvPicPr>
          <p:cNvPr id="6" name="Изображение 5" descr="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2550" y="1871980"/>
            <a:ext cx="3810635" cy="38576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advTm="127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812290" y="825500"/>
            <a:ext cx="248285" cy="38442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4</a:t>
            </a:r>
            <a:endParaRPr lang="ru-RU" alt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2952115" y="825500"/>
            <a:ext cx="371475" cy="38442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2</a:t>
            </a:r>
            <a:endParaRPr lang="ru-RU" alt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4215130" y="825500"/>
            <a:ext cx="795655" cy="3844290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3</a:t>
            </a:r>
            <a:endParaRPr lang="ru-RU" alt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902325" y="825500"/>
            <a:ext cx="1172845" cy="384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1</a:t>
            </a:r>
            <a:endParaRPr lang="ru-RU" alt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7966710" y="824865"/>
            <a:ext cx="1734185" cy="384492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5</a:t>
            </a:r>
            <a:endParaRPr lang="ru-RU" altLang="en-US"/>
          </a:p>
          <a:p>
            <a:pPr algn="ctr"/>
            <a:endParaRPr lang="ru-RU" alt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046480" y="4811395"/>
            <a:ext cx="9850120" cy="12414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как можно проверить правильность выполнения?</a:t>
            </a:r>
            <a:endParaRPr lang="ru-RU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</p:spTree>
    <p:custDataLst>
      <p:tags r:id="rId2"/>
    </p:custDataLst>
  </p:cSld>
  <p:clrMapOvr>
    <a:masterClrMapping/>
  </p:clrMapOvr>
  <p:transition advTm="1539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410" y="586740"/>
            <a:ext cx="12086590" cy="1175385"/>
          </a:xfr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методом наложения. </a:t>
            </a:r>
            <a:b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</a:br>
            <a: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каждая полоска уже/шире предыдущей.</a:t>
            </a:r>
            <a:endParaRPr lang="ru-RU" altLang="en-US" sz="36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778875" y="2098675"/>
            <a:ext cx="1734185" cy="384492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5</a:t>
            </a:r>
            <a:endParaRPr lang="ru-RU" altLang="en-US"/>
          </a:p>
          <a:p>
            <a:pPr algn="ctr"/>
            <a:endParaRPr lang="ru-RU" alt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9059545" y="2098675"/>
            <a:ext cx="1172845" cy="384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1</a:t>
            </a:r>
            <a:endParaRPr lang="ru-RU" alt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9248140" y="2098675"/>
            <a:ext cx="795655" cy="3844290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3</a:t>
            </a:r>
            <a:endParaRPr lang="ru-RU" alt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9460230" y="2098675"/>
            <a:ext cx="371475" cy="38442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2</a:t>
            </a:r>
            <a:endParaRPr lang="ru-RU" alt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9521825" y="2098675"/>
            <a:ext cx="248285" cy="38442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4</a:t>
            </a:r>
            <a:endParaRPr lang="ru-RU" alt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798830" y="1947545"/>
            <a:ext cx="7537450" cy="19735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marL="685800" indent="-685800" algn="just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exa Script Light" panose="00000500000000000000" charset="0"/>
                <a:cs typeface="Nexa Script Light" panose="00000500000000000000" charset="0"/>
              </a:rPr>
              <a:t>зелёная полоска шире синей;</a:t>
            </a:r>
            <a:endParaRPr lang="ru-RU" altLang="en-US" sz="3600" b="1"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exa Script Light" panose="00000500000000000000" charset="0"/>
              <a:cs typeface="Nexa Script Light" panose="00000500000000000000" charset="0"/>
            </a:endParaRPr>
          </a:p>
          <a:p>
            <a:pPr marL="685800" indent="-685800" algn="just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exa Script Light" panose="00000500000000000000" charset="0"/>
                <a:cs typeface="Nexa Script Light" panose="00000500000000000000" charset="0"/>
              </a:rPr>
              <a:t>синяя полоска шире красной;</a:t>
            </a:r>
            <a:endParaRPr lang="ru-RU" altLang="en-US" sz="3600" b="1"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exa Script Light" panose="00000500000000000000" charset="0"/>
              <a:cs typeface="Nexa Script Light" panose="00000500000000000000" charset="0"/>
            </a:endParaRPr>
          </a:p>
          <a:p>
            <a:pPr marL="685800" indent="-685800" algn="just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exa Script Light" panose="00000500000000000000" charset="0"/>
                <a:cs typeface="Nexa Script Light" panose="00000500000000000000" charset="0"/>
              </a:rPr>
              <a:t>красная полоска шире оранжевой;</a:t>
            </a:r>
            <a:endParaRPr lang="ru-RU" altLang="en-US" sz="3600" b="1"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exa Script Light" panose="00000500000000000000" charset="0"/>
              <a:cs typeface="Nexa Script Light" panose="00000500000000000000" charset="0"/>
            </a:endParaRPr>
          </a:p>
          <a:p>
            <a:pPr marL="685800" indent="-685800" algn="just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exa Script Light" panose="00000500000000000000" charset="0"/>
                <a:cs typeface="Nexa Script Light" panose="00000500000000000000" charset="0"/>
              </a:rPr>
              <a:t>оранжевая полоска шире жёлтой.</a:t>
            </a:r>
            <a:endParaRPr lang="ru-RU" altLang="en-US" sz="3600" b="1"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5830" y="4106545"/>
            <a:ext cx="7537450" cy="19735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marL="685800" indent="-685800" algn="just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exa Script Light" panose="00000500000000000000" charset="0"/>
                <a:cs typeface="Nexa Script Light" panose="00000500000000000000" charset="0"/>
              </a:rPr>
              <a:t>жёлтая полоска уже оранжевой;</a:t>
            </a:r>
            <a:endParaRPr lang="ru-RU" altLang="en-US" sz="3600" b="1"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exa Script Light" panose="00000500000000000000" charset="0"/>
              <a:cs typeface="Nexa Script Light" panose="00000500000000000000" charset="0"/>
            </a:endParaRPr>
          </a:p>
          <a:p>
            <a:pPr marL="685800" indent="-685800" algn="just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exa Script Light" panose="00000500000000000000" charset="0"/>
                <a:cs typeface="Nexa Script Light" panose="00000500000000000000" charset="0"/>
              </a:rPr>
              <a:t>оранжевая полоска уже красной;</a:t>
            </a:r>
            <a:endParaRPr lang="ru-RU" altLang="en-US" sz="3600" b="1"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exa Script Light" panose="00000500000000000000" charset="0"/>
              <a:cs typeface="Nexa Script Light" panose="00000500000000000000" charset="0"/>
            </a:endParaRPr>
          </a:p>
          <a:p>
            <a:pPr marL="685800" indent="-685800" algn="just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exa Script Light" panose="00000500000000000000" charset="0"/>
                <a:cs typeface="Nexa Script Light" panose="00000500000000000000" charset="0"/>
              </a:rPr>
              <a:t>красная полоска уже синей;</a:t>
            </a:r>
            <a:endParaRPr lang="ru-RU" altLang="en-US" sz="3600" b="1"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exa Script Light" panose="00000500000000000000" charset="0"/>
              <a:cs typeface="Nexa Script Light" panose="00000500000000000000" charset="0"/>
            </a:endParaRPr>
          </a:p>
          <a:p>
            <a:pPr marL="685800" indent="-685800" algn="just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exa Script Light" panose="00000500000000000000" charset="0"/>
                <a:cs typeface="Nexa Script Light" panose="00000500000000000000" charset="0"/>
              </a:rPr>
              <a:t>синяя полоска уже зелёной.</a:t>
            </a:r>
            <a:endParaRPr lang="ru-RU" altLang="en-US" sz="3600" b="1"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exa Script Light" panose="00000500000000000000" charset="0"/>
              <a:cs typeface="Nexa Script Light" panose="00000500000000000000" charset="0"/>
            </a:endParaRPr>
          </a:p>
        </p:txBody>
      </p:sp>
    </p:spTree>
    <p:custDataLst>
      <p:tags r:id="rId2"/>
    </p:custDataLst>
  </p:cSld>
  <p:clrMapOvr>
    <a:masterClrMapping/>
  </p:clrMapOvr>
  <p:transition advTm="458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2" grpId="0" animBg="1"/>
      <p:bldP spid="12" grpId="1" animBg="1"/>
      <p:bldP spid="10" grpId="0" animBg="1"/>
      <p:bldP spid="10" grpId="1" animBg="1"/>
      <p:bldP spid="9" grpId="0" animBg="1"/>
      <p:bldP spid="9" grpId="1" animBg="1"/>
      <p:bldP spid="7" grpId="0" animBg="1"/>
      <p:bldP spid="7" grpId="1" animBg="1"/>
      <p:bldP spid="6" grpId="0" animBg="1"/>
      <p:bldP spid="6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5360" y="4525645"/>
            <a:ext cx="10612755" cy="1638300"/>
          </a:xfr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lang="ru-RU" altLang="en-US" sz="40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какие фигуры перед вами? (цилиндры) Одинаковы ли они?</a:t>
            </a:r>
            <a:endParaRPr lang="ru-RU" altLang="en-US" sz="40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sp>
        <p:nvSpPr>
          <p:cNvPr id="3" name="Блок-схема: магнитный диск 2"/>
          <p:cNvSpPr/>
          <p:nvPr/>
        </p:nvSpPr>
        <p:spPr>
          <a:xfrm>
            <a:off x="850265" y="712470"/>
            <a:ext cx="1421130" cy="3564890"/>
          </a:xfrm>
          <a:prstGeom prst="flowChartMagneticDisk">
            <a:avLst/>
          </a:prstGeom>
          <a:solidFill>
            <a:srgbClr val="7030A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5" name="Блок-схема: магнитный диск 4"/>
          <p:cNvSpPr/>
          <p:nvPr/>
        </p:nvSpPr>
        <p:spPr>
          <a:xfrm>
            <a:off x="9384665" y="1759585"/>
            <a:ext cx="1421130" cy="2517140"/>
          </a:xfrm>
          <a:prstGeom prst="flowChartMagneticDisk">
            <a:avLst/>
          </a:prstGeom>
          <a:solidFill>
            <a:srgbClr val="FFC00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2804795" y="2897505"/>
            <a:ext cx="1421130" cy="1379855"/>
          </a:xfrm>
          <a:prstGeom prst="flowChartMagneticDisk">
            <a:avLst/>
          </a:prstGeom>
          <a:solidFill>
            <a:srgbClr val="FF000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7" name="Блок-схема: магнитный диск 6"/>
          <p:cNvSpPr/>
          <p:nvPr/>
        </p:nvSpPr>
        <p:spPr>
          <a:xfrm>
            <a:off x="4835525" y="2195195"/>
            <a:ext cx="1421130" cy="2082165"/>
          </a:xfrm>
          <a:prstGeom prst="flowChartMagneticDisk">
            <a:avLst/>
          </a:prstGeom>
          <a:solidFill>
            <a:srgbClr val="00B05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7110095" y="1146810"/>
            <a:ext cx="1421130" cy="3129915"/>
          </a:xfrm>
          <a:prstGeom prst="flowChartMagneticDisk">
            <a:avLst/>
          </a:prstGeom>
          <a:solidFill>
            <a:srgbClr val="FFFF0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  <p:custDataLst>
      <p:tags r:id="rId2"/>
    </p:custDataLst>
  </p:cSld>
  <p:clrMapOvr>
    <a:masterClrMapping/>
  </p:clrMapOvr>
  <p:transition advTm="213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5" grpId="0" animBg="1"/>
      <p:bldP spid="5" grpId="1" animBg="1"/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735" y="588645"/>
            <a:ext cx="11196955" cy="1609725"/>
          </a:xfrm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давайте расставим их по возрастанию: от самого низкого к самому высокому</a:t>
            </a:r>
            <a:endParaRPr lang="ru-RU" altLang="en-US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cxnSp>
        <p:nvCxnSpPr>
          <p:cNvPr id="5" name="Прямое соединение 4"/>
          <p:cNvCxnSpPr/>
          <p:nvPr/>
        </p:nvCxnSpPr>
        <p:spPr>
          <a:xfrm>
            <a:off x="1264920" y="5389880"/>
            <a:ext cx="9763760" cy="0"/>
          </a:xfrm>
          <a:prstGeom prst="line">
            <a:avLst/>
          </a:prstGeom>
          <a:ln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Блок-схема: магнитный диск 5"/>
          <p:cNvSpPr/>
          <p:nvPr/>
        </p:nvSpPr>
        <p:spPr>
          <a:xfrm>
            <a:off x="1437005" y="4010025"/>
            <a:ext cx="1421130" cy="1379855"/>
          </a:xfrm>
          <a:prstGeom prst="flowChartMagneticDisk">
            <a:avLst/>
          </a:prstGeom>
          <a:solidFill>
            <a:srgbClr val="FF000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7" name="Блок-схема: магнитный диск 6"/>
          <p:cNvSpPr/>
          <p:nvPr/>
        </p:nvSpPr>
        <p:spPr>
          <a:xfrm>
            <a:off x="3366135" y="3307715"/>
            <a:ext cx="1421130" cy="2082165"/>
          </a:xfrm>
          <a:prstGeom prst="flowChartMagneticDisk">
            <a:avLst/>
          </a:prstGeom>
          <a:solidFill>
            <a:srgbClr val="00B05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5295265" y="2872740"/>
            <a:ext cx="1421130" cy="2517140"/>
          </a:xfrm>
          <a:prstGeom prst="flowChartMagneticDisk">
            <a:avLst/>
          </a:prstGeom>
          <a:solidFill>
            <a:srgbClr val="FFC00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9" name="Блок-схема: магнитный диск 8"/>
          <p:cNvSpPr/>
          <p:nvPr/>
        </p:nvSpPr>
        <p:spPr>
          <a:xfrm>
            <a:off x="7224395" y="2259965"/>
            <a:ext cx="1421130" cy="3129915"/>
          </a:xfrm>
          <a:prstGeom prst="flowChartMagneticDisk">
            <a:avLst/>
          </a:prstGeom>
          <a:solidFill>
            <a:srgbClr val="FFFF0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9310370" y="1824990"/>
            <a:ext cx="1421130" cy="3564890"/>
          </a:xfrm>
          <a:prstGeom prst="flowChartMagneticDisk">
            <a:avLst/>
          </a:prstGeom>
          <a:solidFill>
            <a:srgbClr val="7030A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  <p:custDataLst>
      <p:tags r:id="rId2"/>
    </p:custDataLst>
  </p:cSld>
  <p:clrMapOvr>
    <a:masterClrMapping/>
  </p:clrMapOvr>
  <p:transition advTm="192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1614721086_17-p-fon-dlya-shkolnogo-stenda-1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7451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7700" y="488315"/>
            <a:ext cx="6004560" cy="3816985"/>
          </a:xfrm>
        </p:spPr>
        <p:txBody>
          <a:bodyPr>
            <a:normAutofit fontScale="90000"/>
          </a:bodyPr>
          <a:p>
            <a:pPr marL="0" indent="0">
              <a:buFont typeface="Wingdings" panose="05000000000000000000" charset="0"/>
            </a:pPr>
            <a: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Какой цилиндр самый высокий?</a:t>
            </a:r>
            <a:b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</a:br>
            <a: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  <a:t>Какой цилиндр </a:t>
            </a:r>
            <a: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самый низкий?</a:t>
            </a:r>
            <a:b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</a:br>
            <a: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  <a:t>Какой цилиндр ниже жёлтого?</a:t>
            </a:r>
            <a:b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</a:br>
            <a: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  <a:t>Какой цилиндр выше зелёного? </a:t>
            </a:r>
            <a:b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</a:br>
            <a: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  <a:t>Какой цилиндр ниже фиолетового?</a:t>
            </a:r>
            <a:b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</a:br>
            <a:r>
              <a:rPr lang="ru-RU" altLang="en-US" sz="3600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  <a:t>Какой цилиндр ниже зелёного?</a:t>
            </a:r>
            <a:br>
              <a:rPr lang="ru-RU" altLang="en-US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</a:br>
            <a:r>
              <a:rPr lang="ru-RU" altLang="en-US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  <a:t> </a:t>
            </a:r>
            <a:br>
              <a:rPr lang="ru-RU" altLang="en-US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</a:br>
            <a:endParaRPr lang="ru-RU" altLang="en-US">
              <a:solidFill>
                <a:schemeClr val="accent2">
                  <a:lumMod val="75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cxnSp>
        <p:nvCxnSpPr>
          <p:cNvPr id="6" name="Прямое соединение 5"/>
          <p:cNvCxnSpPr/>
          <p:nvPr/>
        </p:nvCxnSpPr>
        <p:spPr>
          <a:xfrm>
            <a:off x="1341120" y="5952490"/>
            <a:ext cx="9763760" cy="0"/>
          </a:xfrm>
          <a:prstGeom prst="line">
            <a:avLst/>
          </a:prstGeom>
          <a:ln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Блок-схема: магнитный диск 6"/>
          <p:cNvSpPr/>
          <p:nvPr/>
        </p:nvSpPr>
        <p:spPr>
          <a:xfrm>
            <a:off x="1513205" y="4572635"/>
            <a:ext cx="1421130" cy="1379855"/>
          </a:xfrm>
          <a:prstGeom prst="flowChartMagneticDisk">
            <a:avLst/>
          </a:prstGeom>
          <a:solidFill>
            <a:srgbClr val="FF000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3442335" y="3870325"/>
            <a:ext cx="1421130" cy="2082165"/>
          </a:xfrm>
          <a:prstGeom prst="flowChartMagneticDisk">
            <a:avLst/>
          </a:prstGeom>
          <a:solidFill>
            <a:srgbClr val="00B05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9" name="Блок-схема: магнитный диск 8"/>
          <p:cNvSpPr/>
          <p:nvPr/>
        </p:nvSpPr>
        <p:spPr>
          <a:xfrm>
            <a:off x="5371465" y="3435350"/>
            <a:ext cx="1421130" cy="2517140"/>
          </a:xfrm>
          <a:prstGeom prst="flowChartMagneticDisk">
            <a:avLst/>
          </a:prstGeom>
          <a:solidFill>
            <a:srgbClr val="FFC00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7300595" y="2822575"/>
            <a:ext cx="1421130" cy="3129915"/>
          </a:xfrm>
          <a:prstGeom prst="flowChartMagneticDisk">
            <a:avLst/>
          </a:prstGeom>
          <a:solidFill>
            <a:srgbClr val="FFFF0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9386570" y="2387600"/>
            <a:ext cx="1421130" cy="3564890"/>
          </a:xfrm>
          <a:prstGeom prst="flowChartMagneticDisk">
            <a:avLst/>
          </a:prstGeom>
          <a:solidFill>
            <a:srgbClr val="7030A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  <p:custDataLst>
      <p:tags r:id="rId2"/>
    </p:custDataLst>
  </p:cSld>
  <p:clrMapOvr>
    <a:masterClrMapping/>
  </p:clrMapOvr>
  <p:transition advTm="2726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7" grpId="1" animBg="1"/>
      <p:bldP spid="8" grpId="1" animBg="1"/>
      <p:bldP spid="9" grpId="1" animBg="1"/>
      <p:bldP spid="10" grpId="1" animBg="1"/>
      <p:bldP spid="11" grpId="1" animBg="1"/>
      <p:bldP spid="5" grpId="0"/>
      <p:bldP spid="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08355" y="797560"/>
            <a:ext cx="338201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ура!</a:t>
            </a:r>
            <a:endParaRPr lang="ru-RU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7" name="Замещающее содержимое 6" descr="51"/>
          <p:cNvPicPr>
            <a:picLocks noChangeAspect="1"/>
          </p:cNvPicPr>
          <p:nvPr>
            <p:ph idx="1"/>
          </p:nvPr>
        </p:nvPicPr>
        <p:blipFill>
          <a:blip r:embed="rId2"/>
          <a:srcRect l="13804" t="16737" r="14096" b="15862"/>
          <a:stretch>
            <a:fillRect/>
          </a:stretch>
        </p:blipFill>
        <p:spPr>
          <a:xfrm>
            <a:off x="4317365" y="685165"/>
            <a:ext cx="5869305" cy="54870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advTm="522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7990" y="720725"/>
            <a:ext cx="11247755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А для следующего задания нам необходимо приготовить наши пальчики</a:t>
            </a:r>
            <a:endParaRPr lang="ru-RU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8" name="Замещающее содержимое 7" descr="53"/>
          <p:cNvPicPr>
            <a:picLocks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003300" y="2487295"/>
            <a:ext cx="10515600" cy="40360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advTm="115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28980" y="580390"/>
            <a:ext cx="6240780" cy="18173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повторяем за мной</a:t>
            </a:r>
            <a:endParaRPr lang="ru-RU" altLang="en-US" sz="6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6" name="Замещающее содержимое 5" descr="71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989570" y="529590"/>
            <a:ext cx="2878455" cy="58293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28383" y="2713355"/>
            <a:ext cx="6924675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этот пальчик </a:t>
            </a:r>
            <a:endParaRPr lang="ru-RU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  <a:p>
            <a:pPr algn="ctr"/>
            <a:r>
              <a:rPr lang="ru-RU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папус!</a:t>
            </a:r>
            <a:endParaRPr lang="ru-RU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8" name="Замещающее содержимое 7" descr="40"/>
          <p:cNvPicPr>
            <a:picLocks noChangeAspect="1"/>
          </p:cNvPicPr>
          <p:nvPr>
            <p:ph sz="half" idx="2"/>
          </p:nvPr>
        </p:nvPicPr>
        <p:blipFill>
          <a:blip r:embed="rId3"/>
          <a:srcRect l="23493" t="15862" r="22326" b="15555"/>
          <a:stretch>
            <a:fillRect/>
          </a:stretch>
        </p:blipFill>
        <p:spPr>
          <a:xfrm>
            <a:off x="8147050" y="356235"/>
            <a:ext cx="1438910" cy="18218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advTm="109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80098" y="2663825"/>
            <a:ext cx="6924675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этот пальчик </a:t>
            </a:r>
            <a:endParaRPr lang="ru-RU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  <a:p>
            <a:pPr algn="ctr"/>
            <a:r>
              <a:rPr lang="ru-RU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мася!</a:t>
            </a:r>
            <a:endParaRPr lang="ru-RU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5" name="Замещающее содержимое 4" descr="73"/>
          <p:cNvPicPr>
            <a:picLocks noChangeAspect="1"/>
          </p:cNvPicPr>
          <p:nvPr>
            <p:ph idx="1"/>
          </p:nvPr>
        </p:nvPicPr>
        <p:blipFill>
          <a:blip r:embed="rId2"/>
          <a:srcRect l="20307" r="17883"/>
          <a:stretch>
            <a:fillRect/>
          </a:stretch>
        </p:blipFill>
        <p:spPr>
          <a:xfrm>
            <a:off x="7432040" y="784860"/>
            <a:ext cx="3373120" cy="6159500"/>
          </a:xfrm>
          <a:prstGeom prst="rect">
            <a:avLst/>
          </a:prstGeom>
        </p:spPr>
      </p:pic>
      <p:pic>
        <p:nvPicPr>
          <p:cNvPr id="10" name="Замещающее содержимое 9" descr="40"/>
          <p:cNvPicPr>
            <a:picLocks noChangeAspect="1"/>
          </p:cNvPicPr>
          <p:nvPr>
            <p:ph sz="half" idx="2"/>
          </p:nvPr>
        </p:nvPicPr>
        <p:blipFill>
          <a:blip r:embed="rId3"/>
          <a:srcRect l="23493" t="15862" r="22326" b="15555"/>
          <a:stretch>
            <a:fillRect/>
          </a:stretch>
        </p:blipFill>
        <p:spPr>
          <a:xfrm rot="20700000">
            <a:off x="7218045" y="939800"/>
            <a:ext cx="1438910" cy="1821815"/>
          </a:xfrm>
          <a:prstGeom prst="rect">
            <a:avLst/>
          </a:prstGeom>
        </p:spPr>
      </p:pic>
      <p:pic>
        <p:nvPicPr>
          <p:cNvPr id="11" name="Изображение 10" descr="74"/>
          <p:cNvPicPr>
            <a:picLocks noChangeAspect="1"/>
          </p:cNvPicPr>
          <p:nvPr/>
        </p:nvPicPr>
        <p:blipFill>
          <a:blip r:embed="rId4"/>
          <a:srcRect l="36233" t="33089" r="37567" b="24822"/>
          <a:stretch>
            <a:fillRect/>
          </a:stretch>
        </p:blipFill>
        <p:spPr>
          <a:xfrm>
            <a:off x="8760460" y="784860"/>
            <a:ext cx="1139825" cy="18313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advTm="103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80098" y="2663825"/>
            <a:ext cx="6924675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этот пальчик </a:t>
            </a:r>
            <a:endParaRPr lang="ru-RU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  <a:p>
            <a:pPr algn="ctr"/>
            <a:r>
              <a:rPr lang="ru-RU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Симка!</a:t>
            </a:r>
            <a:endParaRPr lang="ru-RU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5" name="Замещающее содержимое 4" descr="72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1965" y="217170"/>
            <a:ext cx="4240530" cy="6423660"/>
          </a:xfrm>
          <a:prstGeom prst="rect">
            <a:avLst/>
          </a:prstGeom>
        </p:spPr>
      </p:pic>
      <p:pic>
        <p:nvPicPr>
          <p:cNvPr id="10" name="Замещающее содержимое 9" descr="40"/>
          <p:cNvPicPr>
            <a:picLocks noChangeAspect="1"/>
          </p:cNvPicPr>
          <p:nvPr>
            <p:ph sz="half" idx="2"/>
          </p:nvPr>
        </p:nvPicPr>
        <p:blipFill>
          <a:blip r:embed="rId3"/>
          <a:srcRect l="23493" t="15862" r="22326" b="15555"/>
          <a:stretch>
            <a:fillRect/>
          </a:stretch>
        </p:blipFill>
        <p:spPr>
          <a:xfrm rot="20700000">
            <a:off x="7256780" y="815975"/>
            <a:ext cx="1438910" cy="1821815"/>
          </a:xfrm>
          <a:prstGeom prst="rect">
            <a:avLst/>
          </a:prstGeom>
        </p:spPr>
      </p:pic>
      <p:pic>
        <p:nvPicPr>
          <p:cNvPr id="11" name="Изображение 10" descr="74"/>
          <p:cNvPicPr>
            <a:picLocks noChangeAspect="1"/>
          </p:cNvPicPr>
          <p:nvPr/>
        </p:nvPicPr>
        <p:blipFill>
          <a:blip r:embed="rId4"/>
          <a:srcRect l="36233" t="33089" r="37567" b="24822"/>
          <a:stretch>
            <a:fillRect/>
          </a:stretch>
        </p:blipFill>
        <p:spPr>
          <a:xfrm>
            <a:off x="8522970" y="574040"/>
            <a:ext cx="1139825" cy="1831340"/>
          </a:xfrm>
          <a:prstGeom prst="rect">
            <a:avLst/>
          </a:prstGeom>
        </p:spPr>
      </p:pic>
      <p:pic>
        <p:nvPicPr>
          <p:cNvPr id="6" name="Изображение 5" descr="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5615" y="768985"/>
            <a:ext cx="1136015" cy="191579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 advTm="78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2750" y="560070"/>
            <a:ext cx="11501755" cy="1122680"/>
          </a:xfrm>
        </p:spPr>
        <p:txBody>
          <a:bodyPr>
            <a:normAutofit fontScale="90000"/>
          </a:bodyPr>
          <a:p>
            <a:pPr>
              <a:lnSpc>
                <a:spcPct val="100000"/>
              </a:lnSpc>
            </a:pPr>
            <a:r>
              <a:rPr lang="ru-RU" altLang="en-US" sz="4800"/>
              <a:t> </a:t>
            </a:r>
            <a:r>
              <a:rPr lang="ru-RU" altLang="en-US" sz="40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и</a:t>
            </a:r>
            <a:r>
              <a:rPr lang="ru-RU" altLang="en-US" sz="40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  <a:sym typeface="+mn-ea"/>
              </a:rPr>
              <a:t>г</a:t>
            </a:r>
            <a:r>
              <a:rPr lang="ru-RU" altLang="en-US" sz="40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ровое упражнение «Сосчитай предметы»</a:t>
            </a:r>
            <a:endParaRPr lang="ru-RU" altLang="en-US" sz="40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5" name="Изображение 4" descr="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785" y="1350645"/>
            <a:ext cx="2534920" cy="3483610"/>
          </a:xfrm>
          <a:prstGeom prst="rect">
            <a:avLst/>
          </a:prstGeom>
        </p:spPr>
      </p:pic>
      <p:pic>
        <p:nvPicPr>
          <p:cNvPr id="6" name="Изображение 5" descr="59"/>
          <p:cNvPicPr>
            <a:picLocks noChangeAspect="1"/>
          </p:cNvPicPr>
          <p:nvPr/>
        </p:nvPicPr>
        <p:blipFill>
          <a:blip r:embed="rId3"/>
          <a:srcRect l="9382" t="18203" r="21062" b="8831"/>
          <a:stretch>
            <a:fillRect/>
          </a:stretch>
        </p:blipFill>
        <p:spPr>
          <a:xfrm>
            <a:off x="3387090" y="2384425"/>
            <a:ext cx="3442335" cy="3611245"/>
          </a:xfrm>
          <a:prstGeom prst="rect">
            <a:avLst/>
          </a:prstGeom>
        </p:spPr>
      </p:pic>
      <p:pic>
        <p:nvPicPr>
          <p:cNvPr id="7" name="Изображение 6" descr="60"/>
          <p:cNvPicPr>
            <a:picLocks noChangeAspect="1"/>
          </p:cNvPicPr>
          <p:nvPr/>
        </p:nvPicPr>
        <p:blipFill>
          <a:blip r:embed="rId4"/>
          <a:srcRect l="12133" t="3603" r="11022" b="5113"/>
          <a:stretch>
            <a:fillRect/>
          </a:stretch>
        </p:blipFill>
        <p:spPr>
          <a:xfrm>
            <a:off x="7449185" y="3078480"/>
            <a:ext cx="2029460" cy="2703195"/>
          </a:xfrm>
          <a:prstGeom prst="rect">
            <a:avLst/>
          </a:prstGeom>
        </p:spPr>
      </p:pic>
      <p:pic>
        <p:nvPicPr>
          <p:cNvPr id="8" name="Изображение 7" descr="60"/>
          <p:cNvPicPr>
            <a:picLocks noChangeAspect="1"/>
          </p:cNvPicPr>
          <p:nvPr/>
        </p:nvPicPr>
        <p:blipFill>
          <a:blip r:embed="rId4"/>
          <a:srcRect l="12133" t="3603" r="11022" b="5113"/>
          <a:stretch>
            <a:fillRect/>
          </a:stretch>
        </p:blipFill>
        <p:spPr>
          <a:xfrm>
            <a:off x="9177655" y="2131060"/>
            <a:ext cx="2029460" cy="270319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advTm="134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80098" y="2663825"/>
            <a:ext cx="6924675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этот пальчик </a:t>
            </a:r>
            <a:endParaRPr lang="ru-RU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  <a:p>
            <a:pPr algn="ctr"/>
            <a:r>
              <a:rPr lang="ru-RU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нолик!</a:t>
            </a:r>
            <a:endParaRPr lang="ru-RU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5" name="Замещающее содержимое 4" descr="69"/>
          <p:cNvPicPr>
            <a:picLocks noChangeAspect="1"/>
          </p:cNvPicPr>
          <p:nvPr>
            <p:ph idx="1"/>
          </p:nvPr>
        </p:nvPicPr>
        <p:blipFill>
          <a:blip r:embed="rId2"/>
          <a:srcRect l="18732" r="12192"/>
          <a:stretch>
            <a:fillRect/>
          </a:stretch>
        </p:blipFill>
        <p:spPr>
          <a:xfrm>
            <a:off x="7837805" y="258445"/>
            <a:ext cx="3112135" cy="6569075"/>
          </a:xfrm>
          <a:prstGeom prst="rect">
            <a:avLst/>
          </a:prstGeom>
        </p:spPr>
      </p:pic>
      <p:pic>
        <p:nvPicPr>
          <p:cNvPr id="10" name="Замещающее содержимое 9" descr="40"/>
          <p:cNvPicPr>
            <a:picLocks noChangeAspect="1"/>
          </p:cNvPicPr>
          <p:nvPr>
            <p:ph sz="half" idx="2"/>
          </p:nvPr>
        </p:nvPicPr>
        <p:blipFill>
          <a:blip r:embed="rId3"/>
          <a:srcRect l="23493" t="15862" r="22326" b="15555"/>
          <a:stretch>
            <a:fillRect/>
          </a:stretch>
        </p:blipFill>
        <p:spPr>
          <a:xfrm rot="20700000">
            <a:off x="7486650" y="686435"/>
            <a:ext cx="1438910" cy="1821815"/>
          </a:xfrm>
          <a:prstGeom prst="rect">
            <a:avLst/>
          </a:prstGeom>
        </p:spPr>
      </p:pic>
      <p:pic>
        <p:nvPicPr>
          <p:cNvPr id="11" name="Изображение 10" descr="74"/>
          <p:cNvPicPr>
            <a:picLocks noChangeAspect="1"/>
          </p:cNvPicPr>
          <p:nvPr/>
        </p:nvPicPr>
        <p:blipFill>
          <a:blip r:embed="rId4"/>
          <a:srcRect l="36233" t="33089" r="37567" b="24822"/>
          <a:stretch>
            <a:fillRect/>
          </a:stretch>
        </p:blipFill>
        <p:spPr>
          <a:xfrm>
            <a:off x="8663305" y="258445"/>
            <a:ext cx="1139825" cy="1831340"/>
          </a:xfrm>
          <a:prstGeom prst="rect">
            <a:avLst/>
          </a:prstGeom>
        </p:spPr>
      </p:pic>
      <p:pic>
        <p:nvPicPr>
          <p:cNvPr id="6" name="Изображение 5" descr="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4050" y="531495"/>
            <a:ext cx="1136015" cy="1915795"/>
          </a:xfrm>
          <a:prstGeom prst="rect">
            <a:avLst/>
          </a:prstGeom>
        </p:spPr>
      </p:pic>
      <p:pic>
        <p:nvPicPr>
          <p:cNvPr id="8" name="Изображение 7" descr="41"/>
          <p:cNvPicPr>
            <a:picLocks noChangeAspect="1"/>
          </p:cNvPicPr>
          <p:nvPr/>
        </p:nvPicPr>
        <p:blipFill>
          <a:blip r:embed="rId6"/>
          <a:srcRect l="9694" t="7454" r="15278" b="8574"/>
          <a:stretch>
            <a:fillRect/>
          </a:stretch>
        </p:blipFill>
        <p:spPr>
          <a:xfrm flipH="1">
            <a:off x="10132695" y="1584325"/>
            <a:ext cx="916940" cy="13684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advTm="84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5923" y="814070"/>
            <a:ext cx="6924675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этот пальчик </a:t>
            </a:r>
            <a:endParaRPr lang="ru-RU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  <a:p>
            <a:pPr algn="ctr"/>
            <a:r>
              <a:rPr lang="ru-RU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дедус!</a:t>
            </a:r>
            <a:endParaRPr lang="ru-RU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5" name="Замещающее содержимое 4" descr="70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flipH="1">
            <a:off x="7027545" y="767080"/>
            <a:ext cx="4352925" cy="5985510"/>
          </a:xfrm>
          <a:prstGeom prst="rect">
            <a:avLst/>
          </a:prstGeom>
        </p:spPr>
      </p:pic>
      <p:pic>
        <p:nvPicPr>
          <p:cNvPr id="10" name="Замещающее содержимое 9" descr="40"/>
          <p:cNvPicPr>
            <a:picLocks noChangeAspect="1"/>
          </p:cNvPicPr>
          <p:nvPr>
            <p:ph sz="half" idx="2"/>
          </p:nvPr>
        </p:nvPicPr>
        <p:blipFill>
          <a:blip r:embed="rId3"/>
          <a:srcRect l="23493" t="15862" r="22326" b="15555"/>
          <a:stretch>
            <a:fillRect/>
          </a:stretch>
        </p:blipFill>
        <p:spPr>
          <a:xfrm rot="20700000">
            <a:off x="7819390" y="775335"/>
            <a:ext cx="1438910" cy="1821815"/>
          </a:xfrm>
          <a:prstGeom prst="rect">
            <a:avLst/>
          </a:prstGeom>
        </p:spPr>
      </p:pic>
      <p:pic>
        <p:nvPicPr>
          <p:cNvPr id="11" name="Изображение 10" descr="74"/>
          <p:cNvPicPr>
            <a:picLocks noChangeAspect="1"/>
          </p:cNvPicPr>
          <p:nvPr/>
        </p:nvPicPr>
        <p:blipFill>
          <a:blip r:embed="rId4"/>
          <a:srcRect l="36233" t="33089" r="37567" b="24822"/>
          <a:stretch>
            <a:fillRect/>
          </a:stretch>
        </p:blipFill>
        <p:spPr>
          <a:xfrm>
            <a:off x="8970010" y="258445"/>
            <a:ext cx="1139825" cy="1831340"/>
          </a:xfrm>
          <a:prstGeom prst="rect">
            <a:avLst/>
          </a:prstGeom>
        </p:spPr>
      </p:pic>
      <p:pic>
        <p:nvPicPr>
          <p:cNvPr id="6" name="Изображение 5" descr="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3130" y="531495"/>
            <a:ext cx="1136015" cy="1915795"/>
          </a:xfrm>
          <a:prstGeom prst="rect">
            <a:avLst/>
          </a:prstGeom>
        </p:spPr>
      </p:pic>
      <p:pic>
        <p:nvPicPr>
          <p:cNvPr id="8" name="Изображение 7" descr="41"/>
          <p:cNvPicPr>
            <a:picLocks noChangeAspect="1"/>
          </p:cNvPicPr>
          <p:nvPr/>
        </p:nvPicPr>
        <p:blipFill>
          <a:blip r:embed="rId6"/>
          <a:srcRect l="9694" t="7454" r="15278" b="8574"/>
          <a:stretch>
            <a:fillRect/>
          </a:stretch>
        </p:blipFill>
        <p:spPr>
          <a:xfrm flipH="1">
            <a:off x="10463530" y="1763395"/>
            <a:ext cx="916940" cy="1368425"/>
          </a:xfrm>
          <a:prstGeom prst="rect">
            <a:avLst/>
          </a:prstGeom>
        </p:spPr>
      </p:pic>
      <p:pic>
        <p:nvPicPr>
          <p:cNvPr id="9" name="Изображение 8" descr="55"/>
          <p:cNvPicPr>
            <a:picLocks noChangeAspect="1"/>
          </p:cNvPicPr>
          <p:nvPr/>
        </p:nvPicPr>
        <p:blipFill>
          <a:blip r:embed="rId7"/>
          <a:srcRect l="1613" t="2861" r="10200" b="4764"/>
          <a:stretch>
            <a:fillRect/>
          </a:stretch>
        </p:blipFill>
        <p:spPr>
          <a:xfrm>
            <a:off x="6420485" y="2345690"/>
            <a:ext cx="1684655" cy="199136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96240" y="3131820"/>
            <a:ext cx="6132830" cy="28613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вот и вся наша </a:t>
            </a:r>
            <a:endParaRPr lang="ru-RU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  <a:p>
            <a:pPr algn="ctr"/>
            <a:r>
              <a:rPr lang="ru-RU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семья!</a:t>
            </a:r>
            <a:endParaRPr lang="ru-RU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</p:spTree>
    <p:custDataLst>
      <p:tags r:id="rId8"/>
    </p:custDataLst>
  </p:cSld>
  <p:clrMapOvr>
    <a:masterClrMapping/>
  </p:clrMapOvr>
  <p:transition advTm="122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/>
      <p:bldP spid="12" grpId="0" uiExpand="1" build="p"/>
      <p:bldP spid="12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78205" y="2459990"/>
            <a:ext cx="10285095" cy="28613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игровое упражнение «найди выход из лабиринта»</a:t>
            </a:r>
            <a:endParaRPr lang="ru-RU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</p:spTree>
    <p:custDataLst>
      <p:tags r:id="rId2"/>
    </p:custDataLst>
  </p:cSld>
  <p:clrMapOvr>
    <a:masterClrMapping/>
  </p:clrMapOvr>
  <p:transition advTm="59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Замещающее содержимое 4" descr="Снимок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9680" y="0"/>
            <a:ext cx="9146540" cy="6887845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2717165" y="714375"/>
            <a:ext cx="5687060" cy="5022215"/>
          </a:xfrm>
          <a:custGeom>
            <a:avLst/>
            <a:gdLst>
              <a:gd name="connisteX0" fmla="*/ 909132 w 5686872"/>
              <a:gd name="connsiteY0" fmla="*/ 1274209 h 5022182"/>
              <a:gd name="connisteX1" fmla="*/ 1280607 w 5686872"/>
              <a:gd name="connsiteY1" fmla="*/ 1256429 h 5022182"/>
              <a:gd name="connisteX2" fmla="*/ 1404432 w 5686872"/>
              <a:gd name="connsiteY2" fmla="*/ 1627904 h 5022182"/>
              <a:gd name="connisteX3" fmla="*/ 2112457 w 5686872"/>
              <a:gd name="connsiteY3" fmla="*/ 1645684 h 5022182"/>
              <a:gd name="connisteX4" fmla="*/ 2130237 w 5686872"/>
              <a:gd name="connsiteY4" fmla="*/ 1238649 h 5022182"/>
              <a:gd name="connisteX5" fmla="*/ 2501712 w 5686872"/>
              <a:gd name="connsiteY5" fmla="*/ 1221504 h 5022182"/>
              <a:gd name="connisteX6" fmla="*/ 2555052 w 5686872"/>
              <a:gd name="connsiteY6" fmla="*/ 1645684 h 5022182"/>
              <a:gd name="connisteX7" fmla="*/ 2908747 w 5686872"/>
              <a:gd name="connsiteY7" fmla="*/ 1645684 h 5022182"/>
              <a:gd name="connisteX8" fmla="*/ 2890967 w 5686872"/>
              <a:gd name="connsiteY8" fmla="*/ 549039 h 5022182"/>
              <a:gd name="connisteX9" fmla="*/ 2873187 w 5686872"/>
              <a:gd name="connsiteY9" fmla="*/ 176929 h 5022182"/>
              <a:gd name="connisteX10" fmla="*/ 3227517 w 5686872"/>
              <a:gd name="connsiteY10" fmla="*/ 53104 h 5022182"/>
              <a:gd name="connisteX11" fmla="*/ 3280222 w 5686872"/>
              <a:gd name="connsiteY11" fmla="*/ 867174 h 5022182"/>
              <a:gd name="connisteX12" fmla="*/ 3298002 w 5686872"/>
              <a:gd name="connsiteY12" fmla="*/ 2725184 h 5022182"/>
              <a:gd name="connisteX13" fmla="*/ 2908747 w 5686872"/>
              <a:gd name="connsiteY13" fmla="*/ 2849009 h 5022182"/>
              <a:gd name="connisteX14" fmla="*/ 2802702 w 5686872"/>
              <a:gd name="connsiteY14" fmla="*/ 2141619 h 5022182"/>
              <a:gd name="connisteX15" fmla="*/ 2395667 w 5686872"/>
              <a:gd name="connsiteY15" fmla="*/ 2335929 h 5022182"/>
              <a:gd name="connisteX16" fmla="*/ 1104077 w 5686872"/>
              <a:gd name="connsiteY16" fmla="*/ 2441974 h 5022182"/>
              <a:gd name="connisteX17" fmla="*/ 130622 w 5686872"/>
              <a:gd name="connsiteY17" fmla="*/ 2441974 h 5022182"/>
              <a:gd name="connisteX18" fmla="*/ 218887 w 5686872"/>
              <a:gd name="connsiteY18" fmla="*/ 2884569 h 5022182"/>
              <a:gd name="connisteX19" fmla="*/ 1563817 w 5686872"/>
              <a:gd name="connsiteY19" fmla="*/ 2902349 h 5022182"/>
              <a:gd name="connisteX20" fmla="*/ 2413447 w 5686872"/>
              <a:gd name="connsiteY20" fmla="*/ 2902349 h 5022182"/>
              <a:gd name="connisteX21" fmla="*/ 2501712 w 5686872"/>
              <a:gd name="connsiteY21" fmla="*/ 4317764 h 5022182"/>
              <a:gd name="connisteX22" fmla="*/ 2501712 w 5686872"/>
              <a:gd name="connsiteY22" fmla="*/ 4901964 h 5022182"/>
              <a:gd name="connisteX23" fmla="*/ 2890967 w 5686872"/>
              <a:gd name="connsiteY23" fmla="*/ 4919744 h 5022182"/>
              <a:gd name="connisteX24" fmla="*/ 2908747 w 5686872"/>
              <a:gd name="connsiteY24" fmla="*/ 4052334 h 5022182"/>
              <a:gd name="connisteX25" fmla="*/ 2926527 w 5686872"/>
              <a:gd name="connsiteY25" fmla="*/ 3344309 h 5022182"/>
              <a:gd name="connisteX26" fmla="*/ 3369122 w 5686872"/>
              <a:gd name="connsiteY26" fmla="*/ 3450989 h 5022182"/>
              <a:gd name="connisteX27" fmla="*/ 3280222 w 5686872"/>
              <a:gd name="connsiteY27" fmla="*/ 4247279 h 5022182"/>
              <a:gd name="connisteX28" fmla="*/ 3333562 w 5686872"/>
              <a:gd name="connsiteY28" fmla="*/ 4459369 h 5022182"/>
              <a:gd name="connisteX29" fmla="*/ 3616772 w 5686872"/>
              <a:gd name="connsiteY29" fmla="*/ 4459369 h 5022182"/>
              <a:gd name="connisteX30" fmla="*/ 3740597 w 5686872"/>
              <a:gd name="connsiteY30" fmla="*/ 4070114 h 5022182"/>
              <a:gd name="connisteX31" fmla="*/ 3705037 w 5686872"/>
              <a:gd name="connsiteY31" fmla="*/ 3468769 h 5022182"/>
              <a:gd name="connisteX32" fmla="*/ 3970467 w 5686872"/>
              <a:gd name="connsiteY32" fmla="*/ 3220484 h 5022182"/>
              <a:gd name="connisteX33" fmla="*/ 4129852 w 5686872"/>
              <a:gd name="connsiteY33" fmla="*/ 3663079 h 5022182"/>
              <a:gd name="connisteX34" fmla="*/ 4129852 w 5686872"/>
              <a:gd name="connsiteY34" fmla="*/ 4600974 h 5022182"/>
              <a:gd name="connisteX35" fmla="*/ 4289237 w 5686872"/>
              <a:gd name="connsiteY35" fmla="*/ 4936889 h 5022182"/>
              <a:gd name="connisteX36" fmla="*/ 4536887 w 5686872"/>
              <a:gd name="connsiteY36" fmla="*/ 4512709 h 5022182"/>
              <a:gd name="connisteX37" fmla="*/ 5032187 w 5686872"/>
              <a:gd name="connsiteY37" fmla="*/ 4441589 h 5022182"/>
              <a:gd name="connisteX38" fmla="*/ 5616387 w 5686872"/>
              <a:gd name="connsiteY38" fmla="*/ 4441589 h 5022182"/>
              <a:gd name="connisteX39" fmla="*/ 5634167 w 5686872"/>
              <a:gd name="connsiteY39" fmla="*/ 4423809 h 5022182"/>
              <a:gd name="connisteX40" fmla="*/ 5686872 w 5686872"/>
              <a:gd name="connsiteY40" fmla="*/ 4406029 h 502218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</a:cxnLst>
            <a:rect l="l" t="t" r="r" b="b"/>
            <a:pathLst>
              <a:path w="5686872" h="5022183">
                <a:moveTo>
                  <a:pt x="909132" y="1274210"/>
                </a:moveTo>
                <a:cubicBezTo>
                  <a:pt x="980887" y="1263415"/>
                  <a:pt x="1181547" y="1185945"/>
                  <a:pt x="1280607" y="1256430"/>
                </a:cubicBezTo>
                <a:cubicBezTo>
                  <a:pt x="1379667" y="1326915"/>
                  <a:pt x="1238062" y="1549800"/>
                  <a:pt x="1404432" y="1627905"/>
                </a:cubicBezTo>
                <a:cubicBezTo>
                  <a:pt x="1570802" y="1706010"/>
                  <a:pt x="1967042" y="1723790"/>
                  <a:pt x="2112457" y="1645685"/>
                </a:cubicBezTo>
                <a:cubicBezTo>
                  <a:pt x="2257872" y="1567580"/>
                  <a:pt x="2052132" y="1323740"/>
                  <a:pt x="2130237" y="1238650"/>
                </a:cubicBezTo>
                <a:cubicBezTo>
                  <a:pt x="2208342" y="1153560"/>
                  <a:pt x="2416622" y="1140225"/>
                  <a:pt x="2501712" y="1221505"/>
                </a:cubicBezTo>
                <a:cubicBezTo>
                  <a:pt x="2586802" y="1302785"/>
                  <a:pt x="2473772" y="1560595"/>
                  <a:pt x="2555052" y="1645685"/>
                </a:cubicBezTo>
                <a:cubicBezTo>
                  <a:pt x="2636332" y="1730775"/>
                  <a:pt x="2841437" y="1864760"/>
                  <a:pt x="2908747" y="1645685"/>
                </a:cubicBezTo>
                <a:cubicBezTo>
                  <a:pt x="2976057" y="1426610"/>
                  <a:pt x="2897952" y="843045"/>
                  <a:pt x="2890967" y="549040"/>
                </a:cubicBezTo>
                <a:cubicBezTo>
                  <a:pt x="2883982" y="255035"/>
                  <a:pt x="2805877" y="275990"/>
                  <a:pt x="2873187" y="176930"/>
                </a:cubicBezTo>
                <a:cubicBezTo>
                  <a:pt x="2940497" y="77870"/>
                  <a:pt x="3146237" y="-84690"/>
                  <a:pt x="3227517" y="53105"/>
                </a:cubicBezTo>
                <a:cubicBezTo>
                  <a:pt x="3308797" y="190900"/>
                  <a:pt x="3266252" y="332505"/>
                  <a:pt x="3280222" y="867175"/>
                </a:cubicBezTo>
                <a:cubicBezTo>
                  <a:pt x="3294192" y="1401845"/>
                  <a:pt x="3372297" y="2328945"/>
                  <a:pt x="3298002" y="2725185"/>
                </a:cubicBezTo>
                <a:cubicBezTo>
                  <a:pt x="3223707" y="3121425"/>
                  <a:pt x="3007807" y="2965850"/>
                  <a:pt x="2908747" y="2849010"/>
                </a:cubicBezTo>
                <a:cubicBezTo>
                  <a:pt x="2809687" y="2732170"/>
                  <a:pt x="2905572" y="2244490"/>
                  <a:pt x="2802702" y="2141620"/>
                </a:cubicBezTo>
                <a:cubicBezTo>
                  <a:pt x="2699832" y="2038750"/>
                  <a:pt x="2735392" y="2275605"/>
                  <a:pt x="2395667" y="2335930"/>
                </a:cubicBezTo>
                <a:cubicBezTo>
                  <a:pt x="2055942" y="2396255"/>
                  <a:pt x="1556832" y="2421020"/>
                  <a:pt x="1104077" y="2441975"/>
                </a:cubicBezTo>
                <a:cubicBezTo>
                  <a:pt x="651322" y="2462930"/>
                  <a:pt x="307787" y="2353710"/>
                  <a:pt x="130622" y="2441975"/>
                </a:cubicBezTo>
                <a:cubicBezTo>
                  <a:pt x="-46543" y="2530240"/>
                  <a:pt x="-67498" y="2792495"/>
                  <a:pt x="218887" y="2884570"/>
                </a:cubicBezTo>
                <a:cubicBezTo>
                  <a:pt x="505272" y="2976645"/>
                  <a:pt x="1125032" y="2898540"/>
                  <a:pt x="1563817" y="2902350"/>
                </a:cubicBezTo>
                <a:cubicBezTo>
                  <a:pt x="2002602" y="2906160"/>
                  <a:pt x="2226122" y="2619140"/>
                  <a:pt x="2413447" y="2902350"/>
                </a:cubicBezTo>
                <a:cubicBezTo>
                  <a:pt x="2600772" y="3185560"/>
                  <a:pt x="2483932" y="3917715"/>
                  <a:pt x="2501712" y="4317765"/>
                </a:cubicBezTo>
                <a:cubicBezTo>
                  <a:pt x="2519492" y="4717815"/>
                  <a:pt x="2423607" y="4781315"/>
                  <a:pt x="2501712" y="4901965"/>
                </a:cubicBezTo>
                <a:cubicBezTo>
                  <a:pt x="2579817" y="5022615"/>
                  <a:pt x="2809687" y="5089925"/>
                  <a:pt x="2890967" y="4919745"/>
                </a:cubicBezTo>
                <a:cubicBezTo>
                  <a:pt x="2972247" y="4749565"/>
                  <a:pt x="2901762" y="4367295"/>
                  <a:pt x="2908747" y="4052335"/>
                </a:cubicBezTo>
                <a:cubicBezTo>
                  <a:pt x="2915732" y="3737375"/>
                  <a:pt x="2834452" y="3464325"/>
                  <a:pt x="2926527" y="3344310"/>
                </a:cubicBezTo>
                <a:cubicBezTo>
                  <a:pt x="3018602" y="3224295"/>
                  <a:pt x="3298637" y="3270650"/>
                  <a:pt x="3369122" y="3450990"/>
                </a:cubicBezTo>
                <a:cubicBezTo>
                  <a:pt x="3439607" y="3631330"/>
                  <a:pt x="3287207" y="4045350"/>
                  <a:pt x="3280222" y="4247280"/>
                </a:cubicBezTo>
                <a:cubicBezTo>
                  <a:pt x="3273237" y="4449210"/>
                  <a:pt x="3266252" y="4416825"/>
                  <a:pt x="3333562" y="4459370"/>
                </a:cubicBezTo>
                <a:cubicBezTo>
                  <a:pt x="3400872" y="4501915"/>
                  <a:pt x="3535492" y="4537475"/>
                  <a:pt x="3616772" y="4459370"/>
                </a:cubicBezTo>
                <a:cubicBezTo>
                  <a:pt x="3698052" y="4381265"/>
                  <a:pt x="3722817" y="4268235"/>
                  <a:pt x="3740597" y="4070115"/>
                </a:cubicBezTo>
                <a:cubicBezTo>
                  <a:pt x="3758377" y="3871995"/>
                  <a:pt x="3659317" y="3638950"/>
                  <a:pt x="3705037" y="3468770"/>
                </a:cubicBezTo>
                <a:cubicBezTo>
                  <a:pt x="3750757" y="3298590"/>
                  <a:pt x="3885377" y="3181750"/>
                  <a:pt x="3970467" y="3220485"/>
                </a:cubicBezTo>
                <a:cubicBezTo>
                  <a:pt x="4055557" y="3259220"/>
                  <a:pt x="4098102" y="3386855"/>
                  <a:pt x="4129852" y="3663080"/>
                </a:cubicBezTo>
                <a:cubicBezTo>
                  <a:pt x="4161602" y="3939305"/>
                  <a:pt x="4098102" y="4346340"/>
                  <a:pt x="4129852" y="4600975"/>
                </a:cubicBezTo>
                <a:cubicBezTo>
                  <a:pt x="4161602" y="4855610"/>
                  <a:pt x="4207957" y="4954670"/>
                  <a:pt x="4289237" y="4936890"/>
                </a:cubicBezTo>
                <a:cubicBezTo>
                  <a:pt x="4370517" y="4919110"/>
                  <a:pt x="4388297" y="4611770"/>
                  <a:pt x="4536887" y="4512710"/>
                </a:cubicBezTo>
                <a:cubicBezTo>
                  <a:pt x="4685477" y="4413650"/>
                  <a:pt x="4816287" y="4455560"/>
                  <a:pt x="5032187" y="4441590"/>
                </a:cubicBezTo>
                <a:cubicBezTo>
                  <a:pt x="5248087" y="4427620"/>
                  <a:pt x="5495737" y="4445400"/>
                  <a:pt x="5616387" y="4441590"/>
                </a:cubicBezTo>
                <a:cubicBezTo>
                  <a:pt x="5737037" y="4437780"/>
                  <a:pt x="5620197" y="4430795"/>
                  <a:pt x="5634167" y="4423810"/>
                </a:cubicBezTo>
                <a:cubicBezTo>
                  <a:pt x="5648137" y="4416825"/>
                  <a:pt x="5676712" y="4409205"/>
                  <a:pt x="5686872" y="4406030"/>
                </a:cubicBezTo>
              </a:path>
            </a:pathLst>
          </a:custGeom>
          <a:noFill/>
          <a:ln w="28575" cmpd="sng">
            <a:solidFill>
              <a:srgbClr val="FF3300"/>
            </a:solidFill>
            <a:prstDash val="solid"/>
          </a:ln>
          <a:effectLst>
            <a:glow rad="139700">
              <a:srgbClr val="92D05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  <p:custDataLst>
      <p:tags r:id="rId3"/>
    </p:custDataLst>
  </p:cSld>
  <p:clrMapOvr>
    <a:masterClrMapping/>
  </p:clrMapOvr>
  <p:transition advTm="259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69620" y="593090"/>
            <a:ext cx="10393045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just"/>
            <a:r>
              <a:rPr lang="ru-RU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вы сегодня отлично </a:t>
            </a:r>
            <a:endParaRPr lang="ru-RU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  <a:p>
            <a:pPr algn="just"/>
            <a:r>
              <a:rPr lang="ru-RU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поработали! Теперь нолик </a:t>
            </a:r>
            <a:endParaRPr lang="ru-RU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  <a:p>
            <a:pPr algn="just"/>
            <a:r>
              <a:rPr lang="ru-RU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обязательно справится </a:t>
            </a:r>
            <a:endParaRPr lang="ru-RU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  <a:p>
            <a:pPr algn="just"/>
            <a:r>
              <a:rPr lang="ru-RU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Fixifont" panose="02000000000000000000" charset="0"/>
                <a:cs typeface="Fixifont" panose="02000000000000000000" charset="0"/>
              </a:rPr>
              <a:t>			с математикой!</a:t>
            </a:r>
            <a:endParaRPr lang="ru-RU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6" name="Замещающее содержимое 5" descr="41"/>
          <p:cNvPicPr>
            <a:picLocks noChangeAspect="1"/>
          </p:cNvPicPr>
          <p:nvPr>
            <p:ph sz="half" idx="1"/>
          </p:nvPr>
        </p:nvPicPr>
        <p:blipFill>
          <a:blip r:embed="rId2"/>
          <a:srcRect l="10273" t="6172" r="14972" b="7632"/>
          <a:stretch>
            <a:fillRect/>
          </a:stretch>
        </p:blipFill>
        <p:spPr>
          <a:xfrm>
            <a:off x="769620" y="2642870"/>
            <a:ext cx="3905250" cy="3905250"/>
          </a:xfrm>
          <a:prstGeom prst="rect">
            <a:avLst/>
          </a:prstGeom>
        </p:spPr>
      </p:pic>
      <p:pic>
        <p:nvPicPr>
          <p:cNvPr id="7" name="Замещающее содержимое 6" descr="39"/>
          <p:cNvPicPr>
            <a:picLocks noChangeAspect="1"/>
          </p:cNvPicPr>
          <p:nvPr>
            <p:ph sz="half" idx="2"/>
          </p:nvPr>
        </p:nvPicPr>
        <p:blipFill>
          <a:blip r:embed="rId3"/>
          <a:srcRect l="14118" t="12891" r="15078" b="14346"/>
          <a:stretch>
            <a:fillRect/>
          </a:stretch>
        </p:blipFill>
        <p:spPr>
          <a:xfrm flipH="1">
            <a:off x="7793990" y="489585"/>
            <a:ext cx="3369310" cy="5868670"/>
          </a:xfrm>
          <a:prstGeom prst="rect">
            <a:avLst/>
          </a:prstGeom>
        </p:spPr>
      </p:pic>
      <p:pic>
        <p:nvPicPr>
          <p:cNvPr id="9" name="Изображение 8" descr="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8850" y="3639185"/>
            <a:ext cx="2654300" cy="26543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advTm="148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4970" y="596900"/>
            <a:ext cx="11390630" cy="913765"/>
          </a:xfrm>
        </p:spPr>
        <p:txBody>
          <a:bodyPr>
            <a:noAutofit/>
          </a:bodyPr>
          <a:p>
            <a:r>
              <a:rPr lang="ru-RU" altLang="en-US" sz="48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Сколько игрушек вы видели?</a:t>
            </a:r>
            <a:endParaRPr lang="ru-RU" altLang="en-US" sz="48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8" name="Изображение 7" descr="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840" y="1680210"/>
            <a:ext cx="2527935" cy="3921760"/>
          </a:xfrm>
          <a:prstGeom prst="rect">
            <a:avLst/>
          </a:prstGeom>
        </p:spPr>
      </p:pic>
      <p:pic>
        <p:nvPicPr>
          <p:cNvPr id="9" name="Изображение 8" descr="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9780" y="319405"/>
            <a:ext cx="6219825" cy="62198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advTm="103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450" y="685165"/>
            <a:ext cx="9144000" cy="860425"/>
          </a:xfrm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что у человека 1?</a:t>
            </a:r>
            <a:endParaRPr lang="ru-RU" altLang="en-US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5" name="Изображение 4" descr="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510" y="1545590"/>
            <a:ext cx="3397250" cy="3816985"/>
          </a:xfrm>
          <a:prstGeom prst="rect">
            <a:avLst/>
          </a:prstGeom>
        </p:spPr>
      </p:pic>
      <p:pic>
        <p:nvPicPr>
          <p:cNvPr id="6" name="Изображение 5" descr="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395" y="2450465"/>
            <a:ext cx="3372485" cy="3372485"/>
          </a:xfrm>
          <a:prstGeom prst="rect">
            <a:avLst/>
          </a:prstGeom>
        </p:spPr>
      </p:pic>
      <p:pic>
        <p:nvPicPr>
          <p:cNvPr id="7" name="Изображение 6" descr="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1805" y="1813560"/>
            <a:ext cx="5370195" cy="354901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advTm="110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7670" y="596900"/>
            <a:ext cx="11518265" cy="913765"/>
          </a:xfrm>
        </p:spPr>
        <p:txBody>
          <a:bodyPr>
            <a:noAutofit/>
          </a:bodyPr>
          <a:p>
            <a:r>
              <a:rPr lang="ru-RU" altLang="en-US" sz="48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Сколько игрушек вы видели?</a:t>
            </a:r>
            <a:endParaRPr lang="ru-RU" altLang="en-US" sz="48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3" name="Изображение 2" descr="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" y="1707515"/>
            <a:ext cx="4030980" cy="4283710"/>
          </a:xfrm>
          <a:prstGeom prst="rect">
            <a:avLst/>
          </a:prstGeom>
        </p:spPr>
      </p:pic>
      <p:pic>
        <p:nvPicPr>
          <p:cNvPr id="7" name="Изображение 6" descr="60"/>
          <p:cNvPicPr>
            <a:picLocks noChangeAspect="1"/>
          </p:cNvPicPr>
          <p:nvPr/>
        </p:nvPicPr>
        <p:blipFill>
          <a:blip r:embed="rId3"/>
          <a:srcRect l="12133" t="3603" r="11022" b="5113"/>
          <a:stretch>
            <a:fillRect/>
          </a:stretch>
        </p:blipFill>
        <p:spPr>
          <a:xfrm>
            <a:off x="6316980" y="2724785"/>
            <a:ext cx="2029460" cy="2703195"/>
          </a:xfrm>
          <a:prstGeom prst="rect">
            <a:avLst/>
          </a:prstGeom>
        </p:spPr>
      </p:pic>
      <p:pic>
        <p:nvPicPr>
          <p:cNvPr id="8" name="Изображение 7" descr="60"/>
          <p:cNvPicPr>
            <a:picLocks noChangeAspect="1"/>
          </p:cNvPicPr>
          <p:nvPr/>
        </p:nvPicPr>
        <p:blipFill>
          <a:blip r:embed="rId3"/>
          <a:srcRect l="12133" t="3603" r="11022" b="5113"/>
          <a:stretch>
            <a:fillRect/>
          </a:stretch>
        </p:blipFill>
        <p:spPr>
          <a:xfrm>
            <a:off x="8045450" y="1777365"/>
            <a:ext cx="2029460" cy="27031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advTm="100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6045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030" y="613410"/>
            <a:ext cx="10718800" cy="1090930"/>
          </a:xfrm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  <a:sym typeface="+mn-ea"/>
              </a:rPr>
              <a:t>чего у человека 2?</a:t>
            </a:r>
            <a:endParaRPr lang="ru-RU" altLang="en-US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  <a:sym typeface="+mn-ea"/>
            </a:endParaRPr>
          </a:p>
        </p:txBody>
      </p:sp>
      <p:pic>
        <p:nvPicPr>
          <p:cNvPr id="5" name="Изображение 4" descr="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1574800"/>
            <a:ext cx="3930650" cy="2512060"/>
          </a:xfrm>
          <a:prstGeom prst="rect">
            <a:avLst/>
          </a:prstGeom>
        </p:spPr>
      </p:pic>
      <p:pic>
        <p:nvPicPr>
          <p:cNvPr id="6" name="Изображение 5" descr="65"/>
          <p:cNvPicPr>
            <a:picLocks noChangeAspect="1"/>
          </p:cNvPicPr>
          <p:nvPr/>
        </p:nvPicPr>
        <p:blipFill>
          <a:blip r:embed="rId3"/>
          <a:srcRect l="17417" r="16483"/>
          <a:stretch>
            <a:fillRect/>
          </a:stretch>
        </p:blipFill>
        <p:spPr>
          <a:xfrm>
            <a:off x="4108450" y="3654425"/>
            <a:ext cx="3975100" cy="3006725"/>
          </a:xfrm>
          <a:prstGeom prst="rect">
            <a:avLst/>
          </a:prstGeom>
        </p:spPr>
      </p:pic>
      <p:pic>
        <p:nvPicPr>
          <p:cNvPr id="7" name="Изображение 6" descr="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5965" y="1574800"/>
            <a:ext cx="4690110" cy="33909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advTm="1103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9570" y="596900"/>
            <a:ext cx="11696700" cy="913765"/>
          </a:xfrm>
        </p:spPr>
        <p:txBody>
          <a:bodyPr>
            <a:noAutofit/>
          </a:bodyPr>
          <a:p>
            <a:r>
              <a:rPr lang="ru-RU" altLang="en-US" sz="48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</a:rPr>
              <a:t>Сколько игрушек вы видели?</a:t>
            </a:r>
            <a:endParaRPr lang="ru-RU" altLang="en-US" sz="48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  <p:pic>
        <p:nvPicPr>
          <p:cNvPr id="3" name="Изображение 2" descr="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" y="1426210"/>
            <a:ext cx="3496310" cy="4558030"/>
          </a:xfrm>
          <a:prstGeom prst="rect">
            <a:avLst/>
          </a:prstGeom>
        </p:spPr>
      </p:pic>
      <p:pic>
        <p:nvPicPr>
          <p:cNvPr id="5" name="Изображение 4" descr="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5065" y="1066165"/>
            <a:ext cx="4110990" cy="5649595"/>
          </a:xfrm>
          <a:prstGeom prst="rect">
            <a:avLst/>
          </a:prstGeom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992880" y="2152015"/>
            <a:ext cx="4130675" cy="3105785"/>
          </a:xfrm>
        </p:spPr>
        <p:txBody>
          <a:bodyPr>
            <a:normAutofit/>
          </a:bodyPr>
          <a:p>
            <a:r>
              <a:rPr lang="ru-RU" altLang="en-US" sz="48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  <a:sym typeface="+mn-ea"/>
              </a:rPr>
              <a:t>цифра 3 </a:t>
            </a:r>
            <a:r>
              <a:rPr lang="ru-RU" altLang="en-US" sz="40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  <a:sym typeface="+mn-ea"/>
              </a:rPr>
              <a:t>обозначает</a:t>
            </a:r>
            <a:r>
              <a:rPr lang="ru-RU" altLang="en-US" sz="4800">
                <a:solidFill>
                  <a:schemeClr val="accent2">
                    <a:lumMod val="75000"/>
                  </a:schemeClr>
                </a:solidFill>
                <a:latin typeface="Fixifont" panose="02000000000000000000" charset="0"/>
                <a:cs typeface="Fixifont" panose="02000000000000000000" charset="0"/>
                <a:sym typeface="+mn-ea"/>
              </a:rPr>
              <a:t> число 3.</a:t>
            </a:r>
            <a:endParaRPr lang="ru-RU" altLang="en-US" sz="48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  <a:p>
            <a:endParaRPr lang="ru-RU" altLang="en-US" sz="4800">
              <a:solidFill>
                <a:schemeClr val="accent2">
                  <a:lumMod val="75000"/>
                </a:schemeClr>
              </a:solidFill>
              <a:latin typeface="Fixifont" panose="02000000000000000000" charset="0"/>
              <a:cs typeface="Fixifont" panose="02000000000000000000" charset="0"/>
            </a:endParaRPr>
          </a:p>
        </p:txBody>
      </p:sp>
    </p:spTree>
    <p:custDataLst>
      <p:tags r:id="rId4"/>
    </p:custDataLst>
  </p:cSld>
  <p:clrMapOvr>
    <a:masterClrMapping/>
  </p:clrMapOvr>
  <p:transition advTm="156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 build="p"/>
      <p:bldP spid="6" grpId="1" build="p"/>
    </p:bldLst>
  </p:timing>
</p:sld>
</file>

<file path=ppt/tags/tag1.xml><?xml version="1.0" encoding="utf-8"?>
<p:tagLst xmlns:p="http://schemas.openxmlformats.org/presentationml/2006/main">
  <p:tag name="TIMING" val="|0.776|2.813"/>
</p:tagLst>
</file>

<file path=ppt/tags/tag10.xml><?xml version="1.0" encoding="utf-8"?>
<p:tagLst xmlns:p="http://schemas.openxmlformats.org/presentationml/2006/main">
  <p:tag name="TIMING" val="|0.998|2.592|3.254|3.061"/>
</p:tagLst>
</file>

<file path=ppt/tags/tag11.xml><?xml version="1.0" encoding="utf-8"?>
<p:tagLst xmlns:p="http://schemas.openxmlformats.org/presentationml/2006/main">
  <p:tag name="TIMING" val="|0.872|1.977|2.135|3.371"/>
</p:tagLst>
</file>

<file path=ppt/tags/tag12.xml><?xml version="1.0" encoding="utf-8"?>
<p:tagLst xmlns:p="http://schemas.openxmlformats.org/presentationml/2006/main">
  <p:tag name="TIMING" val="|0.905|1.315|1.141|3.235"/>
</p:tagLst>
</file>

<file path=ppt/tags/tag13.xml><?xml version="1.0" encoding="utf-8"?>
<p:tagLst xmlns:p="http://schemas.openxmlformats.org/presentationml/2006/main">
  <p:tag name="TIMING" val="|1.027|0.95|1.502|3.124"/>
</p:tagLst>
</file>

<file path=ppt/tags/tag14.xml><?xml version="1.0" encoding="utf-8"?>
<p:tagLst xmlns:p="http://schemas.openxmlformats.org/presentationml/2006/main">
  <p:tag name="TIMING" val="|0.951|2.263|2.517|2.288|2.202|2.364|2.396"/>
</p:tagLst>
</file>

<file path=ppt/tags/tag15.xml><?xml version="1.0" encoding="utf-8"?>
<p:tagLst xmlns:p="http://schemas.openxmlformats.org/presentationml/2006/main">
  <p:tag name="TIMING" val="|1.074|2.459|2.444|2.394|2.372|2.357|2.696"/>
</p:tagLst>
</file>

<file path=ppt/tags/tag16.xml><?xml version="1.0" encoding="utf-8"?>
<p:tagLst xmlns:p="http://schemas.openxmlformats.org/presentationml/2006/main">
  <p:tag name="TIMING" val="|0.886|1.163"/>
</p:tagLst>
</file>

<file path=ppt/tags/tag17.xml><?xml version="1.0" encoding="utf-8"?>
<p:tagLst xmlns:p="http://schemas.openxmlformats.org/presentationml/2006/main">
  <p:tag name="TIMING" val="|0.747|1.846"/>
</p:tagLst>
</file>

<file path=ppt/tags/tag18.xml><?xml version="1.0" encoding="utf-8"?>
<p:tagLst xmlns:p="http://schemas.openxmlformats.org/presentationml/2006/main">
  <p:tag name="KSO_WM_MEDIACOVER_FLAG" val="1"/>
  <p:tag name="KSO_WM_UNIT_MEDIACOVER_BTN_STATE" val="1"/>
</p:tagLst>
</file>

<file path=ppt/tags/tag19.xml><?xml version="1.0" encoding="utf-8"?>
<p:tagLst xmlns:p="http://schemas.openxmlformats.org/presentationml/2006/main">
  <p:tag name="TIMING" val="|1.416|3.021"/>
</p:tagLst>
</file>

<file path=ppt/tags/tag2.xml><?xml version="1.0" encoding="utf-8"?>
<p:tagLst xmlns:p="http://schemas.openxmlformats.org/presentationml/2006/main">
  <p:tag name="TIMING" val="|0.654|1.093|1.163|4.71|9.216"/>
</p:tagLst>
</file>

<file path=ppt/tags/tag20.xml><?xml version="1.0" encoding="utf-8"?>
<p:tagLst xmlns:p="http://schemas.openxmlformats.org/presentationml/2006/main">
  <p:tag name="TIMING" val="|1.074"/>
</p:tagLst>
</file>

<file path=ppt/tags/tag21.xml><?xml version="1.0" encoding="utf-8"?>
<p:tagLst xmlns:p="http://schemas.openxmlformats.org/presentationml/2006/main">
  <p:tag name="TIMING" val="|1.331|1.246|2.217|1.956|5.767|2.443|1.411|2.447"/>
</p:tagLst>
</file>

<file path=ppt/tags/tag22.xml><?xml version="1.0" encoding="utf-8"?>
<p:tagLst xmlns:p="http://schemas.openxmlformats.org/presentationml/2006/main">
  <p:tag name="TIMING" val="|1.518|1.106|2.519|1.543|6.564|2.586|1.746|2.81"/>
</p:tagLst>
</file>

<file path=ppt/tags/tag23.xml><?xml version="1.0" encoding="utf-8"?>
<p:tagLst xmlns:p="http://schemas.openxmlformats.org/presentationml/2006/main">
  <p:tag name="TIMING" val="|0.934|1.363|2.746|1.938|4.339|2.942|2.411"/>
</p:tagLst>
</file>

<file path=ppt/tags/tag24.xml><?xml version="1.0" encoding="utf-8"?>
<p:tagLst xmlns:p="http://schemas.openxmlformats.org/presentationml/2006/main">
  <p:tag name="TIMING" val="|1.047|2.634|2.473|5.487|2.347|1.694|2.466"/>
</p:tagLst>
</file>

<file path=ppt/tags/tag25.xml><?xml version="1.0" encoding="utf-8"?>
<p:tagLst xmlns:p="http://schemas.openxmlformats.org/presentationml/2006/main">
  <p:tag name="TIMING" val="|1.122|1.203|3.679|1.576|4.13|2.995|1.784|2.787"/>
</p:tagLst>
</file>

<file path=ppt/tags/tag26.xml><?xml version="1.0" encoding="utf-8"?>
<p:tagLst xmlns:p="http://schemas.openxmlformats.org/presentationml/2006/main">
  <p:tag name="TIMING" val="|1.009|1.181"/>
</p:tagLst>
</file>

<file path=ppt/tags/tag27.xml><?xml version="1.0" encoding="utf-8"?>
<p:tagLst xmlns:p="http://schemas.openxmlformats.org/presentationml/2006/main">
  <p:tag name="TIMING" val="|0.772|2.265"/>
</p:tagLst>
</file>

<file path=ppt/tags/tag28.xml><?xml version="1.0" encoding="utf-8"?>
<p:tagLst xmlns:p="http://schemas.openxmlformats.org/presentationml/2006/main">
  <p:tag name="TIMING" val="|0.762"/>
</p:tagLst>
</file>

<file path=ppt/tags/tag29.xml><?xml version="1.0" encoding="utf-8"?>
<p:tagLst xmlns:p="http://schemas.openxmlformats.org/presentationml/2006/main">
  <p:tag name="TIMING" val="|0.644|1.053|0.93|0.919|0.918"/>
</p:tagLst>
</file>

<file path=ppt/tags/tag3.xml><?xml version="1.0" encoding="utf-8"?>
<p:tagLst xmlns:p="http://schemas.openxmlformats.org/presentationml/2006/main">
  <p:tag name="TIMING" val="|0.82|1.981|0.984|2.826"/>
</p:tagLst>
</file>

<file path=ppt/tags/tag30.xml><?xml version="1.0" encoding="utf-8"?>
<p:tagLst xmlns:p="http://schemas.openxmlformats.org/presentationml/2006/main">
  <p:tag name="TIMING" val="|0.652|1.005|1.145|1.125|1.095|1.462"/>
</p:tagLst>
</file>

<file path=ppt/tags/tag31.xml><?xml version="1.0" encoding="utf-8"?>
<p:tagLst xmlns:p="http://schemas.openxmlformats.org/presentationml/2006/main">
  <p:tag name="TIMING" val="|1.554|6.262|1.319|1.271|1.146|1.165|1.419|3.248|3.551|3.853|3.893|3.853|3.895|3.537"/>
</p:tagLst>
</file>

<file path=ppt/tags/tag32.xml><?xml version="1.0" encoding="utf-8"?>
<p:tagLst xmlns:p="http://schemas.openxmlformats.org/presentationml/2006/main">
  <p:tag name="TIMING" val="|1.083|2.381|2.367|2.444|2.326|2.519"/>
</p:tagLst>
</file>

<file path=ppt/tags/tag33.xml><?xml version="1.0" encoding="utf-8"?>
<p:tagLst xmlns:p="http://schemas.openxmlformats.org/presentationml/2006/main">
  <p:tag name="TIMING" val="|1.178|7.171|1.684|1.333|1.561|1.454|1.544"/>
</p:tagLst>
</file>

<file path=ppt/tags/tag34.xml><?xml version="1.0" encoding="utf-8"?>
<p:tagLst xmlns:p="http://schemas.openxmlformats.org/presentationml/2006/main">
  <p:tag name="TIMING" val="|1.397|2.609"/>
</p:tagLst>
</file>

<file path=ppt/tags/tag35.xml><?xml version="1.0" encoding="utf-8"?>
<p:tagLst xmlns:p="http://schemas.openxmlformats.org/presentationml/2006/main">
  <p:tag name="TIMING" val="|0.756|2.6"/>
</p:tagLst>
</file>

<file path=ppt/tags/tag36.xml><?xml version="1.0" encoding="utf-8"?>
<p:tagLst xmlns:p="http://schemas.openxmlformats.org/presentationml/2006/main">
  <p:tag name="TIMING" val="|0.867|6.75"/>
</p:tagLst>
</file>

<file path=ppt/tags/tag37.xml><?xml version="1.0" encoding="utf-8"?>
<p:tagLst xmlns:p="http://schemas.openxmlformats.org/presentationml/2006/main">
  <p:tag name="TIMING" val="|1.08|2.646|1.229|2.008|1.493"/>
</p:tagLst>
</file>

<file path=ppt/tags/tag38.xml><?xml version="1.0" encoding="utf-8"?>
<p:tagLst xmlns:p="http://schemas.openxmlformats.org/presentationml/2006/main">
  <p:tag name="TIMING" val="|1.578|1.399|1.957|2.004"/>
</p:tagLst>
</file>

<file path=ppt/tags/tag39.xml><?xml version="1.0" encoding="utf-8"?>
<p:tagLst xmlns:p="http://schemas.openxmlformats.org/presentationml/2006/main">
  <p:tag name="TIMING" val="|1.394|0.88|1.787|1.397"/>
</p:tagLst>
</file>

<file path=ppt/tags/tag4.xml><?xml version="1.0" encoding="utf-8"?>
<p:tagLst xmlns:p="http://schemas.openxmlformats.org/presentationml/2006/main">
  <p:tag name="TIMING" val="|1.195|2.036|2.677|2.606"/>
</p:tagLst>
</file>

<file path=ppt/tags/tag40.xml><?xml version="1.0" encoding="utf-8"?>
<p:tagLst xmlns:p="http://schemas.openxmlformats.org/presentationml/2006/main">
  <p:tag name="TIMING" val="|1.626|1.071|1.776|1.456"/>
</p:tagLst>
</file>

<file path=ppt/tags/tag41.xml><?xml version="1.0" encoding="utf-8"?>
<p:tagLst xmlns:p="http://schemas.openxmlformats.org/presentationml/2006/main">
  <p:tag name="TIMING" val="|0.867|1.147|2.176|1.032|2.653|2.047"/>
</p:tagLst>
</file>

<file path=ppt/tags/tag42.xml><?xml version="1.0" encoding="utf-8"?>
<p:tagLst xmlns:p="http://schemas.openxmlformats.org/presentationml/2006/main">
  <p:tag name="TIMING" val="|0.828"/>
</p:tagLst>
</file>

<file path=ppt/tags/tag43.xml><?xml version="1.0" encoding="utf-8"?>
<p:tagLst xmlns:p="http://schemas.openxmlformats.org/presentationml/2006/main">
  <p:tag name="TIMING" val="|1.468|19.802"/>
</p:tagLst>
</file>

<file path=ppt/tags/tag44.xml><?xml version="1.0" encoding="utf-8"?>
<p:tagLst xmlns:p="http://schemas.openxmlformats.org/presentationml/2006/main">
  <p:tag name="TIMING" val="|1.175|2.415|1.941|1.755|1.653|2.664"/>
</p:tagLst>
</file>

<file path=ppt/tags/tag5.xml><?xml version="1.0" encoding="utf-8"?>
<p:tagLst xmlns:p="http://schemas.openxmlformats.org/presentationml/2006/main">
  <p:tag name="TIMING" val="|0.956|2.187|3.495"/>
</p:tagLst>
</file>

<file path=ppt/tags/tag6.xml><?xml version="1.0" encoding="utf-8"?>
<p:tagLst xmlns:p="http://schemas.openxmlformats.org/presentationml/2006/main">
  <p:tag name="TIMING" val="|0.674|1.689|2.725|2.796"/>
</p:tagLst>
</file>

<file path=ppt/tags/tag7.xml><?xml version="1.0" encoding="utf-8"?>
<p:tagLst xmlns:p="http://schemas.openxmlformats.org/presentationml/2006/main">
  <p:tag name="TIMING" val="|1.066|1.919|3.183"/>
</p:tagLst>
</file>

<file path=ppt/tags/tag8.xml><?xml version="1.0" encoding="utf-8"?>
<p:tagLst xmlns:p="http://schemas.openxmlformats.org/presentationml/2006/main">
  <p:tag name="TIMING" val="|0.88|2.281|2.544|2.54"/>
</p:tagLst>
</file>

<file path=ppt/tags/tag9.xml><?xml version="1.0" encoding="utf-8"?>
<p:tagLst xmlns:p="http://schemas.openxmlformats.org/presentationml/2006/main">
  <p:tag name="TIMING" val="|0.868|1.996|3.171|2.90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2552</Words>
  <Application>WPS Presentation</Application>
  <PresentationFormat>宽屏</PresentationFormat>
  <Paragraphs>178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5" baseType="lpstr">
      <vt:lpstr>Arial</vt:lpstr>
      <vt:lpstr>SimSun</vt:lpstr>
      <vt:lpstr>Wingdings</vt:lpstr>
      <vt:lpstr>Calibri Light</vt:lpstr>
      <vt:lpstr>Nexa Script Light</vt:lpstr>
      <vt:lpstr>Fixifont</vt:lpstr>
      <vt:lpstr>Microsoft YaHei</vt:lpstr>
      <vt:lpstr>Arial Unicode MS</vt:lpstr>
      <vt:lpstr>Calibri</vt:lpstr>
      <vt:lpstr>Wingdings</vt:lpstr>
      <vt:lpstr>Office Theme</vt:lpstr>
      <vt:lpstr>Знакомство с цифрой 3</vt:lpstr>
      <vt:lpstr>Программное содержание:</vt:lpstr>
      <vt:lpstr>У нас сегодня в гостях фиксики! </vt:lpstr>
      <vt:lpstr> игровое упражнение «Сосчитай предметы»</vt:lpstr>
      <vt:lpstr>Сколько игрушек вы видели?</vt:lpstr>
      <vt:lpstr>Что у человека 1?</vt:lpstr>
      <vt:lpstr>Сколько игрушек вы видели?</vt:lpstr>
      <vt:lpstr>чего у человека 2?</vt:lpstr>
      <vt:lpstr>Сколько игрушек вы видели?</vt:lpstr>
      <vt:lpstr>на что похожа цифра 3?</vt:lpstr>
      <vt:lpstr>игровое упражнение«Сколько?»</vt:lpstr>
      <vt:lpstr>игровое упражнение«Сколько?»</vt:lpstr>
      <vt:lpstr>игровое упражнение«Сколько?»</vt:lpstr>
      <vt:lpstr>Сколько синих кубиков? красных? жЁлтых?</vt:lpstr>
      <vt:lpstr>Сколько мячиков? пирамидок? ручек?</vt:lpstr>
      <vt:lpstr>Тыдыщ! молодцы, первое задание выполнено!</vt:lpstr>
      <vt:lpstr>весЁлая физкультминутка</vt:lpstr>
      <vt:lpstr>PowerPoint 演示文稿</vt:lpstr>
      <vt:lpstr>игровое упражнение «назови предыдущее и последующее число».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Тыдыщ! и снова молодцы! и с этим заданием справились!</vt:lpstr>
      <vt:lpstr>игровое упражнение «разложи и расскажи о  ширине полосок»</vt:lpstr>
      <vt:lpstr>перед вами полоски различной ширины, их надо разложить по возрастанию</vt:lpstr>
      <vt:lpstr>PowerPoint 演示文稿</vt:lpstr>
      <vt:lpstr>PowerPoint 演示文稿</vt:lpstr>
      <vt:lpstr>методом наложения.  каждая полоска уже/шире предыдущей.</vt:lpstr>
      <vt:lpstr>какие фигуры перед вами? (цилиндры) Одинаковы ли они?</vt:lpstr>
      <vt:lpstr>давайте расставим их по возрастанию: от самого низкого к самому высокому</vt:lpstr>
      <vt:lpstr>Какой цилиндр самый высокий? Какой цилиндр самый низкий? Какой цилиндр ниже жёлтого? Какой цилиндр выше зелёного?  Какой цилиндр ниже фиолетового? Какой цилиндр ниже зелёного?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Файзутдиновы</cp:lastModifiedBy>
  <cp:revision>6</cp:revision>
  <dcterms:created xsi:type="dcterms:W3CDTF">2022-09-27T15:37:00Z</dcterms:created>
  <dcterms:modified xsi:type="dcterms:W3CDTF">2022-09-29T17:20:32Z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1049-11.2.0.11341</vt:lpwstr>
  </property>
  <property fmtid="{D5CDD505-2E9C-101B-9397-08002B2CF9AE}" pid="3" name="ICV">
    <vt:lpwstr>37A88E14703D41AD8E6D5514C34B3E4A</vt:lpwstr>
  </property>
</Properties>
</file>