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0" r:id="rId4"/>
    <p:sldId id="270" r:id="rId5"/>
    <p:sldId id="261" r:id="rId6"/>
    <p:sldId id="271" r:id="rId7"/>
    <p:sldId id="262" r:id="rId8"/>
    <p:sldId id="266" r:id="rId9"/>
    <p:sldId id="265" r:id="rId10"/>
    <p:sldId id="263" r:id="rId11"/>
    <p:sldId id="264" r:id="rId12"/>
    <p:sldId id="269" r:id="rId13"/>
    <p:sldId id="259" r:id="rId14"/>
    <p:sldId id="272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211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2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80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6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714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6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07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68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22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77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7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B5873-1C8C-457B-B70B-5641B7C91870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A496-F5F1-42F7-B0BD-5E3E71D727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7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2"/>
          <p:cNvSpPr/>
          <p:nvPr/>
        </p:nvSpPr>
        <p:spPr>
          <a:xfrm rot="10800000">
            <a:off x="0" y="-12315"/>
            <a:ext cx="12192000" cy="548680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ятиугольник 2"/>
          <p:cNvSpPr/>
          <p:nvPr/>
        </p:nvSpPr>
        <p:spPr>
          <a:xfrm rot="10800000">
            <a:off x="1691824" y="527638"/>
            <a:ext cx="10502107" cy="405085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2447595" y="74291"/>
            <a:ext cx="10273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МАОУ Лицей № 6  </a:t>
            </a:r>
            <a:r>
              <a:rPr lang="ru-RU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г. Северобайкальск</a:t>
            </a:r>
            <a:endParaRPr lang="ru-RU" sz="2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847742"/>
            <a:ext cx="12192000" cy="11399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0822" y="1445241"/>
            <a:ext cx="8321305" cy="3252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2D588B"/>
                </a:solidFill>
              </a:rPr>
              <a:t>РУССКИЙ ЯЗЫК</a:t>
            </a:r>
            <a:endParaRPr lang="ru-RU" sz="4800" dirty="0">
              <a:solidFill>
                <a:srgbClr val="2D588B"/>
              </a:solidFill>
            </a:endParaRPr>
          </a:p>
          <a:p>
            <a:pPr algn="ctr"/>
            <a:r>
              <a:rPr lang="ru-RU" sz="3733" dirty="0">
                <a:solidFill>
                  <a:srgbClr val="2D588B"/>
                </a:solidFill>
              </a:rPr>
              <a:t>6 класс</a:t>
            </a:r>
          </a:p>
          <a:p>
            <a:pPr algn="ctr"/>
            <a:r>
              <a:rPr lang="ru-RU" sz="3200" dirty="0">
                <a:solidFill>
                  <a:srgbClr val="2D588B"/>
                </a:solidFill>
              </a:rPr>
              <a:t>Тема урока: </a:t>
            </a:r>
            <a:r>
              <a:rPr lang="ru-RU" sz="3200" dirty="0" smtClean="0">
                <a:solidFill>
                  <a:srgbClr val="2D588B"/>
                </a:solidFill>
              </a:rPr>
              <a:t>«Орфография как система правил. Правописание безударных проверяемых и непроверяемых гласных в корне»</a:t>
            </a:r>
            <a:endParaRPr lang="ru-RU" sz="3200" dirty="0">
              <a:solidFill>
                <a:srgbClr val="2D588B"/>
              </a:solidFill>
            </a:endParaRP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660838" y="5691446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224268"/>
                </a:solidFill>
              </a:rPr>
              <a:t>2021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39883" y="4965172"/>
            <a:ext cx="5585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2D588B"/>
                </a:solidFill>
              </a:rPr>
              <a:t>Учитель: </a:t>
            </a:r>
            <a:r>
              <a:rPr lang="ru-RU" sz="2400" dirty="0" err="1" smtClean="0">
                <a:solidFill>
                  <a:srgbClr val="2D588B"/>
                </a:solidFill>
              </a:rPr>
              <a:t>Мазанникова</a:t>
            </a:r>
            <a:r>
              <a:rPr lang="ru-RU" sz="2400" dirty="0" smtClean="0">
                <a:solidFill>
                  <a:srgbClr val="2D588B"/>
                </a:solidFill>
              </a:rPr>
              <a:t> Олеся Витальевна</a:t>
            </a:r>
            <a:endParaRPr lang="ru-RU" sz="2400" dirty="0">
              <a:solidFill>
                <a:srgbClr val="2D58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53"/>
    </mc:Choice>
    <mc:Fallback xmlns="">
      <p:transition spd="slow" advTm="3915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139" y="556645"/>
            <a:ext cx="11412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480995"/>
              </p:ext>
            </p:extLst>
          </p:nvPr>
        </p:nvGraphicFramePr>
        <p:xfrm>
          <a:off x="1233712" y="1343780"/>
          <a:ext cx="9448801" cy="4670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34">
                  <a:extLst>
                    <a:ext uri="{9D8B030D-6E8A-4147-A177-3AD203B41FA5}">
                      <a16:colId xmlns="" xmlns:a16="http://schemas.microsoft.com/office/drawing/2014/main" val="3136654197"/>
                    </a:ext>
                  </a:extLst>
                </a:gridCol>
                <a:gridCol w="4125667">
                  <a:extLst>
                    <a:ext uri="{9D8B030D-6E8A-4147-A177-3AD203B41FA5}">
                      <a16:colId xmlns="" xmlns:a16="http://schemas.microsoft.com/office/drawing/2014/main" val="3609507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Безударные гласные, проверяемые ударением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Непроверяемые безударные гласные</a:t>
                      </a: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="" xmlns:a16="http://schemas.microsoft.com/office/drawing/2014/main" val="3323251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(В) моей – 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мой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Декабрьский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extLst>
                  <a:ext uri="{0D108BD9-81ED-4DB2-BD59-A6C34878D82A}">
                    <a16:rowId xmlns="" xmlns:a16="http://schemas.microsoft.com/office/drawing/2014/main" val="2353515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Оконной – окна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Торчат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04412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(Не) просветлев – свет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Балкон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27994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Темнеет – тёмный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0470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(За) домами – дом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79813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Одичал – дикий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6551832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56496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74"/>
    </mc:Choice>
    <mc:Fallback xmlns="">
      <p:transition spd="slow" advTm="152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911" y="498588"/>
            <a:ext cx="109081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ряд, в котором в словах на месте пропуска пишется буква О: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3911" y="2000817"/>
            <a:ext cx="1090814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     в…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дяной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     пан…рамный, л…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биринт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  р…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ссийский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уд…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лённый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п…ток, к…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никулы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4966" y="2000817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823" y="2000817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2337" y="2510866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2043" y="2994505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4356" y="3466649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55585" y="2510866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60066" y="2994504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74097" y="3457235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33911" y="4930543"/>
            <a:ext cx="65538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79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51"/>
    </mc:Choice>
    <mc:Fallback xmlns="">
      <p:transition spd="slow" advTm="507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193" y="276646"/>
            <a:ext cx="1090814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однокоренных словах гласные звуки в корне могут находиться в ударном положении и в безударном. В большинстве случаев на письме они обозначаются одной и той же буквой: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д, ув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— ув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</a:t>
            </a:r>
          </a:p>
          <a:p>
            <a:pPr algn="just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Безударные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гласные в корне надо проверять. Для этого нужно изменить слово или подобрать однокоренное так, чтобы гласная оказалась под ударением: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ление – уд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лить – уд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лённый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погл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щённый – гл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Непроверяемые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безударные гласные в корнях слов надо запоминать и проверять по словарю: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624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95"/>
    </mc:Choice>
    <mc:Fallback xmlns="">
      <p:transition spd="slow" advTm="598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12315"/>
            <a:ext cx="12193931" cy="945037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9" name="Группа 8"/>
          <p:cNvGrpSpPr/>
          <p:nvPr/>
        </p:nvGrpSpPr>
        <p:grpSpPr>
          <a:xfrm rot="10800000">
            <a:off x="-12315" y="6276046"/>
            <a:ext cx="12193931" cy="581953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15414" y="1604797"/>
            <a:ext cx="10871761" cy="4273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Задания для самостоятельной работы:</a:t>
            </a:r>
          </a:p>
          <a:p>
            <a:pPr algn="just">
              <a:lnSpc>
                <a:spcPct val="107000"/>
              </a:lnSpc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предложенным словам подберите проверочное и спишите, вставляя пропущенные буквы.</a:t>
            </a:r>
          </a:p>
          <a:p>
            <a:pPr algn="just">
              <a:lnSpc>
                <a:spcPct val="107000"/>
              </a:lnSpc>
            </a:pP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Осл</a:t>
            </a:r>
            <a:r>
              <a:rPr lang="ru-RU" sz="32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жнение – осл</a:t>
            </a:r>
            <a:r>
              <a:rPr lang="ru-RU" sz="32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жнить – осл</a:t>
            </a:r>
            <a:r>
              <a:rPr lang="ru-RU" sz="32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жнённый – сложность</a:t>
            </a:r>
          </a:p>
          <a:p>
            <a:pPr algn="just">
              <a:lnSpc>
                <a:spcPct val="107000"/>
              </a:lnSpc>
            </a:pP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щение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упр..щённый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…</a:t>
            </a:r>
          </a:p>
          <a:p>
            <a:pPr algn="just">
              <a:lnSpc>
                <a:spcPct val="107000"/>
              </a:lnSpc>
            </a:pP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щение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..щённый – …</a:t>
            </a:r>
          </a:p>
          <a:p>
            <a:pPr algn="just">
              <a:lnSpc>
                <a:spcPct val="107000"/>
              </a:lnSpc>
            </a:pP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Вопл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щение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вопл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вопл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..щённый – …</a:t>
            </a:r>
          </a:p>
          <a:p>
            <a:pPr marL="457189" indent="-457189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47595" y="74291"/>
            <a:ext cx="9734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МАОУ Лицей 6 г. Северобайкальск</a:t>
            </a:r>
            <a:endParaRPr lang="ru-RU" sz="24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18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50"/>
    </mc:Choice>
    <mc:Fallback xmlns="">
      <p:transition spd="slow" advTm="1755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12315"/>
            <a:ext cx="12193931" cy="945037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9" name="Группа 8"/>
          <p:cNvGrpSpPr/>
          <p:nvPr/>
        </p:nvGrpSpPr>
        <p:grpSpPr>
          <a:xfrm rot="10800000">
            <a:off x="-12315" y="6276046"/>
            <a:ext cx="12193931" cy="581953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15414" y="1604797"/>
            <a:ext cx="10871761" cy="3746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Задания для самостоятельной работы:</a:t>
            </a:r>
          </a:p>
          <a:p>
            <a:pPr algn="just">
              <a:lnSpc>
                <a:spcPct val="107000"/>
              </a:lnSpc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Найдите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ряд слов, в которых на месте пропуска пишется буква а:</a:t>
            </a:r>
          </a:p>
          <a:p>
            <a:pPr algn="just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р..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птать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х..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рактер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в..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рсистый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птека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гмент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рованный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р..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ждение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м..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лодой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47595" y="74291"/>
            <a:ext cx="9734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Narrow" panose="020B0606020202030204" pitchFamily="34" charset="0"/>
              </a:rPr>
              <a:t>МАОУ Лицей 6 г. Северобайкальск</a:t>
            </a:r>
          </a:p>
        </p:txBody>
      </p:sp>
    </p:spTree>
    <p:extLst>
      <p:ext uri="{BB962C8B-B14F-4D97-AF65-F5344CB8AC3E}">
        <p14:creationId xmlns:p14="http://schemas.microsoft.com/office/powerpoint/2010/main" val="423930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88"/>
    </mc:Choice>
    <mc:Fallback xmlns="">
      <p:transition spd="slow" advTm="908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12315"/>
            <a:ext cx="12193931" cy="945037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grpSp>
        <p:nvGrpSpPr>
          <p:cNvPr id="9" name="Группа 8"/>
          <p:cNvGrpSpPr/>
          <p:nvPr/>
        </p:nvGrpSpPr>
        <p:grpSpPr>
          <a:xfrm rot="10800000">
            <a:off x="-12315" y="6276046"/>
            <a:ext cx="12193931" cy="581953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15414" y="1604797"/>
            <a:ext cx="10871761" cy="3746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Задания для самостоятельной работы:</a:t>
            </a:r>
          </a:p>
          <a:p>
            <a:pPr algn="just">
              <a:lnSpc>
                <a:spcPct val="107000"/>
              </a:lnSpc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Выпишите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фрагмента стихотворения слова, соответствующие изученным на уроке орфограммам в корне.</a:t>
            </a:r>
          </a:p>
          <a:p>
            <a:pPr algn="ctr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Осень. Обсыпается весь наш бедный сад,</a:t>
            </a:r>
          </a:p>
          <a:p>
            <a:pPr algn="ctr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Листья пожелтелые по ветру летят;</a:t>
            </a:r>
          </a:p>
          <a:p>
            <a:pPr algn="ctr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Лишь вдали красуются, там на дне долин,</a:t>
            </a:r>
          </a:p>
          <a:p>
            <a:pPr algn="ctr">
              <a:lnSpc>
                <a:spcPct val="107000"/>
              </a:lnSpc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Кисти ярко-красные вянущих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рябин.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47595" y="74291"/>
            <a:ext cx="9734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 Narrow" panose="020B0606020202030204" pitchFamily="34" charset="0"/>
              </a:rPr>
              <a:t>МАОУ Лицей 6 г. Северобайкальск</a:t>
            </a:r>
          </a:p>
        </p:txBody>
      </p:sp>
    </p:spTree>
    <p:extLst>
      <p:ext uri="{BB962C8B-B14F-4D97-AF65-F5344CB8AC3E}">
        <p14:creationId xmlns:p14="http://schemas.microsoft.com/office/powerpoint/2010/main" val="123857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61"/>
    </mc:Choice>
    <mc:Fallback xmlns="">
      <p:transition spd="slow" advTm="1576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000" y="2198294"/>
            <a:ext cx="114121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раздел языкознания, изучающий систему правил единообразного написания слов и их форм, а также сами эти правила.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3001" y="296449"/>
            <a:ext cx="11412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Орфограмма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греч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. 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orthos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 — правильный, 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gramma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 —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буква)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правильное написание какого-либо слова, одна из основных единиц орфографии.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5668" y="4643252"/>
            <a:ext cx="40073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вительный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6429" y="4643252"/>
            <a:ext cx="1575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2062736" y="4663762"/>
            <a:ext cx="705853" cy="32316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6189095" y="4604084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64054" y="4766362"/>
            <a:ext cx="503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151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44"/>
    </mc:Choice>
    <mc:Fallback xmlns="">
      <p:transition spd="slow" advTm="801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 animBg="1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261" y="528160"/>
            <a:ext cx="114121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слова на группы: голова, капуста, собака, земля,</a:t>
            </a:r>
          </a:p>
          <a:p>
            <a:pPr algn="just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освежить, билет.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99696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22643" y="1420683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71926" y="142801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23" name="Арка 22"/>
          <p:cNvSpPr/>
          <p:nvPr/>
        </p:nvSpPr>
        <p:spPr>
          <a:xfrm>
            <a:off x="5736142" y="528160"/>
            <a:ext cx="876685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>
            <a:off x="9958216" y="561326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7112615" y="544129"/>
            <a:ext cx="945204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>
            <a:off x="8624562" y="585622"/>
            <a:ext cx="853103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Арка 28"/>
          <p:cNvSpPr/>
          <p:nvPr/>
        </p:nvSpPr>
        <p:spPr>
          <a:xfrm>
            <a:off x="1112808" y="1516669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Арка 30"/>
          <p:cNvSpPr/>
          <p:nvPr/>
        </p:nvSpPr>
        <p:spPr>
          <a:xfrm>
            <a:off x="2805156" y="1480708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32043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154520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45462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283110"/>
              </p:ext>
            </p:extLst>
          </p:nvPr>
        </p:nvGraphicFramePr>
        <p:xfrm>
          <a:off x="735261" y="2330750"/>
          <a:ext cx="10803596" cy="3325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1798">
                  <a:extLst>
                    <a:ext uri="{9D8B030D-6E8A-4147-A177-3AD203B41FA5}">
                      <a16:colId xmlns="" xmlns:a16="http://schemas.microsoft.com/office/drawing/2014/main" val="865131608"/>
                    </a:ext>
                  </a:extLst>
                </a:gridCol>
                <a:gridCol w="5401798">
                  <a:extLst>
                    <a:ext uri="{9D8B030D-6E8A-4147-A177-3AD203B41FA5}">
                      <a16:colId xmlns="" xmlns:a16="http://schemas.microsoft.com/office/drawing/2014/main" val="3482764928"/>
                    </a:ext>
                  </a:extLst>
                </a:gridCol>
              </a:tblGrid>
              <a:tr h="83142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9350384"/>
                  </a:ext>
                </a:extLst>
              </a:tr>
              <a:tr h="831427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1475774"/>
                  </a:ext>
                </a:extLst>
              </a:tr>
              <a:tr h="831427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78864140"/>
                  </a:ext>
                </a:extLst>
              </a:tr>
              <a:tr h="831427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378188"/>
                  </a:ext>
                </a:extLst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2452914" y="3397150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52914" y="4138068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97077" y="4947207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освежить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06477" y="3348510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57819" y="4082186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74292" y="4947206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билет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674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338"/>
    </mc:Choice>
    <mc:Fallback xmlns="">
      <p:transition spd="slow" advTm="1603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4" grpId="0"/>
      <p:bldP spid="15" grpId="0"/>
      <p:bldP spid="23" grpId="0" animBg="1"/>
      <p:bldP spid="24" grpId="0" animBg="1"/>
      <p:bldP spid="25" grpId="0" animBg="1"/>
      <p:bldP spid="26" grpId="0" animBg="1"/>
      <p:bldP spid="29" grpId="0" animBg="1"/>
      <p:bldP spid="31" grpId="0" animBg="1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261" y="528160"/>
            <a:ext cx="114121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слова на группы: голова, капуста, собака, земля,</a:t>
            </a:r>
          </a:p>
          <a:p>
            <a:pPr algn="just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освежить, билет.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99696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22643" y="1420683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71926" y="142801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23" name="Арка 22"/>
          <p:cNvSpPr/>
          <p:nvPr/>
        </p:nvSpPr>
        <p:spPr>
          <a:xfrm>
            <a:off x="5736142" y="528160"/>
            <a:ext cx="876685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Арка 23"/>
          <p:cNvSpPr/>
          <p:nvPr/>
        </p:nvSpPr>
        <p:spPr>
          <a:xfrm>
            <a:off x="9958216" y="561326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7112615" y="544129"/>
            <a:ext cx="945204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>
            <a:off x="8624562" y="585622"/>
            <a:ext cx="853103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Арка 28"/>
          <p:cNvSpPr/>
          <p:nvPr/>
        </p:nvSpPr>
        <p:spPr>
          <a:xfrm>
            <a:off x="1112808" y="1516669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Арка 30"/>
          <p:cNvSpPr/>
          <p:nvPr/>
        </p:nvSpPr>
        <p:spPr>
          <a:xfrm>
            <a:off x="2805156" y="1480708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32043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154520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45462" y="44108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283110"/>
              </p:ext>
            </p:extLst>
          </p:nvPr>
        </p:nvGraphicFramePr>
        <p:xfrm>
          <a:off x="735261" y="2330750"/>
          <a:ext cx="10803596" cy="3325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1798">
                  <a:extLst>
                    <a:ext uri="{9D8B030D-6E8A-4147-A177-3AD203B41FA5}">
                      <a16:colId xmlns="" xmlns:a16="http://schemas.microsoft.com/office/drawing/2014/main" val="865131608"/>
                    </a:ext>
                  </a:extLst>
                </a:gridCol>
                <a:gridCol w="5401798">
                  <a:extLst>
                    <a:ext uri="{9D8B030D-6E8A-4147-A177-3AD203B41FA5}">
                      <a16:colId xmlns="" xmlns:a16="http://schemas.microsoft.com/office/drawing/2014/main" val="3482764928"/>
                    </a:ext>
                  </a:extLst>
                </a:gridCol>
              </a:tblGrid>
              <a:tr h="83142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19350384"/>
                  </a:ext>
                </a:extLst>
              </a:tr>
              <a:tr h="831427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1475774"/>
                  </a:ext>
                </a:extLst>
              </a:tr>
              <a:tr h="831427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78864140"/>
                  </a:ext>
                </a:extLst>
              </a:tr>
              <a:tr h="831427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378188"/>
                  </a:ext>
                </a:extLst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2452914" y="3397150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52914" y="4138068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97077" y="4947207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освежить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06477" y="3348510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57819" y="4082186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74292" y="4947206"/>
            <a:ext cx="3283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билет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900" y="2319932"/>
            <a:ext cx="5297714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Безударные гласные, проверяемые ударением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4484" y="2330750"/>
            <a:ext cx="5297714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Непроверяемые безударные гласные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4052" y="5969693"/>
            <a:ext cx="7622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нфликт – к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нфликтный – к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нфликтовать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061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03"/>
    </mc:Choice>
    <mc:Fallback xmlns="">
      <p:transition spd="slow" advTm="741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6612" y="339475"/>
            <a:ext cx="10904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Различайте слова по лексическому значению!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4472" y="1164922"/>
            <a:ext cx="289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рять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84472" y="2104446"/>
            <a:ext cx="3042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рять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28706" y="1196379"/>
            <a:ext cx="1366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86763" y="2136466"/>
            <a:ext cx="3344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</a:t>
            </a:r>
            <a:r>
              <a:rPr lang="ru-RU" sz="4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рка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Арка 54"/>
          <p:cNvSpPr/>
          <p:nvPr/>
        </p:nvSpPr>
        <p:spPr>
          <a:xfrm>
            <a:off x="6257793" y="1174408"/>
            <a:ext cx="7856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Арка 55"/>
          <p:cNvSpPr/>
          <p:nvPr/>
        </p:nvSpPr>
        <p:spPr>
          <a:xfrm>
            <a:off x="1591209" y="1174408"/>
            <a:ext cx="7856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7" name="Арка 56"/>
          <p:cNvSpPr/>
          <p:nvPr/>
        </p:nvSpPr>
        <p:spPr>
          <a:xfrm>
            <a:off x="7130258" y="2130731"/>
            <a:ext cx="7856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8" name="Арка 57"/>
          <p:cNvSpPr/>
          <p:nvPr/>
        </p:nvSpPr>
        <p:spPr>
          <a:xfrm>
            <a:off x="1636549" y="2124635"/>
            <a:ext cx="7856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806782" y="1312535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838039" y="2240875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84472" y="3370735"/>
            <a:ext cx="50870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скать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(бельё) –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84472" y="4230004"/>
            <a:ext cx="5268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Пол..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скать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(щенка) –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429932" y="3494096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436943" y="4355028"/>
            <a:ext cx="50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81829" y="1127869"/>
            <a:ext cx="2699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(друзей) –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81829" y="2114839"/>
            <a:ext cx="3018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(одежду) –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72335" y="3381128"/>
            <a:ext cx="22563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16500" y="4203201"/>
            <a:ext cx="14825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119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088"/>
    </mc:Choice>
    <mc:Fallback xmlns="">
      <p:transition spd="slow" advTm="690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4" grpId="0"/>
      <p:bldP spid="65" grpId="0"/>
      <p:bldP spid="66" grpId="0"/>
      <p:bldP spid="67" grpId="0"/>
      <p:bldP spid="29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6612" y="2257110"/>
            <a:ext cx="10904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нь - осенний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69988" y="2098618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80962" y="216070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33" name="Арка 32"/>
          <p:cNvSpPr/>
          <p:nvPr/>
        </p:nvSpPr>
        <p:spPr>
          <a:xfrm>
            <a:off x="4559323" y="2186802"/>
            <a:ext cx="705853" cy="32316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Арка 33"/>
          <p:cNvSpPr/>
          <p:nvPr/>
        </p:nvSpPr>
        <p:spPr>
          <a:xfrm>
            <a:off x="6049543" y="2183789"/>
            <a:ext cx="705853" cy="32316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6612" y="3244044"/>
            <a:ext cx="10904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гой – дорого – дороже </a:t>
            </a:r>
          </a:p>
        </p:txBody>
      </p:sp>
      <p:sp>
        <p:nvSpPr>
          <p:cNvPr id="36" name="Арка 35"/>
          <p:cNvSpPr/>
          <p:nvPr/>
        </p:nvSpPr>
        <p:spPr>
          <a:xfrm>
            <a:off x="3538525" y="3282754"/>
            <a:ext cx="870227" cy="28445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Арка 36"/>
          <p:cNvSpPr/>
          <p:nvPr/>
        </p:nvSpPr>
        <p:spPr>
          <a:xfrm>
            <a:off x="5654023" y="3282754"/>
            <a:ext cx="870227" cy="28445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Арка 37"/>
          <p:cNvSpPr/>
          <p:nvPr/>
        </p:nvSpPr>
        <p:spPr>
          <a:xfrm>
            <a:off x="7530258" y="3313663"/>
            <a:ext cx="870227" cy="28445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23595" y="312679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88832" y="316800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965372" y="316800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76612" y="4221898"/>
            <a:ext cx="10904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щать тигра - кроткий </a:t>
            </a:r>
          </a:p>
        </p:txBody>
      </p:sp>
      <p:sp>
        <p:nvSpPr>
          <p:cNvPr id="43" name="Арка 42"/>
          <p:cNvSpPr/>
          <p:nvPr/>
        </p:nvSpPr>
        <p:spPr>
          <a:xfrm>
            <a:off x="3919051" y="4318398"/>
            <a:ext cx="870227" cy="28445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1" name="Арка 60"/>
          <p:cNvSpPr/>
          <p:nvPr/>
        </p:nvSpPr>
        <p:spPr>
          <a:xfrm>
            <a:off x="7052123" y="4293225"/>
            <a:ext cx="721944" cy="3348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98029" y="410270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464405" y="4148416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76612" y="5072901"/>
            <a:ext cx="10904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щать путь - краткий </a:t>
            </a:r>
          </a:p>
        </p:txBody>
      </p:sp>
      <p:sp>
        <p:nvSpPr>
          <p:cNvPr id="69" name="Арка 68"/>
          <p:cNvSpPr/>
          <p:nvPr/>
        </p:nvSpPr>
        <p:spPr>
          <a:xfrm>
            <a:off x="4034874" y="5149646"/>
            <a:ext cx="870227" cy="28445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0" name="Арка 69"/>
          <p:cNvSpPr/>
          <p:nvPr/>
        </p:nvSpPr>
        <p:spPr>
          <a:xfrm>
            <a:off x="7159360" y="5149647"/>
            <a:ext cx="610089" cy="28445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flipV="1">
            <a:off x="4935246" y="5015086"/>
            <a:ext cx="37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499633" y="497781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76612" y="339475"/>
            <a:ext cx="10904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Обобщим полученные знания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161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57"/>
    </mc:Choice>
    <mc:Fallback xmlns="">
      <p:transition spd="slow" advTm="336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2" grpId="0"/>
      <p:bldP spid="33" grpId="0" animBg="1"/>
      <p:bldP spid="34" grpId="0" animBg="1"/>
      <p:bldP spid="35" grpId="0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 animBg="1"/>
      <p:bldP spid="61" grpId="0" animBg="1"/>
      <p:bldP spid="62" grpId="0"/>
      <p:bldP spid="63" grpId="0"/>
      <p:bldP spid="68" grpId="0"/>
      <p:bldP spid="69" grpId="0" animBg="1"/>
      <p:bldP spid="70" grpId="0" animBg="1"/>
      <p:bldP spid="71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139" y="556645"/>
            <a:ext cx="1141218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проверить безударную гласную в словах, расположенных слева, словами из правого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столбика? </a:t>
            </a:r>
          </a:p>
          <a:p>
            <a:pPr algn="just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Гора               горе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волна              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 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травить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травы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водитель 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воды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423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85"/>
    </mc:Choice>
    <mc:Fallback xmlns="">
      <p:transition spd="slow" advTm="324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139" y="556645"/>
            <a:ext cx="1141218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проверке безударной гласной в корне у глагола следует обращать внимание на вид.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совершенного вида нельзя проверять глаголами несовершенного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вида: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сделать? оп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здать – что делать?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здывать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Опоздать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 однокоренным словом – прийти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Арка 3"/>
          <p:cNvSpPr/>
          <p:nvPr/>
        </p:nvSpPr>
        <p:spPr>
          <a:xfrm>
            <a:off x="1007495" y="3500998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9919266" y="3500998"/>
            <a:ext cx="690226" cy="3533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07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41"/>
    </mc:Choice>
    <mc:Fallback xmlns="">
      <p:transition spd="slow" advTm="353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139" y="556645"/>
            <a:ext cx="114121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из фрагмента стихотворения слова, соответствующие изученным на уроке орфограммам в корне. Сколько получилось групп слов?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3682" y="2780252"/>
            <a:ext cx="8585861" cy="3102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Декабрьский день в моей оконной раме.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просветлев, темнеет небосклон.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Торчат, как мётлы, ветви за домами.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Забитый снегом одичал балкон.</a:t>
            </a:r>
          </a:p>
          <a:p>
            <a:pPr algn="r"/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(С.Я. Маршак)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761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"/>
    </mc:Choice>
    <mc:Fallback xmlns="">
      <p:transition spd="slow" advTm="1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9.2|7.3|17.8|2.6|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7.1|11.6|3.6|4|2.6|3.3|3.2|3.4|2.4|4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4|12.6|3.9|24.8|8.3|4.9|11.8|6.2|3.3|14|6.5|2.4|8.1|5|3.8|12.7|5.4|3.6|9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4|15.1|13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1.5|15.1|4.1|1.7|1.3|2.8|3|1.2|1.2|5.2|1.6|3.5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|1.5|1.1|2.2|2.3|1.9|2.8|2.8|4.3|1.1|1.5|2.4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523</Words>
  <Application>Microsoft Office PowerPoint</Application>
  <PresentationFormat>Произвольный</PresentationFormat>
  <Paragraphs>148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днс</cp:lastModifiedBy>
  <cp:revision>56</cp:revision>
  <dcterms:created xsi:type="dcterms:W3CDTF">2021-08-28T01:33:30Z</dcterms:created>
  <dcterms:modified xsi:type="dcterms:W3CDTF">2022-10-02T11:08:52Z</dcterms:modified>
</cp:coreProperties>
</file>