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74" r:id="rId9"/>
    <p:sldId id="273" r:id="rId10"/>
    <p:sldId id="27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23056-1CB8-3417-D767-0C6BCC7FA9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31C10F-11F7-C3F6-9D88-DF48C46DA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615CCE-A862-2EBB-ABA2-A7AB5878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100A13-62E5-86D2-CCB6-7BBC71D9A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4C7D15-90CB-58E4-69A6-14CBA13E9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5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E44D3-D842-384D-702A-35E9FF5E5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A79AB6-8514-870C-B19D-A589A18EA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351D21-F0A0-2910-FB3A-21066903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0177E7-D697-CBAA-5C27-3296BBCC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D03359-7C39-EEB2-BA24-641C08056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41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27E6494-7ECC-A428-D7CB-6C51F012F2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B08BBC-4D7D-8F03-161D-A4242B95F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978110-3233-8A45-14AE-F9EC6E2CF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D8D9BC-727B-A3FD-F3A7-E6FD98C40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ABA3C8-D4EE-8823-E2A2-8652B2EA4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0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122239"/>
            <a:ext cx="10972800" cy="6008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FFC967B3-8FFE-4B60-8FD7-17E13FA6352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9952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2C5D5-F7E1-267D-B2BD-BA14A3714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884A19-3163-90B0-9C72-FAF4F20B1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B6BF82-19A9-3AAB-1839-4EDF476D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1D67F3-1E57-BAB5-9A0C-4C3CB395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35FECE-D580-2343-F0CF-6EAC619BC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2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8F986-84DF-5AF9-BFDF-F7BCEA85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B62B25-E479-E47A-B44C-AF836CD6D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BA2570-A188-D2E1-66C4-159E43674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A1F0A4-8A1A-6F75-2408-B79DB4307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F9CDAC-D191-14E6-1FC7-73895B5C3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0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98AD2-B211-AA21-5B21-F8FC0683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E9EAB3-2FAB-C67D-CB29-5B3C6F366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8C0FC5-3196-B602-9366-E8E562051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2DD1D1-D116-79CD-8C47-16A6AC860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990086-2492-FBF8-6FF4-0B981A02D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B1AD4A-ABE4-5D42-D2D2-84F2B4B04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4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A7472-69D1-292F-4399-48BC24DC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694D97-03D2-54CC-5999-304CD4685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337967-F7B5-8605-0B0D-B83B8AA2B7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B93F4D6-1313-CEF8-9DDE-735082D4AD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9CD35BF-0C49-9D92-8D8D-F11F8CB90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983B6B-B8C2-D82E-8983-35B3E92B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4C8BC1-605B-ED75-25A2-5E9F3530B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D7AB09-926F-CCAF-895E-6D3768607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26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4C05F-A4D4-9DEC-65AE-29E10DC8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F1D7D0-C832-DE46-A16A-C647D56A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FBD273B-B2B4-E1E2-5838-38581CC81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020EB42-67DC-863C-2CB9-28F39A87D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1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1C7F541-3B6C-469B-9D72-E794C9EA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34C4CB-6A0F-0070-8243-0572563D4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28C9D0-8B55-82D3-1494-A54B93462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1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18453-F24C-1CFC-5254-BC2218604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EA92E4-120C-5E58-AD58-C61B1A8C1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D747FC-2F9A-76D9-3961-97651DFFF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E0093B-A61B-7061-1468-12268675B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9C8418-721C-9E34-FFF7-18907E65C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B228DD-C38A-D2E6-7AE1-858D608B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9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D573A-D3E9-FF1B-7A3B-C3BAEB1B9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AD52CE5-54B6-3EC8-B7D9-4A03B4C72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D63FE3-A9B8-DD0C-97CB-A76ADF8E62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F7D574-EB74-6813-AF7E-BD351C2DF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C44CE4-105A-D67E-ED59-992646805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A32ADB-5D2E-13CA-28D4-F1194129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13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1CB9E-B1C3-9F0D-AA77-AD276E79E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E225EA-09F8-3986-E379-F49D78116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2AF206-D6E1-D531-A416-79B97D1891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A7F22-149A-4F88-BAC4-E0555FA7D58E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0DD476-1257-D995-E26F-D128F7C111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1FB7DA-04EA-63D5-6A8E-E2FFFD5F7C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D3F52-E242-4542-902B-EC80FFA50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4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E1607D9-1CC5-08F3-9C7E-829A5E709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74" y="246536"/>
            <a:ext cx="11437052" cy="345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87D8746-D6BD-0769-2031-53B79019799D}"/>
              </a:ext>
            </a:extLst>
          </p:cNvPr>
          <p:cNvSpPr/>
          <p:nvPr/>
        </p:nvSpPr>
        <p:spPr>
          <a:xfrm>
            <a:off x="1486255" y="3704249"/>
            <a:ext cx="92194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«Внимание, дети!»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E831484-5513-8B56-B8E0-744AC83ED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81" y="4948919"/>
            <a:ext cx="2275608" cy="166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730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2794" y="285729"/>
            <a:ext cx="5136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</a:rPr>
              <a:t>Предписывающие знаки</a:t>
            </a:r>
          </a:p>
        </p:txBody>
      </p:sp>
      <p:pic>
        <p:nvPicPr>
          <p:cNvPr id="53252" name="Picture 4" descr="http://www.zap-ti.ru/uploads/predpisyvajushhie_znak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857232"/>
            <a:ext cx="9080500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64154C37-D9A7-2B78-C06D-C87787D24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9322" y="193386"/>
            <a:ext cx="6875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latin typeface="Franklin Gothic Heavy" panose="020B0903020102020204" pitchFamily="34" charset="0"/>
              </a:rPr>
              <a:t> 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261CF5A-4F4D-EB83-29C1-3F53D8DFE71C}"/>
              </a:ext>
            </a:extLst>
          </p:cNvPr>
          <p:cNvSpPr/>
          <p:nvPr/>
        </p:nvSpPr>
        <p:spPr>
          <a:xfrm>
            <a:off x="4188292" y="248238"/>
            <a:ext cx="4932040" cy="28777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   При выходе из дома: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b="1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   </a:t>
            </a:r>
            <a:r>
              <a:rPr lang="ru-RU" sz="19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  <a:cs typeface="+mn-cs"/>
              </a:rPr>
              <a:t>сразу обратите внимание на движение транспортных средств у подъезда и  посмотрите, не приближается ли к вам автомобиль, мотоцикл, мопед, велосипед;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6" name="Содержимое 2">
            <a:extLst>
              <a:ext uri="{FF2B5EF4-FFF2-40B4-BE49-F238E27FC236}">
                <a16:creationId xmlns:a16="http://schemas.microsoft.com/office/drawing/2014/main" id="{63ABDA41-174B-C089-6389-0A92F2EFA32D}"/>
              </a:ext>
            </a:extLst>
          </p:cNvPr>
          <p:cNvSpPr txBox="1">
            <a:spLocks/>
          </p:cNvSpPr>
          <p:nvPr/>
        </p:nvSpPr>
        <p:spPr>
          <a:xfrm>
            <a:off x="237506" y="3184689"/>
            <a:ext cx="9144000" cy="3284984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indent="-384048">
              <a:buFont typeface="Wingdings 2"/>
              <a:buNone/>
              <a:defRPr/>
            </a:pPr>
            <a:endParaRPr lang="ru-RU" sz="1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marL="448056" indent="-384048" algn="just">
              <a:buClr>
                <a:srgbClr val="00B050"/>
              </a:buClr>
              <a:buFont typeface="Wingdings" pitchFamily="2" charset="2"/>
              <a:buChar char="Ø"/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если у подъезда стоят транспортные средства или растут деревья, закрывающие обзор, приостановите свое движение и оглянитесь, нет ли за препятствием опасности.</a:t>
            </a:r>
          </a:p>
          <a:p>
            <a:pPr marL="448056" indent="-384048" algn="ctr">
              <a:buFont typeface="Wingdings 2"/>
              <a:buNone/>
              <a:defRPr/>
            </a:pPr>
            <a:r>
              <a:rPr lang="ru-RU" sz="3200" b="1" dirty="0">
                <a:solidFill>
                  <a:srgbClr val="FFFF00"/>
                </a:solidFill>
              </a:rPr>
              <a:t>        </a:t>
            </a:r>
            <a:r>
              <a:rPr lang="ru-RU" sz="3200" b="1" i="1" dirty="0">
                <a:solidFill>
                  <a:srgbClr val="FFFF00"/>
                </a:solidFill>
              </a:rPr>
              <a:t>При ожидании общественного транспорта:</a:t>
            </a:r>
            <a:endParaRPr lang="ru-RU" sz="3200" i="1" dirty="0">
              <a:solidFill>
                <a:srgbClr val="FFFF00"/>
              </a:solidFill>
            </a:endParaRPr>
          </a:p>
          <a:p>
            <a:pPr marL="448056" indent="-384048" algn="just">
              <a:buClr>
                <a:srgbClr val="17A410"/>
              </a:buClr>
              <a:buFont typeface="Wingdings" pitchFamily="2" charset="2"/>
              <a:buChar char="Ø"/>
              <a:defRPr/>
            </a:pPr>
            <a:r>
              <a:rPr lang="ru-RU" sz="2400" dirty="0"/>
              <a:t> </a:t>
            </a:r>
            <a:r>
              <a:rPr lang="ru-RU" sz="2400" b="1" dirty="0"/>
              <a:t>стойте только на посадочных площадках, а при их отсутствии на тротуаре или обочине.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32D4E0D-C2AE-219E-BD2D-E48F8D34F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99" y="189497"/>
            <a:ext cx="3099274" cy="323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04029E1-1002-6B8C-6EB9-E0651E94F3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7" b="7879"/>
          <a:stretch/>
        </p:blipFill>
        <p:spPr bwMode="auto">
          <a:xfrm>
            <a:off x="9245705" y="189497"/>
            <a:ext cx="2946295" cy="228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6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>
            <a:extLst>
              <a:ext uri="{FF2B5EF4-FFF2-40B4-BE49-F238E27FC236}">
                <a16:creationId xmlns:a16="http://schemas.microsoft.com/office/drawing/2014/main" id="{B11C4564-4C74-EFDA-8D94-C04AAA3E8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693" y="128236"/>
            <a:ext cx="5067011" cy="315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5395DC-E5CE-D67D-2D04-CD9D53D4615F}"/>
              </a:ext>
            </a:extLst>
          </p:cNvPr>
          <p:cNvSpPr txBox="1"/>
          <p:nvPr/>
        </p:nvSpPr>
        <p:spPr>
          <a:xfrm>
            <a:off x="292924" y="452029"/>
            <a:ext cx="6097978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Готовясь перейти дорогу: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i="1" dirty="0"/>
              <a:t>остановитесь или замедлите движение, осмотрите проезжую часть;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i="1" dirty="0"/>
              <a:t> пропустите автомобили;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i="1" dirty="0"/>
              <a:t>не стойте на краю тротуара, так как при проезде транспортное средство может зацепить, сбить, наехать задними колесами.</a:t>
            </a:r>
            <a:endParaRPr lang="ru-RU" sz="3200" dirty="0"/>
          </a:p>
        </p:txBody>
      </p:sp>
      <p:pic>
        <p:nvPicPr>
          <p:cNvPr id="6" name="Picture 2" descr="Персональный сайт - Правила безопасности">
            <a:extLst>
              <a:ext uri="{FF2B5EF4-FFF2-40B4-BE49-F238E27FC236}">
                <a16:creationId xmlns:a16="http://schemas.microsoft.com/office/drawing/2014/main" id="{7696AA7B-B67D-EA5C-40BB-F0C6A40DD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88409" y="3571505"/>
            <a:ext cx="3015697" cy="2552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Вступили в силу новые Правила дорожного движения и штрафы ФОТО НОВОСТИ">
            <a:extLst>
              <a:ext uri="{FF2B5EF4-FFF2-40B4-BE49-F238E27FC236}">
                <a16:creationId xmlns:a16="http://schemas.microsoft.com/office/drawing/2014/main" id="{BCC27C3C-9E84-8982-4383-5DE38C041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68556" y="3876119"/>
            <a:ext cx="2917832" cy="1943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978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9504C5-F96D-A70A-49DF-0CCA0EC6AA02}"/>
              </a:ext>
            </a:extLst>
          </p:cNvPr>
          <p:cNvSpPr txBox="1"/>
          <p:nvPr/>
        </p:nvSpPr>
        <p:spPr>
          <a:xfrm>
            <a:off x="2835234" y="366623"/>
            <a:ext cx="609797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СВЕ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ТО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ФОР</a:t>
            </a:r>
            <a:br>
              <a:rPr lang="ru-RU" sz="2800" dirty="0"/>
            </a:br>
            <a:r>
              <a:rPr lang="ru-RU" sz="2800" dirty="0"/>
              <a:t>У любого перекрестка</a:t>
            </a:r>
            <a:br>
              <a:rPr lang="ru-RU" sz="2800" dirty="0"/>
            </a:br>
            <a:r>
              <a:rPr lang="ru-RU" sz="2800" dirty="0"/>
              <a:t>Нас встречает светофор</a:t>
            </a:r>
            <a:br>
              <a:rPr lang="ru-RU" sz="2800" dirty="0"/>
            </a:br>
            <a:r>
              <a:rPr lang="ru-RU" sz="2800" dirty="0"/>
              <a:t>И заводит очень просто</a:t>
            </a:r>
            <a:br>
              <a:rPr lang="ru-RU" sz="2800" dirty="0"/>
            </a:br>
            <a:r>
              <a:rPr lang="ru-RU" sz="2800" dirty="0"/>
              <a:t>С пешеходом разговор:</a:t>
            </a:r>
            <a:br>
              <a:rPr lang="ru-RU" sz="2800" dirty="0"/>
            </a:br>
            <a:r>
              <a:rPr lang="ru-RU" sz="2800" dirty="0" err="1"/>
              <a:t>Cвет</a:t>
            </a:r>
            <a:r>
              <a:rPr lang="ru-RU" sz="2800" dirty="0"/>
              <a:t> зеленый- проходи!</a:t>
            </a:r>
            <a:br>
              <a:rPr lang="ru-RU" sz="2800" dirty="0"/>
            </a:br>
            <a:r>
              <a:rPr lang="ru-RU" sz="2800" dirty="0"/>
              <a:t>Желтый - лучше подожди!</a:t>
            </a:r>
            <a:br>
              <a:rPr lang="ru-RU" sz="2800" dirty="0"/>
            </a:br>
            <a:r>
              <a:rPr lang="ru-RU" sz="2800" dirty="0"/>
              <a:t>Если свет зажжется красный -</a:t>
            </a:r>
            <a:br>
              <a:rPr lang="ru-RU" sz="2800" dirty="0"/>
            </a:br>
            <a:r>
              <a:rPr lang="ru-RU" sz="2800" dirty="0"/>
              <a:t>Значит,</a:t>
            </a:r>
            <a:br>
              <a:rPr lang="ru-RU" sz="2800" dirty="0"/>
            </a:br>
            <a:r>
              <a:rPr lang="ru-RU" sz="2800" dirty="0"/>
              <a:t>Двигаться опасно!</a:t>
            </a:r>
            <a:br>
              <a:rPr lang="ru-RU" sz="2800" dirty="0"/>
            </a:br>
            <a:r>
              <a:rPr lang="ru-RU" sz="2800" dirty="0"/>
              <a:t>Стой!</a:t>
            </a:r>
            <a:br>
              <a:rPr lang="ru-RU" sz="2800" dirty="0"/>
            </a:br>
            <a:r>
              <a:rPr lang="ru-RU" sz="2800" dirty="0"/>
              <a:t>Пускай пройдет трамвай,</a:t>
            </a:r>
            <a:br>
              <a:rPr lang="ru-RU" sz="2800" dirty="0"/>
            </a:br>
            <a:r>
              <a:rPr lang="ru-RU" sz="2800" dirty="0"/>
              <a:t>наберись терпенья.</a:t>
            </a:r>
            <a:br>
              <a:rPr lang="ru-RU" sz="2800" dirty="0"/>
            </a:br>
            <a:r>
              <a:rPr lang="ru-RU" sz="2800" dirty="0" err="1"/>
              <a:t>Узучай</a:t>
            </a:r>
            <a:r>
              <a:rPr lang="ru-RU" sz="2800" dirty="0"/>
              <a:t> и уважай правила движенья</a:t>
            </a:r>
            <a:r>
              <a:rPr lang="ru-RU" sz="2000" dirty="0">
                <a:latin typeface="Bookman Old Style" pitchFamily="18" charset="0"/>
              </a:rPr>
              <a:t>.</a:t>
            </a:r>
            <a:endParaRPr lang="ru-RU" sz="20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39A2569-7715-A013-E5DF-7D7F80EB9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2" y="366623"/>
            <a:ext cx="2790701" cy="627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35513849-1A3F-820F-E39B-7DD98347B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653" y="1619469"/>
            <a:ext cx="3717966" cy="376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819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4E61455-ED45-088A-7914-89C7577F883A}"/>
              </a:ext>
            </a:extLst>
          </p:cNvPr>
          <p:cNvSpPr/>
          <p:nvPr/>
        </p:nvSpPr>
        <p:spPr>
          <a:xfrm>
            <a:off x="357158" y="285728"/>
            <a:ext cx="578647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rgbClr val="17A410"/>
                </a:solidFill>
              </a:rPr>
              <a:t>Зеленый</a:t>
            </a:r>
            <a:r>
              <a:rPr lang="ru-RU" sz="2800" dirty="0"/>
              <a:t> сигнал светофора разрешает движение. </a:t>
            </a:r>
          </a:p>
          <a:p>
            <a:endParaRPr lang="ru-RU" sz="2800" u="sng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u="sng" dirty="0">
                <a:solidFill>
                  <a:schemeClr val="tx2">
                    <a:lumMod val="75000"/>
                  </a:schemeClr>
                </a:solidFill>
              </a:rPr>
              <a:t>Желтый</a:t>
            </a:r>
            <a:r>
              <a:rPr lang="ru-RU" sz="2800" dirty="0"/>
              <a:t> сигнал запрещает движение и предупреждает о предстоящей смене сигналов. 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u="sng" dirty="0">
                <a:solidFill>
                  <a:srgbClr val="FF0000"/>
                </a:solidFill>
              </a:rPr>
              <a:t>Красный</a:t>
            </a:r>
            <a:r>
              <a:rPr lang="ru-RU" sz="2800" dirty="0"/>
              <a:t> сигнал запрещает движение. </a:t>
            </a:r>
            <a:br>
              <a:rPr lang="ru-RU" sz="2800" dirty="0"/>
            </a:br>
            <a:endParaRPr lang="ru-RU" sz="2800" dirty="0"/>
          </a:p>
          <a:p>
            <a:r>
              <a:rPr lang="ru-RU" sz="2800" dirty="0"/>
              <a:t>Для регулирования дорожного движения применяются две группы светофоров: транспортные и пешеходные. 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E9BD8C1-339F-D634-B5DF-08B40B288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739" y="111520"/>
            <a:ext cx="4122796" cy="387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12D5660-400D-E018-008A-80CBA1EBC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953" y="3579690"/>
            <a:ext cx="4213860" cy="299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95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8E5921F-3C03-F61C-997E-93F7980E640E}"/>
              </a:ext>
            </a:extLst>
          </p:cNvPr>
          <p:cNvSpPr/>
          <p:nvPr/>
        </p:nvSpPr>
        <p:spPr>
          <a:xfrm>
            <a:off x="285719" y="167718"/>
            <a:ext cx="35381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Пешеходный переход обозначается белыми линиями, нанесенными вдоль проезжей части дороги ("зебра").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554C3A6-7941-1472-F64A-513F1C892C32}"/>
              </a:ext>
            </a:extLst>
          </p:cNvPr>
          <p:cNvSpPr/>
          <p:nvPr/>
        </p:nvSpPr>
        <p:spPr>
          <a:xfrm>
            <a:off x="3987421" y="4180344"/>
            <a:ext cx="86439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Линии пешеходных переходов наносятся на перекрестках или в других удобных для перехода местах. </a:t>
            </a:r>
            <a:br>
              <a:rPr lang="ru-RU" sz="2800" dirty="0"/>
            </a:br>
            <a:r>
              <a:rPr lang="ru-RU" sz="2800" dirty="0"/>
              <a:t>Эти линии обозначают регулируемый или нерегулируемый светофорами пешеходный переход. 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A6AB3C9-6CB1-F893-BEFF-59824EBE7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108" y="-66884"/>
            <a:ext cx="6534046" cy="424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E8E189CB-2248-D5CA-8C78-969632F07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58" y="3429000"/>
            <a:ext cx="3538136" cy="265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67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1D231DCC-71D5-6BF3-8868-457E4A627783}"/>
              </a:ext>
            </a:extLst>
          </p:cNvPr>
          <p:cNvSpPr txBox="1">
            <a:spLocks/>
          </p:cNvSpPr>
          <p:nvPr/>
        </p:nvSpPr>
        <p:spPr>
          <a:xfrm>
            <a:off x="2078182" y="1250394"/>
            <a:ext cx="8229600" cy="60086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Дорожные знаки — одно из наиболее эффективных средств регулирования движения. </a:t>
            </a:r>
          </a:p>
          <a:p>
            <a:r>
              <a:rPr lang="ru-RU" dirty="0"/>
              <a:t>Их назначение — ориентировать в окружающей местности, указывать направление движения, сообщать допустимую скорость, крутые подъемы и спуски, сообщать о различных препятствиях и т. д. </a:t>
            </a:r>
          </a:p>
          <a:p>
            <a:r>
              <a:rPr lang="ru-RU" dirty="0"/>
              <a:t>В целом дорожные знаки служат для облегчения движения транспортных средств и повышения уровня безопасности движения.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A877571-8BEE-C558-D2F6-1CC0DC995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08761" cy="230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3A36B2A3-2EA8-4D7A-1B4E-040FD4E4A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1" y="4770396"/>
            <a:ext cx="2208810" cy="194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5E00CB11-E897-8888-9F22-083C7B1A5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319" y="4645369"/>
            <a:ext cx="2185080" cy="192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1915DE05-C270-198B-8006-BD4151F46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557" y="0"/>
            <a:ext cx="2093521" cy="209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427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auto.dmir.ru/news/content/31339/prava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642918"/>
            <a:ext cx="9144000" cy="6215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52795" y="1"/>
            <a:ext cx="5449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</a:rPr>
              <a:t>Предупреждающие</a:t>
            </a:r>
            <a:r>
              <a:rPr lang="ru-RU" sz="3600" b="1" i="1" u="sng" dirty="0">
                <a:solidFill>
                  <a:srgbClr val="FFFF00"/>
                </a:solidFill>
              </a:rPr>
              <a:t> </a:t>
            </a:r>
            <a:r>
              <a:rPr lang="ru-RU" sz="3600" b="1" i="1" u="sng" dirty="0">
                <a:solidFill>
                  <a:srgbClr val="FF0000"/>
                </a:solidFill>
              </a:rPr>
              <a:t>знаки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pandia.ru/text/78/078/images/image001_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500" y="928670"/>
            <a:ext cx="8960663" cy="5929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67109" y="1"/>
            <a:ext cx="4152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</a:rPr>
              <a:t>Знаки</a:t>
            </a:r>
            <a:r>
              <a:rPr lang="ru-RU" sz="3600" b="1" i="1" u="sng" dirty="0">
                <a:solidFill>
                  <a:srgbClr val="FFFF00"/>
                </a:solidFill>
              </a:rPr>
              <a:t> </a:t>
            </a:r>
            <a:r>
              <a:rPr lang="ru-RU" sz="3600" b="1" i="1" u="sng" dirty="0">
                <a:solidFill>
                  <a:srgbClr val="FF0000"/>
                </a:solidFill>
              </a:rPr>
              <a:t>приоритета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325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Bookman Old Style</vt:lpstr>
      <vt:lpstr>Calibri</vt:lpstr>
      <vt:lpstr>Calibri Light</vt:lpstr>
      <vt:lpstr>Franklin Gothic Heavy</vt:lpstr>
      <vt:lpstr>Wingdings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Georgy Cherednyakov</dc:creator>
  <cp:lastModifiedBy>Georgy Cherednyakov</cp:lastModifiedBy>
  <cp:revision>1</cp:revision>
  <dcterms:created xsi:type="dcterms:W3CDTF">2022-09-07T16:47:23Z</dcterms:created>
  <dcterms:modified xsi:type="dcterms:W3CDTF">2022-09-07T17:07:18Z</dcterms:modified>
</cp:coreProperties>
</file>