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4" r:id="rId5"/>
    <p:sldId id="261" r:id="rId6"/>
    <p:sldId id="258" r:id="rId7"/>
    <p:sldId id="264" r:id="rId8"/>
    <p:sldId id="265" r:id="rId9"/>
    <p:sldId id="266" r:id="rId10"/>
    <p:sldId id="275" r:id="rId11"/>
    <p:sldId id="276" r:id="rId12"/>
    <p:sldId id="277" r:id="rId13"/>
    <p:sldId id="278" r:id="rId14"/>
    <p:sldId id="281" r:id="rId15"/>
    <p:sldId id="270" r:id="rId16"/>
    <p:sldId id="271" r:id="rId17"/>
    <p:sldId id="280" r:id="rId18"/>
    <p:sldId id="283" r:id="rId19"/>
    <p:sldId id="268" r:id="rId20"/>
    <p:sldId id="269" r:id="rId21"/>
    <p:sldId id="267" r:id="rId22"/>
    <p:sldId id="284" r:id="rId23"/>
    <p:sldId id="282" r:id="rId24"/>
    <p:sldId id="26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234A"/>
    <a:srgbClr val="2D2009"/>
    <a:srgbClr val="261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коллаж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2000" y="248625"/>
            <a:ext cx="9000000" cy="66093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8677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sz="8000" b="1" i="0" cap="none" spc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mantica script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445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A1234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l="-1000" t="-2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 descr="834f21980129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131613" y="5169088"/>
            <a:ext cx="1580583" cy="170080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edikst.ru/misc/i/gallery/22705/568489.jpg" TargetMode="External"/><Relationship Id="rId13" Type="http://schemas.openxmlformats.org/officeDocument/2006/relationships/hyperlink" Target="http://papersbook.ru/wp-content/uploads/2016/07/Aleksandr-_Kuprin.jpg" TargetMode="External"/><Relationship Id="rId18" Type="http://schemas.openxmlformats.org/officeDocument/2006/relationships/hyperlink" Target="https://otvet.imgsmail.ru/download/a973a1692e6b6f4900bba7b170e50112_i-748.jpg" TargetMode="External"/><Relationship Id="rId3" Type="http://schemas.openxmlformats.org/officeDocument/2006/relationships/hyperlink" Target="http://4.bp.blogspot.com/-4K0XomqWDbg/VgBpU6V4WPI/AAAAAAAALoU/cgn2MQL0_Z8/s1600/tl.jpg" TargetMode="External"/><Relationship Id="rId21" Type="http://schemas.openxmlformats.org/officeDocument/2006/relationships/hyperlink" Target="http://i426.photobucket.com/albums/pp346/polny_shkaf/11/Chudasny_doktor_1985.jpg" TargetMode="External"/><Relationship Id="rId7" Type="http://schemas.openxmlformats.org/officeDocument/2006/relationships/hyperlink" Target="http://www.100byte.ru/frmprs/nkrsv.jpg" TargetMode="External"/><Relationship Id="rId12" Type="http://schemas.openxmlformats.org/officeDocument/2006/relationships/hyperlink" Target="http://www.stihi.ru/pics/2016/12/27/9101.jpg" TargetMode="External"/><Relationship Id="rId17" Type="http://schemas.openxmlformats.org/officeDocument/2006/relationships/hyperlink" Target="http://3.bp.blogspot.com/-GfckX-cU5kU/Vbe9LuHxOLI/AAAAAAAABbY/1pLj7vjXDxc/s640/123706876_5860030_img359.png" TargetMode="External"/><Relationship Id="rId2" Type="http://schemas.openxmlformats.org/officeDocument/2006/relationships/hyperlink" Target="http://pedsovet.su/" TargetMode="External"/><Relationship Id="rId16" Type="http://schemas.openxmlformats.org/officeDocument/2006/relationships/hyperlink" Target="http://www.app.yuterra.life/upload/blogs/59/2b/592b958596671750d2d1d2d150097d1f_RSZ_690.jpg" TargetMode="External"/><Relationship Id="rId20" Type="http://schemas.openxmlformats.org/officeDocument/2006/relationships/hyperlink" Target="http://manyprice.ru/public/images/products/1010/632/631779/42abeec81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-ezoterika.ru/123/A1/262a68.jpg" TargetMode="External"/><Relationship Id="rId11" Type="http://schemas.openxmlformats.org/officeDocument/2006/relationships/hyperlink" Target="http://www.prishvinka.ru/home/22032016_1/photos/2.jpg" TargetMode="External"/><Relationship Id="rId24" Type="http://schemas.openxmlformats.org/officeDocument/2006/relationships/hyperlink" Target="http://admin-zasv.ru/wp-content/uploads/2016/01/Anons-vistavki-dyadya-stepa-mihalkov-1.jpg" TargetMode="External"/><Relationship Id="rId5" Type="http://schemas.openxmlformats.org/officeDocument/2006/relationships/hyperlink" Target="http://www.cultradio.ru/videohosting_pictures/o/110/355/0.jpg" TargetMode="External"/><Relationship Id="rId15" Type="http://schemas.openxmlformats.org/officeDocument/2006/relationships/hyperlink" Target="https://avatarko.ru/img/kartinka/31/devushka_ochki_kniga_30361.jpg" TargetMode="External"/><Relationship Id="rId23" Type="http://schemas.openxmlformats.org/officeDocument/2006/relationships/hyperlink" Target="https://wcbook.ru/data/book/62/628035.jpg" TargetMode="External"/><Relationship Id="rId10" Type="http://schemas.openxmlformats.org/officeDocument/2006/relationships/hyperlink" Target="http://bezformata.ru/content/Images/000/018/942/image18942785.jpg" TargetMode="External"/><Relationship Id="rId19" Type="http://schemas.openxmlformats.org/officeDocument/2006/relationships/hyperlink" Target="http://www.playing-field.ru/img/2015/052304/3005709" TargetMode="External"/><Relationship Id="rId4" Type="http://schemas.openxmlformats.org/officeDocument/2006/relationships/hyperlink" Target="http://www.playcast.ru/uploads/2016/04/13/18252670.jpg" TargetMode="External"/><Relationship Id="rId9" Type="http://schemas.openxmlformats.org/officeDocument/2006/relationships/hyperlink" Target="http://u3a.ifmo.ru/images/rl/image207.jpg" TargetMode="External"/><Relationship Id="rId14" Type="http://schemas.openxmlformats.org/officeDocument/2006/relationships/hyperlink" Target="http://afisha.mosreg.ru/sites/default/files/events_photo/18.01_spisok_knig.jpg" TargetMode="External"/><Relationship Id="rId22" Type="http://schemas.openxmlformats.org/officeDocument/2006/relationships/hyperlink" Target="http://ansya.ru/health/aleksandr-grin/87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32000" y="836712"/>
            <a:ext cx="8280000" cy="1944216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Введение в литературу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2816932"/>
            <a:ext cx="6400800" cy="1584176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7 класс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63788" y="188640"/>
            <a:ext cx="3578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МАОУ Лицей 6 г. Северобайкальск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43760" y="4005064"/>
            <a:ext cx="4241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Учитель: </a:t>
            </a:r>
            <a:r>
              <a:rPr lang="ru-RU" dirty="0" err="1" smtClean="0"/>
              <a:t>Мазанникова</a:t>
            </a:r>
            <a:r>
              <a:rPr lang="ru-RU" dirty="0" smtClean="0"/>
              <a:t> Олеся Витальевна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410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Узнай литературного героя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366828" cy="532859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i="1" dirty="0" smtClean="0"/>
              <a:t>    Я пошел в пятый класс в сорок восьмом  году. Правильнее сказать, поехал: у нас в деревне была только начальная школа, поэтому, чтобы учиться дальше, мне пришлось снаряжаться из дому за пятьдесят километров в райцентр…. Так, в одиннадцать лет началась моя самостоятельная жизнь.</a:t>
            </a:r>
            <a:endParaRPr lang="ru-RU" i="1" dirty="0"/>
          </a:p>
        </p:txBody>
      </p:sp>
      <p:pic>
        <p:nvPicPr>
          <p:cNvPr id="10242" name="Picture 2" descr="C:\Users\asus\Downloads\42abeec8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2060" y="1232756"/>
            <a:ext cx="3413166" cy="49325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Узнай литературного героя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9532" y="1340768"/>
            <a:ext cx="4136268" cy="504056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i="1" dirty="0" smtClean="0"/>
              <a:t>Будучи расточителен и честолюбив, он позволял себе роскошные прихоти, играл в карты и входил в долги, не заботясь о будущем и предвидя себе рано или поздно богатую невесту….</a:t>
            </a:r>
            <a:endParaRPr lang="ru-RU" i="1" dirty="0"/>
          </a:p>
        </p:txBody>
      </p:sp>
      <p:pic>
        <p:nvPicPr>
          <p:cNvPr id="9219" name="Picture 3" descr="C:\Users\asus\Downloads\1616_html_783b60a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4028" y="1444204"/>
            <a:ext cx="3456384" cy="4649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58118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Узнай литературного героя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87524" y="1268760"/>
            <a:ext cx="4428492" cy="558924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i="1" dirty="0" smtClean="0"/>
              <a:t>  Выйдя на улицу, он пошел бесцельно вперед. Он ничего не искал, ни на что не надеялся. Он давно уже пережил то жгучее время бедности, когда мечтаешь на улице найти бумажник  с деньгами. Теперь им овладело неудержимое желание бежать куда попало, бежать без оглядки, чтобы только не видеть молчаливого отчаяния голодной семьи</a:t>
            </a:r>
            <a:endParaRPr lang="ru-RU" i="1" dirty="0"/>
          </a:p>
        </p:txBody>
      </p:sp>
      <p:pic>
        <p:nvPicPr>
          <p:cNvPr id="11266" name="Picture 2" descr="C:\Users\asus\Downloads\Chudasny_doktor_198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044" y="1218292"/>
            <a:ext cx="3708412" cy="50550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Узнай литературного героя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79512" y="1232756"/>
            <a:ext cx="4500500" cy="5625244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i="1" dirty="0" smtClean="0"/>
              <a:t>   Любимым развлечением ее было – по вечерам или в праздник, когда отец, оставив банки с клейстером,…садился отдохнуть с трубкой в зубах, - забраться  к нему на колени и , вертясь в бережном кольце отцовской руки, трогать различные части игрушек, расспрашивая о их назначении.</a:t>
            </a:r>
            <a:endParaRPr lang="ru-RU" i="1" dirty="0"/>
          </a:p>
        </p:txBody>
      </p:sp>
      <p:pic>
        <p:nvPicPr>
          <p:cNvPr id="12290" name="Picture 2" descr="C:\Users\asus\Downloads\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0052" y="1988840"/>
            <a:ext cx="3790764" cy="34968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611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Бюро находок: кто потерял?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8194" name="Picture 2" descr="C:\Users\asus\Downloads\59535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32" y="1367065"/>
            <a:ext cx="295232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asus\Downloads\a973a1692e6b6f4900bba7b170e50112_i-7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9447" y="1349063"/>
            <a:ext cx="2671127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asus\Downloads\wood_box_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060848"/>
            <a:ext cx="2414972" cy="3449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C:\Users\asus\Downloads\341+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79812" y="3789040"/>
            <a:ext cx="3564396" cy="282328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8199" name="Picture 7" descr="C:\Users\asus\Downloads\300570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9532" y="4018762"/>
            <a:ext cx="2700300" cy="2470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719572" y="3501008"/>
            <a:ext cx="2550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Рецепт </a:t>
            </a:r>
            <a:r>
              <a:rPr lang="ru-RU" b="1" dirty="0" err="1" smtClean="0"/>
              <a:t>Мерцалова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455876" y="3501008"/>
            <a:ext cx="2988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Пряник конем  </a:t>
            </a:r>
            <a:r>
              <a:rPr lang="ru-RU" b="1" dirty="0" err="1" smtClean="0"/>
              <a:t>В.Астафьева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624229" y="5697252"/>
            <a:ext cx="2234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Портсигар Тонкого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91580" y="6349970"/>
            <a:ext cx="3060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Кораблик </a:t>
            </a:r>
            <a:r>
              <a:rPr lang="ru-RU" b="1" dirty="0" err="1" smtClean="0"/>
              <a:t>Ассоль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810001" y="6400800"/>
            <a:ext cx="2430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Монетка </a:t>
            </a:r>
            <a:r>
              <a:rPr lang="ru-RU" b="1" dirty="0" err="1" smtClean="0"/>
              <a:t>В.Распутина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Заглянем в будущее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8686800" cy="4569371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>
                <a:solidFill>
                  <a:srgbClr val="7030A0"/>
                </a:solidFill>
              </a:rPr>
              <a:t>   В этой книге Н.В.Гоголь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рассказывает  о борьбе 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украинского народа  за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свободу и независимость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своей страны; о </a:t>
            </a:r>
            <a:r>
              <a:rPr lang="ru-RU" b="1" dirty="0" err="1" smtClean="0">
                <a:solidFill>
                  <a:srgbClr val="7030A0"/>
                </a:solidFill>
              </a:rPr>
              <a:t>бесстраш</a:t>
            </a:r>
            <a:r>
              <a:rPr lang="ru-RU" b="1" dirty="0" smtClean="0">
                <a:solidFill>
                  <a:srgbClr val="7030A0"/>
                </a:solidFill>
              </a:rPr>
              <a:t>-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</a:t>
            </a:r>
            <a:r>
              <a:rPr lang="ru-RU" b="1" dirty="0" err="1" smtClean="0">
                <a:solidFill>
                  <a:srgbClr val="7030A0"/>
                </a:solidFill>
              </a:rPr>
              <a:t>ных</a:t>
            </a:r>
            <a:r>
              <a:rPr lang="ru-RU" b="1" dirty="0" smtClean="0">
                <a:solidFill>
                  <a:srgbClr val="7030A0"/>
                </a:solidFill>
              </a:rPr>
              <a:t> героях, способных по-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жертвовать своей жизнью 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за любимую Родину.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2530" name="Picture 2" descr="C:\Users\asus\Downloads\10114497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4108" y="1376772"/>
            <a:ext cx="3141261" cy="497297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274638"/>
            <a:ext cx="10009112" cy="149817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Заглянем в будущее: </a:t>
            </a:r>
            <a:br>
              <a:rPr lang="ru-RU" sz="48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«Песня про…удалого купца Калашникова»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16832"/>
            <a:ext cx="8686800" cy="4644516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Эта книга М.Ю. Лермонтова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о   честном  и бесстрашном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купце  Калашникове, </a:t>
            </a:r>
            <a:r>
              <a:rPr lang="ru-RU" b="1" dirty="0" err="1" smtClean="0">
                <a:solidFill>
                  <a:srgbClr val="7030A0"/>
                </a:solidFill>
              </a:rPr>
              <a:t>кото</a:t>
            </a:r>
            <a:r>
              <a:rPr lang="ru-RU" b="1" dirty="0" smtClean="0">
                <a:solidFill>
                  <a:srgbClr val="7030A0"/>
                </a:solidFill>
              </a:rPr>
              <a:t>-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</a:t>
            </a:r>
            <a:r>
              <a:rPr lang="ru-RU" b="1" dirty="0" err="1" smtClean="0">
                <a:solidFill>
                  <a:srgbClr val="7030A0"/>
                </a:solidFill>
              </a:rPr>
              <a:t>рый</a:t>
            </a:r>
            <a:r>
              <a:rPr lang="ru-RU" b="1" dirty="0" smtClean="0">
                <a:solidFill>
                  <a:srgbClr val="7030A0"/>
                </a:solidFill>
              </a:rPr>
              <a:t>    вступил   в    схватку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с    опричником    </a:t>
            </a:r>
            <a:r>
              <a:rPr lang="ru-RU" b="1" dirty="0" err="1" smtClean="0">
                <a:solidFill>
                  <a:srgbClr val="7030A0"/>
                </a:solidFill>
              </a:rPr>
              <a:t>Кирибе</a:t>
            </a:r>
            <a:r>
              <a:rPr lang="ru-RU" b="1" dirty="0" smtClean="0">
                <a:solidFill>
                  <a:srgbClr val="7030A0"/>
                </a:solidFill>
              </a:rPr>
              <a:t>-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</a:t>
            </a:r>
            <a:r>
              <a:rPr lang="ru-RU" b="1" dirty="0" err="1" smtClean="0">
                <a:solidFill>
                  <a:srgbClr val="7030A0"/>
                </a:solidFill>
              </a:rPr>
              <a:t>евичем</a:t>
            </a:r>
            <a:r>
              <a:rPr lang="ru-RU" b="1" dirty="0" smtClean="0">
                <a:solidFill>
                  <a:srgbClr val="7030A0"/>
                </a:solidFill>
              </a:rPr>
              <a:t> и погиб,  защищая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честь  своей  семьи. 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3554" name="Picture 2" descr="C:\Users\asus\Downloads\image005_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952836"/>
            <a:ext cx="3276364" cy="45725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Заглянем в будущее: </a:t>
            </a:r>
            <a:r>
              <a:rPr lang="ru-RU" b="1" dirty="0" smtClean="0">
                <a:solidFill>
                  <a:srgbClr val="FF0000"/>
                </a:solidFill>
              </a:rPr>
              <a:t>«Кусака»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287524" y="1628800"/>
            <a:ext cx="4209864" cy="44973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 Автор этой книги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 Леонид Андреев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  рассказывает о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  бездомной собаке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  Кусаке, которую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  предали  люди….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sus\Downloads\123706876_5860030_img3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9972" y="1628800"/>
            <a:ext cx="4464496" cy="4392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Заглянем в будущее: </a:t>
            </a:r>
            <a:r>
              <a:rPr lang="ru-RU" b="1" dirty="0" smtClean="0">
                <a:solidFill>
                  <a:srgbClr val="FF0000"/>
                </a:solidFill>
              </a:rPr>
              <a:t>«Хамелеон»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287524" y="1376772"/>
            <a:ext cx="4209864" cy="474939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 Автор рассказа «Толстый и тонкий» в этот раз нас познакомит с  человеком-хамелеоном, который, как ящерица,  меняется в зависимости от ситуации.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Downloads\anton_chehov_hameleon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376772"/>
            <a:ext cx="3854022" cy="4840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Интересные факты 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Одна из самых больших книг была создана в России  в 2004 году для Международной книжной выставки. Имеет высоту 6м, а ширину – 3м.</a:t>
            </a:r>
            <a:endParaRPr lang="ru-RU" dirty="0"/>
          </a:p>
        </p:txBody>
      </p:sp>
      <p:pic>
        <p:nvPicPr>
          <p:cNvPr id="20482" name="Picture 2" descr="C:\Users\asus\Pictures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540" y="1371596"/>
            <a:ext cx="8100900" cy="48657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Что такое  литература?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Совокупность любых письменных текстов</a:t>
            </a:r>
          </a:p>
          <a:p>
            <a:r>
              <a:rPr lang="ru-RU" b="1" dirty="0" smtClean="0"/>
              <a:t>Вид искусства</a:t>
            </a:r>
          </a:p>
          <a:p>
            <a:endParaRPr lang="ru-RU" dirty="0"/>
          </a:p>
        </p:txBody>
      </p:sp>
      <p:pic>
        <p:nvPicPr>
          <p:cNvPr id="3074" name="Picture 2" descr="C:\Users\asus\Downloads\1467048608_20155926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104964"/>
            <a:ext cx="4248472" cy="3199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3075" name="Picture 3" descr="C:\Users\asus\Downloads\img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1980" y="2132856"/>
            <a:ext cx="4356484" cy="338437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Интересные факты 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Самая крошечная книжка для детей имеет размеры  1мм  </a:t>
            </a:r>
            <a:r>
              <a:rPr lang="ru-RU" sz="3600" dirty="0" err="1" smtClean="0"/>
              <a:t>х</a:t>
            </a:r>
            <a:r>
              <a:rPr lang="ru-RU" sz="3600" dirty="0" smtClean="0"/>
              <a:t>   </a:t>
            </a:r>
            <a:r>
              <a:rPr lang="ru-RU" sz="3600" dirty="0" err="1" smtClean="0"/>
              <a:t>1мм</a:t>
            </a:r>
            <a:r>
              <a:rPr lang="ru-RU" sz="3600" dirty="0" smtClean="0"/>
              <a:t>.  Выпущена  в Шотландии   тиражом  85 штук.</a:t>
            </a:r>
            <a:endParaRPr lang="ru-RU" sz="3600" dirty="0"/>
          </a:p>
        </p:txBody>
      </p:sp>
      <p:pic>
        <p:nvPicPr>
          <p:cNvPr id="21506" name="Picture 2" descr="C:\Users\asus\Pictures\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7684" y="1304764"/>
            <a:ext cx="5796644" cy="51485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611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Интересные факты 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Самая маленькая библиотека создана в телефонной будке жителями небольшого английского городка. Читатели сами обслуживают себя и пополняют полки новыми книгами.</a:t>
            </a:r>
            <a:endParaRPr lang="ru-RU" sz="3600" dirty="0"/>
          </a:p>
        </p:txBody>
      </p:sp>
      <p:pic>
        <p:nvPicPr>
          <p:cNvPr id="19458" name="Picture 2" descr="C:\Users\asus\Pictures\проект\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268760"/>
            <a:ext cx="3740540" cy="52250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Конкурс буриме </a:t>
            </a:r>
            <a:r>
              <a:rPr lang="ru-RU" dirty="0" smtClean="0">
                <a:solidFill>
                  <a:srgbClr val="0070C0"/>
                </a:solidFill>
              </a:rPr>
              <a:t>(работа в паре)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896544" cy="452596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Придумайте четверостишие о книге и чтении со словами: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   …… дружить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   …… прожить (служить)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    …… друзья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    …… нельзя (семья)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asus\Downloads\091997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448780"/>
            <a:ext cx="3894584" cy="48965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 bright="-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sus\Downloads\Anons-vistavki-dyadya-stepa-mihalkov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556" y="1071600"/>
            <a:ext cx="8039236" cy="548974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41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Обращение писателя к читателям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87524" y="1600200"/>
            <a:ext cx="4208276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3200" dirty="0" smtClean="0"/>
              <a:t>   </a:t>
            </a:r>
            <a:r>
              <a:rPr lang="ru-RU" sz="3200" b="1" dirty="0" smtClean="0">
                <a:solidFill>
                  <a:schemeClr val="bg1"/>
                </a:solidFill>
              </a:rPr>
              <a:t>Я к вам обращаюсь, товарищи, дети: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Полезнее книги нет вещи на свете!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Пусть книги друзьями заходят в дома,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Читайте всю жизнь, набирайтесь ума!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              </a:t>
            </a:r>
            <a:r>
              <a:rPr lang="ru-RU" b="1" i="1" dirty="0" smtClean="0">
                <a:solidFill>
                  <a:schemeClr val="bg1"/>
                </a:solidFill>
              </a:rPr>
              <a:t>(С. Михалков)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24644"/>
            <a:ext cx="889248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Ссылки на использованные источники:</a:t>
            </a:r>
          </a:p>
          <a:p>
            <a:r>
              <a:rPr lang="ru-RU" sz="1600" dirty="0" smtClean="0">
                <a:solidFill>
                  <a:srgbClr val="4A452A"/>
                </a:solidFill>
                <a:cs typeface="Arial" charset="0"/>
                <a:hlinkClick r:id="rId2"/>
              </a:rPr>
              <a:t>http://pedsovet.su/</a:t>
            </a:r>
            <a:r>
              <a:rPr lang="ru-RU" sz="1600" dirty="0" smtClean="0">
                <a:solidFill>
                  <a:srgbClr val="4A452A"/>
                </a:solidFill>
                <a:cs typeface="Arial" charset="0"/>
              </a:rPr>
              <a:t> </a:t>
            </a:r>
          </a:p>
          <a:p>
            <a:r>
              <a:rPr lang="ru-RU" sz="1600" u="sng" dirty="0" smtClean="0">
                <a:hlinkClick r:id="rId3"/>
              </a:rPr>
              <a:t>http://4.bp.blogspot.com/-4K0XomqWDbg/VgBpU6V4WPI/AAAAAAAALoU/cgn2MQL0_Z8/s1600/tl.jpg</a:t>
            </a:r>
            <a:endParaRPr lang="ru-RU" sz="1600" dirty="0" smtClean="0"/>
          </a:p>
          <a:p>
            <a:r>
              <a:rPr lang="ru-RU" sz="1600" u="sng" dirty="0" smtClean="0">
                <a:hlinkClick r:id="rId4"/>
              </a:rPr>
              <a:t>http://www.playcast.ru/uploads/2016/04/13/18252670.jpg</a:t>
            </a:r>
            <a:endParaRPr lang="ru-RU" sz="1600" dirty="0" smtClean="0"/>
          </a:p>
          <a:p>
            <a:r>
              <a:rPr lang="ru-RU" sz="1600" u="sng" dirty="0" smtClean="0">
                <a:hlinkClick r:id="rId5"/>
              </a:rPr>
              <a:t>http://www.cultradio.ru/videohosting_pictures/o/110/355/0.jpg</a:t>
            </a:r>
            <a:endParaRPr lang="ru-RU" sz="1600" dirty="0" smtClean="0"/>
          </a:p>
          <a:p>
            <a:r>
              <a:rPr lang="ru-RU" sz="1600" u="sng" dirty="0" smtClean="0">
                <a:hlinkClick r:id="rId6"/>
              </a:rPr>
              <a:t>http://v-ezoterika.ru/123/A1/262a68.jpg</a:t>
            </a:r>
            <a:endParaRPr lang="ru-RU" sz="1600" dirty="0" smtClean="0"/>
          </a:p>
          <a:p>
            <a:r>
              <a:rPr lang="ru-RU" sz="1600" u="sng" dirty="0" smtClean="0">
                <a:hlinkClick r:id="rId7"/>
              </a:rPr>
              <a:t>http://www.100byte.ru/frmprs/nkrsv.jpg</a:t>
            </a:r>
            <a:endParaRPr lang="ru-RU" sz="1600" dirty="0" smtClean="0"/>
          </a:p>
          <a:p>
            <a:r>
              <a:rPr lang="ru-RU" sz="1600" u="sng" dirty="0" smtClean="0">
                <a:hlinkClick r:id="rId8"/>
              </a:rPr>
              <a:t>http://edikst.ru/misc/i/gallery/22705/568489.jpg</a:t>
            </a:r>
            <a:endParaRPr lang="ru-RU" sz="1600" dirty="0" smtClean="0"/>
          </a:p>
          <a:p>
            <a:r>
              <a:rPr lang="ru-RU" sz="1600" u="sng" dirty="0" smtClean="0">
                <a:hlinkClick r:id="rId9"/>
              </a:rPr>
              <a:t>http://u3a.ifmo.ru/images/rl/image207.jpg</a:t>
            </a:r>
            <a:endParaRPr lang="ru-RU" sz="1600" dirty="0" smtClean="0"/>
          </a:p>
          <a:p>
            <a:r>
              <a:rPr lang="ru-RU" sz="1600" u="sng" dirty="0" smtClean="0">
                <a:hlinkClick r:id="rId10"/>
              </a:rPr>
              <a:t>http://bezformata.ru/content/Images/000/018/942/image18942785.jpg</a:t>
            </a:r>
            <a:endParaRPr lang="ru-RU" sz="1600" dirty="0" smtClean="0"/>
          </a:p>
          <a:p>
            <a:r>
              <a:rPr lang="ru-RU" sz="1600" u="sng" dirty="0" smtClean="0">
                <a:hlinkClick r:id="rId11"/>
              </a:rPr>
              <a:t>http://www.prishvinka.ru/home/22032016_1/photos/2.jpg</a:t>
            </a:r>
            <a:endParaRPr lang="ru-RU" sz="1600" dirty="0" smtClean="0"/>
          </a:p>
          <a:p>
            <a:r>
              <a:rPr lang="ru-RU" sz="1600" u="sng" dirty="0" smtClean="0">
                <a:hlinkClick r:id="rId12"/>
              </a:rPr>
              <a:t>http://www.stihi.ru/pics/2016/12/27/9101.jpg</a:t>
            </a:r>
            <a:endParaRPr lang="ru-RU" sz="1600" dirty="0" smtClean="0"/>
          </a:p>
          <a:p>
            <a:r>
              <a:rPr lang="ru-RU" sz="1600" u="sng" dirty="0" smtClean="0">
                <a:hlinkClick r:id="rId13"/>
              </a:rPr>
              <a:t>http://papersbook.ru/wp-content/uploads/2016/07/Aleksandr-_Kuprin.jpg</a:t>
            </a:r>
            <a:endParaRPr lang="ru-RU" sz="1600" dirty="0" smtClean="0"/>
          </a:p>
          <a:p>
            <a:r>
              <a:rPr lang="ru-RU" sz="1600" u="sng" dirty="0" smtClean="0">
                <a:hlinkClick r:id="rId14"/>
              </a:rPr>
              <a:t>http://afisha.mosreg.ru/sites/default/files/events_photo/18.01_spisok_knig.jpg</a:t>
            </a:r>
            <a:endParaRPr lang="ru-RU" sz="1600" dirty="0" smtClean="0"/>
          </a:p>
          <a:p>
            <a:r>
              <a:rPr lang="ru-RU" sz="1600" u="sng" dirty="0" smtClean="0">
                <a:hlinkClick r:id="rId15"/>
              </a:rPr>
              <a:t>https://avatarko.ru/img/kartinka/31/devushka_ochki_kniga_30361.jpg</a:t>
            </a:r>
            <a:endParaRPr lang="ru-RU" sz="1600" dirty="0" smtClean="0"/>
          </a:p>
          <a:p>
            <a:r>
              <a:rPr lang="ru-RU" sz="1600" u="sng" dirty="0" smtClean="0">
                <a:hlinkClick r:id="rId16"/>
              </a:rPr>
              <a:t>http://www.app.yuterra.life/upload/blogs/59/2b/592b958596671750d2d1d2d150097d1f_RSZ_690.jpg</a:t>
            </a:r>
            <a:endParaRPr lang="ru-RU" sz="1600" dirty="0" smtClean="0"/>
          </a:p>
          <a:p>
            <a:r>
              <a:rPr lang="ru-RU" sz="1600" u="sng" dirty="0" smtClean="0">
                <a:hlinkClick r:id="rId17"/>
              </a:rPr>
              <a:t>http://3.bp.blogspot.com/-GfckX-cU5kU/Vbe9LuHxOLI/AAAAAAAABbY/1pLj7vjXDxc/s640/123706876_5860030_img359.png</a:t>
            </a:r>
            <a:endParaRPr lang="ru-RU" sz="1600" dirty="0" smtClean="0"/>
          </a:p>
          <a:p>
            <a:r>
              <a:rPr lang="ru-RU" sz="1600" u="sng" dirty="0" smtClean="0">
                <a:hlinkClick r:id="rId18"/>
              </a:rPr>
              <a:t>https://otvet.imgsmail.ru/download/a973a1692e6b6f4900bba7b170e50112_i-748.jpg</a:t>
            </a:r>
            <a:endParaRPr lang="ru-RU" sz="1600" dirty="0" smtClean="0"/>
          </a:p>
          <a:p>
            <a:r>
              <a:rPr lang="ru-RU" sz="1600" u="sng" dirty="0" smtClean="0">
                <a:hlinkClick r:id="rId19"/>
              </a:rPr>
              <a:t>http://www.playing-field.ru/img/2015/052304/3005709</a:t>
            </a:r>
            <a:endParaRPr lang="ru-RU" sz="1600" dirty="0" smtClean="0"/>
          </a:p>
          <a:p>
            <a:r>
              <a:rPr lang="ru-RU" sz="1600" u="sng" dirty="0" smtClean="0">
                <a:hlinkClick r:id="rId20"/>
              </a:rPr>
              <a:t>http://manyprice.ru/public/images/products/1010/632/631779/42abeec810.jpg</a:t>
            </a:r>
            <a:endParaRPr lang="ru-RU" sz="1600" dirty="0" smtClean="0"/>
          </a:p>
          <a:p>
            <a:r>
              <a:rPr lang="ru-RU" sz="1600" u="sng" dirty="0" smtClean="0">
                <a:hlinkClick r:id="rId21"/>
              </a:rPr>
              <a:t>http://i426.photobucket.com/albums/pp346/polny_shkaf/11/Chudasny_doktor_1985.jpg</a:t>
            </a:r>
            <a:endParaRPr lang="ru-RU" sz="1600" dirty="0" smtClean="0"/>
          </a:p>
          <a:p>
            <a:r>
              <a:rPr lang="ru-RU" sz="1600" u="sng" dirty="0" smtClean="0">
                <a:hlinkClick r:id="rId22"/>
              </a:rPr>
              <a:t>http://ansya.ru/health/aleksandr-grin/87.jpg</a:t>
            </a:r>
            <a:endParaRPr lang="ru-RU" sz="1600" dirty="0" smtClean="0"/>
          </a:p>
          <a:p>
            <a:r>
              <a:rPr lang="ru-RU" sz="1600" u="sng" dirty="0" smtClean="0">
                <a:hlinkClick r:id="rId23"/>
              </a:rPr>
              <a:t>https://wcbook.ru/data/book/62/628035.jpg</a:t>
            </a:r>
            <a:endParaRPr lang="ru-RU" sz="1600" dirty="0" smtClean="0"/>
          </a:p>
          <a:p>
            <a:r>
              <a:rPr lang="ru-RU" sz="1600" dirty="0" smtClean="0">
                <a:hlinkClick r:id="rId24"/>
              </a:rPr>
              <a:t>http://admin-zasv.ru/wp-content/uploads/2016/01/Anons-vistavki-dyadya-stepa-mihalkov-1.jpg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9016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Роль литературы в жизни человека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C:\Users\asus\Downloads\18.01_spisok_kn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95" y="2804490"/>
            <a:ext cx="4875336" cy="32372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C:\Users\asus\Downloads\devushka_ochki_kniga_30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1940" y="1952835"/>
            <a:ext cx="4824536" cy="33849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21673" y="1664804"/>
            <a:ext cx="4391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Книга – источник знаний.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78036" y="6057292"/>
            <a:ext cx="4725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Книга –наш друг и советчик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Читайте не торопясь….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asus\Downloads\592b958596671750d2d1d2d150097d1f_RSZ_6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68859" y="1556792"/>
            <a:ext cx="3037441" cy="47165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11960" y="1556792"/>
            <a:ext cx="4474840" cy="4569371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Прочитайте статью  в учебнике  известного писателя М. Горького.</a:t>
            </a:r>
          </a:p>
          <a:p>
            <a:r>
              <a:rPr lang="ru-RU" sz="3200" dirty="0" smtClean="0"/>
              <a:t>Какие советы дает писатель читателям?</a:t>
            </a:r>
          </a:p>
          <a:p>
            <a:r>
              <a:rPr lang="ru-RU" sz="3200" dirty="0" smtClean="0"/>
              <a:t>Какие советы  вам кажутся  важными   и почему?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2000"/>
            <a:lum/>
          </a:blip>
          <a:srcRect/>
          <a:stretch>
            <a:fillRect l="-1000" t="-2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88611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Великие о великом…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532" y="1232756"/>
            <a:ext cx="8327268" cy="4893407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Книга –великая вещь,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   пока человек умеет ею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   пользоваться /А.Блок/</a:t>
            </a:r>
          </a:p>
          <a:p>
            <a:pPr>
              <a:buNone/>
            </a:pPr>
            <a:endParaRPr lang="ru-RU" sz="3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sz="3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 Время проходит, но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 сказанное  слово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 остается /Л.Толстой/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asus\Downloads\182526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6156" y="1124744"/>
            <a:ext cx="2556284" cy="30755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asus\Pictures\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1660" y="3248980"/>
            <a:ext cx="2412268" cy="29883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Вспомним  имена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asus\Pictures\262a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72716"/>
            <a:ext cx="2268252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 descr="C:\Users\asus\Downloads\nkrs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7924" y="1016732"/>
            <a:ext cx="2232248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3" name="Picture 5" descr="http://edikst.ru/misc/i/gallery/22705/568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2220" y="980728"/>
            <a:ext cx="2196244" cy="27363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5" name="Picture 7" descr="http://u3a.ifmo.ru/images/rl/image2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897052"/>
            <a:ext cx="2232248" cy="2672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7" name="Picture 9" descr="http://bezformata.ru/content/Images/000/018/942/image189427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7924" y="3897052"/>
            <a:ext cx="2160240" cy="2629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C:\Users\asus\Downloads\Aleksandr-_Kupri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3969060"/>
            <a:ext cx="2088232" cy="2528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195736" y="3320988"/>
            <a:ext cx="151216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Тургенев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40052" y="3356992"/>
            <a:ext cx="133043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Некрасов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524328" y="3356992"/>
            <a:ext cx="129614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Лесков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015716" y="6129300"/>
            <a:ext cx="129614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Чехов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40052" y="6201308"/>
            <a:ext cx="14401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Пришвин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524328" y="6165304"/>
            <a:ext cx="140314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Куприн</a:t>
            </a:r>
            <a:endParaRPr lang="ru-RU" sz="2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Узнай литературного героя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17410" name="Picture 2" descr="C:\Users\asus\Downloads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1"/>
            <a:ext cx="7884876" cy="4790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5652120" y="6201308"/>
            <a:ext cx="2646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/>
              <a:t>Митраша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Узнай литературного героя</a:t>
            </a:r>
            <a:endParaRPr lang="ru-RU" sz="4800" dirty="0"/>
          </a:p>
        </p:txBody>
      </p:sp>
      <p:pic>
        <p:nvPicPr>
          <p:cNvPr id="18434" name="Picture 2" descr="C:\Users\asus\Downloads\91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572" y="1484784"/>
            <a:ext cx="7904536" cy="460851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6220691" y="5915892"/>
            <a:ext cx="2022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Левша</a:t>
            </a: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611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Узнай литературного героя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4495800" cy="5301208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i="1" dirty="0" smtClean="0"/>
              <a:t>    Вон как хорошо было жить! Ходи, бегай и ни о чем не думай. А  теперь? Может, лодка опрокинется и бабушка утонет? Нет, уж лучше пусть не опрокидывается. Моя мать утонула. Чего хорошего? Я нынче сирота. Несчастный человек. И пожалеть меня некому.</a:t>
            </a:r>
            <a:endParaRPr lang="ru-RU" i="1" dirty="0"/>
          </a:p>
        </p:txBody>
      </p:sp>
      <p:pic>
        <p:nvPicPr>
          <p:cNvPr id="13314" name="Picture 2" descr="C:\Users\asus\Downloads\6280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124744"/>
            <a:ext cx="3672408" cy="53895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736</Words>
  <Application>Microsoft Office PowerPoint</Application>
  <PresentationFormat>Экран (4:3)</PresentationFormat>
  <Paragraphs>114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Введение в литературу</vt:lpstr>
      <vt:lpstr>Что такое  литература?</vt:lpstr>
      <vt:lpstr>Роль литературы в жизни человека</vt:lpstr>
      <vt:lpstr>Читайте не торопясь….</vt:lpstr>
      <vt:lpstr>Великие о великом…</vt:lpstr>
      <vt:lpstr>Вспомним  имена</vt:lpstr>
      <vt:lpstr>Узнай литературного героя</vt:lpstr>
      <vt:lpstr>Узнай литературного героя</vt:lpstr>
      <vt:lpstr>Узнай литературного героя</vt:lpstr>
      <vt:lpstr>Узнай литературного героя</vt:lpstr>
      <vt:lpstr>Узнай литературного героя</vt:lpstr>
      <vt:lpstr>Узнай литературного героя</vt:lpstr>
      <vt:lpstr>Узнай литературного героя</vt:lpstr>
      <vt:lpstr>Бюро находок: кто потерял?</vt:lpstr>
      <vt:lpstr>Заглянем в будущее</vt:lpstr>
      <vt:lpstr>Заглянем в будущее:  «Песня про…удалого купца Калашникова»</vt:lpstr>
      <vt:lpstr>Заглянем в будущее: «Кусака»</vt:lpstr>
      <vt:lpstr>Заглянем в будущее: «Хамелеон»</vt:lpstr>
      <vt:lpstr>Интересные факты </vt:lpstr>
      <vt:lpstr>Интересные факты </vt:lpstr>
      <vt:lpstr>Интересные факты </vt:lpstr>
      <vt:lpstr>Конкурс буриме (работа в паре)</vt:lpstr>
      <vt:lpstr>Обращение писателя к читателям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Solaris</dc:creator>
  <cp:lastModifiedBy>днс</cp:lastModifiedBy>
  <cp:revision>32</cp:revision>
  <dcterms:created xsi:type="dcterms:W3CDTF">2013-10-30T04:29:11Z</dcterms:created>
  <dcterms:modified xsi:type="dcterms:W3CDTF">2022-10-02T11:35:25Z</dcterms:modified>
</cp:coreProperties>
</file>