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5" autoAdjust="0"/>
    <p:restoredTop sz="94660"/>
  </p:normalViewPr>
  <p:slideViewPr>
    <p:cSldViewPr snapToGrid="0">
      <p:cViewPr varScale="1">
        <p:scale>
          <a:sx n="86" d="100"/>
          <a:sy n="86" d="100"/>
        </p:scale>
        <p:origin x="470"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C91B7F84-BD1E-4988-A474-CA6E152082A0}" type="datetimeFigureOut">
              <a:rPr lang="ru-RU" smtClean="0"/>
              <a:t>02.10.2022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EFA069C-31EC-4A8C-A629-889A4773BE06}" type="slidenum">
              <a:rPr lang="ru-RU" smtClean="0"/>
              <a:t>‹#›</a:t>
            </a:fld>
            <a:endParaRPr lang="ru-RU"/>
          </a:p>
        </p:txBody>
      </p:sp>
    </p:spTree>
    <p:extLst>
      <p:ext uri="{BB962C8B-B14F-4D97-AF65-F5344CB8AC3E}">
        <p14:creationId xmlns:p14="http://schemas.microsoft.com/office/powerpoint/2010/main" val="3622213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91B7F84-BD1E-4988-A474-CA6E152082A0}" type="datetimeFigureOut">
              <a:rPr lang="ru-RU" smtClean="0"/>
              <a:t>02.10.2022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EFA069C-31EC-4A8C-A629-889A4773BE06}" type="slidenum">
              <a:rPr lang="ru-RU" smtClean="0"/>
              <a:t>‹#›</a:t>
            </a:fld>
            <a:endParaRPr lang="ru-RU"/>
          </a:p>
        </p:txBody>
      </p:sp>
    </p:spTree>
    <p:extLst>
      <p:ext uri="{BB962C8B-B14F-4D97-AF65-F5344CB8AC3E}">
        <p14:creationId xmlns:p14="http://schemas.microsoft.com/office/powerpoint/2010/main" val="941099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91B7F84-BD1E-4988-A474-CA6E152082A0}" type="datetimeFigureOut">
              <a:rPr lang="ru-RU" smtClean="0"/>
              <a:t>02.10.2022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EFA069C-31EC-4A8C-A629-889A4773BE06}" type="slidenum">
              <a:rPr lang="ru-RU" smtClean="0"/>
              <a:t>‹#›</a:t>
            </a:fld>
            <a:endParaRPr lang="ru-RU"/>
          </a:p>
        </p:txBody>
      </p:sp>
    </p:spTree>
    <p:extLst>
      <p:ext uri="{BB962C8B-B14F-4D97-AF65-F5344CB8AC3E}">
        <p14:creationId xmlns:p14="http://schemas.microsoft.com/office/powerpoint/2010/main" val="2258203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91B7F84-BD1E-4988-A474-CA6E152082A0}" type="datetimeFigureOut">
              <a:rPr lang="ru-RU" smtClean="0"/>
              <a:t>02.10.2022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EFA069C-31EC-4A8C-A629-889A4773BE06}" type="slidenum">
              <a:rPr lang="ru-RU" smtClean="0"/>
              <a:t>‹#›</a:t>
            </a:fld>
            <a:endParaRPr lang="ru-RU"/>
          </a:p>
        </p:txBody>
      </p:sp>
    </p:spTree>
    <p:extLst>
      <p:ext uri="{BB962C8B-B14F-4D97-AF65-F5344CB8AC3E}">
        <p14:creationId xmlns:p14="http://schemas.microsoft.com/office/powerpoint/2010/main" val="18467532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C91B7F84-BD1E-4988-A474-CA6E152082A0}" type="datetimeFigureOut">
              <a:rPr lang="ru-RU" smtClean="0"/>
              <a:t>02.10.2022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EFA069C-31EC-4A8C-A629-889A4773BE06}" type="slidenum">
              <a:rPr lang="ru-RU" smtClean="0"/>
              <a:t>‹#›</a:t>
            </a:fld>
            <a:endParaRPr lang="ru-RU"/>
          </a:p>
        </p:txBody>
      </p:sp>
    </p:spTree>
    <p:extLst>
      <p:ext uri="{BB962C8B-B14F-4D97-AF65-F5344CB8AC3E}">
        <p14:creationId xmlns:p14="http://schemas.microsoft.com/office/powerpoint/2010/main" val="2538459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C91B7F84-BD1E-4988-A474-CA6E152082A0}" type="datetimeFigureOut">
              <a:rPr lang="ru-RU" smtClean="0"/>
              <a:t>02.10.2022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EFA069C-31EC-4A8C-A629-889A4773BE06}" type="slidenum">
              <a:rPr lang="ru-RU" smtClean="0"/>
              <a:t>‹#›</a:t>
            </a:fld>
            <a:endParaRPr lang="ru-RU"/>
          </a:p>
        </p:txBody>
      </p:sp>
    </p:spTree>
    <p:extLst>
      <p:ext uri="{BB962C8B-B14F-4D97-AF65-F5344CB8AC3E}">
        <p14:creationId xmlns:p14="http://schemas.microsoft.com/office/powerpoint/2010/main" val="2607020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C91B7F84-BD1E-4988-A474-CA6E152082A0}" type="datetimeFigureOut">
              <a:rPr lang="ru-RU" smtClean="0"/>
              <a:t>02.10.2022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EFA069C-31EC-4A8C-A629-889A4773BE06}" type="slidenum">
              <a:rPr lang="ru-RU" smtClean="0"/>
              <a:t>‹#›</a:t>
            </a:fld>
            <a:endParaRPr lang="ru-RU"/>
          </a:p>
        </p:txBody>
      </p:sp>
    </p:spTree>
    <p:extLst>
      <p:ext uri="{BB962C8B-B14F-4D97-AF65-F5344CB8AC3E}">
        <p14:creationId xmlns:p14="http://schemas.microsoft.com/office/powerpoint/2010/main" val="1381021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C91B7F84-BD1E-4988-A474-CA6E152082A0}" type="datetimeFigureOut">
              <a:rPr lang="ru-RU" smtClean="0"/>
              <a:t>02.10.2022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EFA069C-31EC-4A8C-A629-889A4773BE06}" type="slidenum">
              <a:rPr lang="ru-RU" smtClean="0"/>
              <a:t>‹#›</a:t>
            </a:fld>
            <a:endParaRPr lang="ru-RU"/>
          </a:p>
        </p:txBody>
      </p:sp>
    </p:spTree>
    <p:extLst>
      <p:ext uri="{BB962C8B-B14F-4D97-AF65-F5344CB8AC3E}">
        <p14:creationId xmlns:p14="http://schemas.microsoft.com/office/powerpoint/2010/main" val="31594213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91B7F84-BD1E-4988-A474-CA6E152082A0}" type="datetimeFigureOut">
              <a:rPr lang="ru-RU" smtClean="0"/>
              <a:t>02.10.2022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EFA069C-31EC-4A8C-A629-889A4773BE06}" type="slidenum">
              <a:rPr lang="ru-RU" smtClean="0"/>
              <a:t>‹#›</a:t>
            </a:fld>
            <a:endParaRPr lang="ru-RU"/>
          </a:p>
        </p:txBody>
      </p:sp>
    </p:spTree>
    <p:extLst>
      <p:ext uri="{BB962C8B-B14F-4D97-AF65-F5344CB8AC3E}">
        <p14:creationId xmlns:p14="http://schemas.microsoft.com/office/powerpoint/2010/main" val="1403254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C91B7F84-BD1E-4988-A474-CA6E152082A0}" type="datetimeFigureOut">
              <a:rPr lang="ru-RU" smtClean="0"/>
              <a:t>02.10.2022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EFA069C-31EC-4A8C-A629-889A4773BE06}" type="slidenum">
              <a:rPr lang="ru-RU" smtClean="0"/>
              <a:t>‹#›</a:t>
            </a:fld>
            <a:endParaRPr lang="ru-RU"/>
          </a:p>
        </p:txBody>
      </p:sp>
    </p:spTree>
    <p:extLst>
      <p:ext uri="{BB962C8B-B14F-4D97-AF65-F5344CB8AC3E}">
        <p14:creationId xmlns:p14="http://schemas.microsoft.com/office/powerpoint/2010/main" val="2073016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C91B7F84-BD1E-4988-A474-CA6E152082A0}" type="datetimeFigureOut">
              <a:rPr lang="ru-RU" smtClean="0"/>
              <a:t>02.10.2022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EFA069C-31EC-4A8C-A629-889A4773BE06}" type="slidenum">
              <a:rPr lang="ru-RU" smtClean="0"/>
              <a:t>‹#›</a:t>
            </a:fld>
            <a:endParaRPr lang="ru-RU"/>
          </a:p>
        </p:txBody>
      </p:sp>
    </p:spTree>
    <p:extLst>
      <p:ext uri="{BB962C8B-B14F-4D97-AF65-F5344CB8AC3E}">
        <p14:creationId xmlns:p14="http://schemas.microsoft.com/office/powerpoint/2010/main" val="3229450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1B7F84-BD1E-4988-A474-CA6E152082A0}" type="datetimeFigureOut">
              <a:rPr lang="ru-RU" smtClean="0"/>
              <a:t>02.10.2022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FA069C-31EC-4A8C-A629-889A4773BE06}" type="slidenum">
              <a:rPr lang="ru-RU" smtClean="0"/>
              <a:t>‹#›</a:t>
            </a:fld>
            <a:endParaRPr lang="ru-RU"/>
          </a:p>
        </p:txBody>
      </p:sp>
    </p:spTree>
    <p:extLst>
      <p:ext uri="{BB962C8B-B14F-4D97-AF65-F5344CB8AC3E}">
        <p14:creationId xmlns:p14="http://schemas.microsoft.com/office/powerpoint/2010/main" val="634144805"/>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a:t>         </a:t>
            </a:r>
            <a:r>
              <a:rPr lang="en-US" dirty="0"/>
              <a:t>Vladimir </a:t>
            </a:r>
            <a:r>
              <a:rPr lang="en-US" dirty="0" err="1"/>
              <a:t>Afanasyevich</a:t>
            </a:r>
            <a:r>
              <a:rPr lang="en-US" dirty="0"/>
              <a:t> </a:t>
            </a:r>
            <a:r>
              <a:rPr lang="en-US" dirty="0" err="1"/>
              <a:t>Obruchev</a:t>
            </a:r>
            <a:r>
              <a:rPr lang="en-US" dirty="0"/>
              <a:t> </a:t>
            </a:r>
            <a:endParaRPr lang="ru-RU"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6505" y="1690688"/>
            <a:ext cx="3733800" cy="4765868"/>
          </a:xfrm>
          <a:prstGeom prst="rect">
            <a:avLst/>
          </a:prstGeom>
        </p:spPr>
      </p:pic>
    </p:spTree>
    <p:extLst>
      <p:ext uri="{BB962C8B-B14F-4D97-AF65-F5344CB8AC3E}">
        <p14:creationId xmlns:p14="http://schemas.microsoft.com/office/powerpoint/2010/main" val="26829231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37839" y="1457945"/>
            <a:ext cx="10515600" cy="1325563"/>
          </a:xfrm>
        </p:spPr>
        <p:txBody>
          <a:bodyPr>
            <a:normAutofit fontScale="90000"/>
          </a:bodyPr>
          <a:lstStyle/>
          <a:p>
            <a:r>
              <a:rPr lang="en-US" sz="2700" dirty="0"/>
              <a:t>Main research topics: </a:t>
            </a:r>
            <a:br>
              <a:rPr lang="ru-RU" sz="2700" dirty="0"/>
            </a:br>
            <a:r>
              <a:rPr lang="en-US" sz="2700" dirty="0"/>
              <a:t>The origin of loess in Central and Central Asia Glaciation and permafrost in Siberia General issues of tectonics and tectonic structure of Siberia Geology of Siberian gold deposits Definition of the "ancient crown" of Asia The history of geological exploration of Siberia.</a:t>
            </a:r>
            <a:br>
              <a:rPr lang="ru-RU" dirty="0"/>
            </a:b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4707" y="2669206"/>
            <a:ext cx="3025233" cy="4029060"/>
          </a:xfrm>
          <a:prstGeom prst="rect">
            <a:avLst/>
          </a:prstGeom>
        </p:spPr>
      </p:pic>
    </p:spTree>
    <p:extLst>
      <p:ext uri="{BB962C8B-B14F-4D97-AF65-F5344CB8AC3E}">
        <p14:creationId xmlns:p14="http://schemas.microsoft.com/office/powerpoint/2010/main" val="2737403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videoplayback">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38200" y="365125"/>
            <a:ext cx="10363200" cy="5829300"/>
          </a:xfrm>
          <a:prstGeom prst="rect">
            <a:avLst/>
          </a:prstGeom>
        </p:spPr>
      </p:pic>
    </p:spTree>
    <p:extLst>
      <p:ext uri="{BB962C8B-B14F-4D97-AF65-F5344CB8AC3E}">
        <p14:creationId xmlns:p14="http://schemas.microsoft.com/office/powerpoint/2010/main" val="3130929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46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br>
              <a:rPr lang="ru-RU" dirty="0"/>
            </a:br>
            <a:br>
              <a:rPr lang="ru-RU" dirty="0"/>
            </a:br>
            <a:r>
              <a:rPr lang="en-US" dirty="0"/>
              <a:t>September 28 (October 10), 1863, village </a:t>
            </a:r>
            <a:r>
              <a:rPr lang="en-US" dirty="0" err="1"/>
              <a:t>Klepenino</a:t>
            </a:r>
            <a:r>
              <a:rPr lang="en-US" dirty="0"/>
              <a:t>, </a:t>
            </a:r>
            <a:r>
              <a:rPr lang="en-US" dirty="0" err="1"/>
              <a:t>Tver</a:t>
            </a:r>
            <a:r>
              <a:rPr lang="en-US" dirty="0"/>
              <a:t> Province — June 19, 1956, Moscow) </a:t>
            </a:r>
            <a:br>
              <a:rPr lang="ru-RU" dirty="0"/>
            </a:b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1695" y="1690688"/>
            <a:ext cx="3704295" cy="4641897"/>
          </a:xfrm>
          <a:prstGeom prst="rect">
            <a:avLst/>
          </a:prstGeom>
        </p:spPr>
      </p:pic>
    </p:spTree>
    <p:extLst>
      <p:ext uri="{BB962C8B-B14F-4D97-AF65-F5344CB8AC3E}">
        <p14:creationId xmlns:p14="http://schemas.microsoft.com/office/powerpoint/2010/main" val="1111178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br>
              <a:rPr lang="ru-RU" dirty="0"/>
            </a:br>
            <a:br>
              <a:rPr lang="ru-RU" dirty="0"/>
            </a:br>
            <a:br>
              <a:rPr lang="ru-RU" dirty="0"/>
            </a:br>
            <a:br>
              <a:rPr lang="ru-RU" dirty="0"/>
            </a:br>
            <a:r>
              <a:rPr lang="en-US" sz="2700" dirty="0"/>
              <a:t>Was a Russian geologist, paleontologist, geographer, science fiction writer (author of the famous novels "</a:t>
            </a:r>
            <a:r>
              <a:rPr lang="en-US" sz="2700" dirty="0" err="1"/>
              <a:t>Sannikov</a:t>
            </a:r>
            <a:r>
              <a:rPr lang="en-US" sz="2700" dirty="0"/>
              <a:t> Land" and "</a:t>
            </a:r>
            <a:r>
              <a:rPr lang="en-US" sz="2700" dirty="0" err="1"/>
              <a:t>Plutonia</a:t>
            </a:r>
            <a:r>
              <a:rPr lang="en-US" sz="2700" dirty="0"/>
              <a:t>"), court counselor, academician of the USSR Academy of Sciences (1929), Hero Socialist Labor (1945), winner of the Stalin Prize (1941, 1950).</a:t>
            </a:r>
            <a:br>
              <a:rPr lang="ru-RU" dirty="0"/>
            </a:br>
            <a:br>
              <a:rPr lang="ru-RU" dirty="0"/>
            </a:b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6977" y="1932042"/>
            <a:ext cx="3260164" cy="4535666"/>
          </a:xfrm>
          <a:prstGeom prst="rect">
            <a:avLst/>
          </a:prstGeom>
        </p:spPr>
      </p:pic>
    </p:spTree>
    <p:extLst>
      <p:ext uri="{BB962C8B-B14F-4D97-AF65-F5344CB8AC3E}">
        <p14:creationId xmlns:p14="http://schemas.microsoft.com/office/powerpoint/2010/main" val="1053559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br>
              <a:rPr lang="ru-RU" sz="3100" dirty="0"/>
            </a:br>
            <a:r>
              <a:rPr lang="en-US" sz="3100" dirty="0"/>
              <a:t>In 1887 he published his first scientific work "Sands and Steppes of the </a:t>
            </a:r>
            <a:r>
              <a:rPr lang="en-US" sz="3100" dirty="0" err="1"/>
              <a:t>Transcaspian</a:t>
            </a:r>
            <a:r>
              <a:rPr lang="en-US" sz="3100" dirty="0"/>
              <a:t> region", which was awarded the silver medal of the Imperial Russian Geographical Society.</a:t>
            </a:r>
            <a:br>
              <a:rPr lang="ru-RU" dirty="0"/>
            </a:b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4561" y="1563712"/>
            <a:ext cx="3293371" cy="4845419"/>
          </a:xfrm>
          <a:prstGeom prst="rect">
            <a:avLst/>
          </a:prstGeom>
        </p:spPr>
      </p:pic>
    </p:spTree>
    <p:extLst>
      <p:ext uri="{BB962C8B-B14F-4D97-AF65-F5344CB8AC3E}">
        <p14:creationId xmlns:p14="http://schemas.microsoft.com/office/powerpoint/2010/main" val="366152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sz="3200" dirty="0"/>
              <a:t>After the 1905 Revolution, </a:t>
            </a:r>
            <a:r>
              <a:rPr lang="en-US" sz="3200" dirty="0" err="1"/>
              <a:t>Obruchev</a:t>
            </a:r>
            <a:r>
              <a:rPr lang="en-US" sz="3200" dirty="0"/>
              <a:t> was a member of the Constitutional Democratic Party</a:t>
            </a:r>
            <a:br>
              <a:rPr lang="ru-RU" sz="3200" dirty="0"/>
            </a:br>
            <a:endParaRPr lang="ru-RU" sz="3200"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1694" y="1280717"/>
            <a:ext cx="4027681" cy="5047136"/>
          </a:xfrm>
          <a:prstGeom prst="rect">
            <a:avLst/>
          </a:prstGeom>
        </p:spPr>
      </p:pic>
    </p:spTree>
    <p:extLst>
      <p:ext uri="{BB962C8B-B14F-4D97-AF65-F5344CB8AC3E}">
        <p14:creationId xmlns:p14="http://schemas.microsoft.com/office/powerpoint/2010/main" val="3938026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br>
              <a:rPr lang="ru-RU" sz="3100" dirty="0"/>
            </a:br>
            <a:r>
              <a:rPr lang="en-US" sz="3100" dirty="0"/>
              <a:t>On April 3, 1930, at a meeting of the Department of Physical and Mathematical Sciences of the USSR Academy of Sciences, Academician V. A. </a:t>
            </a:r>
            <a:br>
              <a:rPr lang="ru-RU" dirty="0"/>
            </a:br>
            <a:endParaRPr lang="ru-RU" dirty="0"/>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58885" y="1176453"/>
            <a:ext cx="3510627" cy="5188119"/>
          </a:xfrm>
          <a:prstGeom prst="rect">
            <a:avLst/>
          </a:prstGeom>
        </p:spPr>
      </p:pic>
    </p:spTree>
    <p:extLst>
      <p:ext uri="{BB962C8B-B14F-4D97-AF65-F5344CB8AC3E}">
        <p14:creationId xmlns:p14="http://schemas.microsoft.com/office/powerpoint/2010/main" val="39245262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16620" y="2639974"/>
            <a:ext cx="10515600" cy="1325563"/>
          </a:xfrm>
        </p:spPr>
        <p:txBody>
          <a:bodyPr>
            <a:noAutofit/>
          </a:bodyPr>
          <a:lstStyle/>
          <a:p>
            <a:r>
              <a:rPr lang="en-US" sz="2400" dirty="0" err="1"/>
              <a:t>Obruchev</a:t>
            </a:r>
            <a:r>
              <a:rPr lang="en-US" sz="2400" dirty="0"/>
              <a:t> was elected the first director of the Geological Institute of the USSR Academy of Sciences, then located in Leningrad[19]. Approved in this position by the General Meeting of the USSR Academy of Sciences. From February 23, 1933, he headed the Department of </a:t>
            </a:r>
            <a:r>
              <a:rPr lang="en-US" sz="2400" dirty="0" err="1"/>
              <a:t>Lithogenesis</a:t>
            </a:r>
            <a:r>
              <a:rPr lang="en-US" sz="2400" dirty="0"/>
              <a:t> and Geology of Minerals. At </a:t>
            </a:r>
            <a:r>
              <a:rPr lang="en-US" sz="2400" dirty="0" err="1"/>
              <a:t>Obruchev's</a:t>
            </a:r>
            <a:r>
              <a:rPr lang="en-US" sz="2400" dirty="0"/>
              <a:t> personal request, on October 20, 1933, the Presidium of the USSR Academy of Sciences dismissed him from the post of director of the Geological Institute[20] and entrusted the temporary performance of these duties to Academician A. A. </a:t>
            </a:r>
            <a:r>
              <a:rPr lang="en-US" sz="2400" dirty="0" err="1"/>
              <a:t>Borisyak</a:t>
            </a:r>
            <a:r>
              <a:rPr lang="en-US" sz="2400" dirty="0"/>
              <a:t>.</a:t>
            </a:r>
            <a:br>
              <a:rPr lang="ru-RU" sz="4000" dirty="0"/>
            </a:br>
            <a:endParaRPr lang="ru-RU" sz="4000" dirty="0"/>
          </a:p>
        </p:txBody>
      </p:sp>
    </p:spTree>
    <p:extLst>
      <p:ext uri="{BB962C8B-B14F-4D97-AF65-F5344CB8AC3E}">
        <p14:creationId xmlns:p14="http://schemas.microsoft.com/office/powerpoint/2010/main" val="8128632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50072" y="1709562"/>
            <a:ext cx="10515600" cy="1325563"/>
          </a:xfrm>
        </p:spPr>
        <p:txBody>
          <a:bodyPr>
            <a:normAutofit fontScale="90000"/>
          </a:bodyPr>
          <a:lstStyle/>
          <a:p>
            <a:r>
              <a:rPr lang="en-US" sz="3100" dirty="0"/>
              <a:t>Author of more than 450 scientific papers on Earth sciences In 1914, in the journal "Nature" </a:t>
            </a:r>
            <a:r>
              <a:rPr lang="en-US" sz="3100" dirty="0" err="1"/>
              <a:t>Obruchev</a:t>
            </a:r>
            <a:r>
              <a:rPr lang="en-US" sz="3100" dirty="0"/>
              <a:t> began to publish popular scientific articles on geology and paleontology. Dolphins (sea fountains) Hawaii, 1914. New Siberian meteorite // Nature. 1916, No. 4. </a:t>
            </a:r>
            <a:r>
              <a:rPr lang="en-US" sz="3100" dirty="0" err="1"/>
              <a:t>Stlb</a:t>
            </a:r>
            <a:r>
              <a:rPr lang="en-US" sz="3100" dirty="0"/>
              <a:t>. 497. </a:t>
            </a:r>
            <a:r>
              <a:rPr lang="ru-RU" sz="3100" dirty="0" err="1"/>
              <a:t>New</a:t>
            </a:r>
            <a:r>
              <a:rPr lang="ru-RU" sz="3100" dirty="0"/>
              <a:t> </a:t>
            </a:r>
            <a:r>
              <a:rPr lang="ru-RU" sz="3100" dirty="0" err="1"/>
              <a:t>oil</a:t>
            </a:r>
            <a:r>
              <a:rPr lang="ru-RU" sz="3100" dirty="0"/>
              <a:t> </a:t>
            </a:r>
            <a:r>
              <a:rPr lang="ru-RU" sz="3100" dirty="0" err="1"/>
              <a:t>field</a:t>
            </a:r>
            <a:r>
              <a:rPr lang="ru-RU" sz="3100" dirty="0"/>
              <a:t> // </a:t>
            </a:r>
            <a:r>
              <a:rPr lang="ru-RU" sz="3100" dirty="0" err="1"/>
              <a:t>Nature</a:t>
            </a:r>
            <a:r>
              <a:rPr lang="ru-RU" sz="3100" dirty="0"/>
              <a:t>. 1916, </a:t>
            </a:r>
            <a:r>
              <a:rPr lang="ru-RU" sz="3100" dirty="0" err="1"/>
              <a:t>No</a:t>
            </a:r>
            <a:r>
              <a:rPr lang="ru-RU" sz="3100" dirty="0"/>
              <a:t>. 7/8. </a:t>
            </a:r>
            <a:r>
              <a:rPr lang="ru-RU" sz="3100" dirty="0" err="1"/>
              <a:t>Stlb</a:t>
            </a:r>
            <a:r>
              <a:rPr lang="ru-RU" sz="3100" dirty="0"/>
              <a:t>. 919.</a:t>
            </a:r>
            <a:br>
              <a:rPr lang="ru-RU" dirty="0"/>
            </a:br>
            <a:br>
              <a:rPr lang="ru-RU" dirty="0"/>
            </a:b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21254" y="3291603"/>
            <a:ext cx="3443290" cy="3209557"/>
          </a:xfrm>
          <a:prstGeom prst="rect">
            <a:avLst/>
          </a:prstGeom>
        </p:spPr>
      </p:pic>
    </p:spTree>
    <p:extLst>
      <p:ext uri="{BB962C8B-B14F-4D97-AF65-F5344CB8AC3E}">
        <p14:creationId xmlns:p14="http://schemas.microsoft.com/office/powerpoint/2010/main" val="1505902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3166" y="1045349"/>
            <a:ext cx="10515600" cy="1325563"/>
          </a:xfrm>
        </p:spPr>
        <p:txBody>
          <a:bodyPr>
            <a:normAutofit fontScale="90000"/>
          </a:bodyPr>
          <a:lstStyle/>
          <a:p>
            <a:r>
              <a:rPr lang="en-US" sz="3600" dirty="0"/>
              <a:t>Adventure and science fiction literature 1911 — Aeolian City 1910s - 1920s — Thermal Mine (unfinished novel[68][69]) 1915 - Plutonium, science fiction novel.</a:t>
            </a:r>
            <a:br>
              <a:rPr lang="ru-RU" dirty="0"/>
            </a:br>
            <a:endParaRPr lang="ru-RU" dirty="0"/>
          </a:p>
        </p:txBody>
      </p:sp>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t="2" r="-802" b="9623"/>
          <a:stretch/>
        </p:blipFill>
        <p:spPr>
          <a:xfrm>
            <a:off x="4099698" y="2256668"/>
            <a:ext cx="2802906" cy="3664630"/>
          </a:xfrm>
          <a:prstGeom prst="rect">
            <a:avLst/>
          </a:prstGeom>
        </p:spPr>
      </p:pic>
    </p:spTree>
    <p:extLst>
      <p:ext uri="{BB962C8B-B14F-4D97-AF65-F5344CB8AC3E}">
        <p14:creationId xmlns:p14="http://schemas.microsoft.com/office/powerpoint/2010/main" val="309042288"/>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TotalTime>
  <Words>430</Words>
  <Application>Microsoft Office PowerPoint</Application>
  <PresentationFormat>Широкоэкранный</PresentationFormat>
  <Paragraphs>10</Paragraphs>
  <Slides>11</Slides>
  <Notes>0</Notes>
  <HiddenSlides>0</HiddenSlides>
  <MMClips>1</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11</vt:i4>
      </vt:variant>
    </vt:vector>
  </HeadingPairs>
  <TitlesOfParts>
    <vt:vector size="15" baseType="lpstr">
      <vt:lpstr>Arial</vt:lpstr>
      <vt:lpstr>Calibri</vt:lpstr>
      <vt:lpstr>Calibri Light</vt:lpstr>
      <vt:lpstr>Тема Office</vt:lpstr>
      <vt:lpstr>         Vladimir Afanasyevich Obruchev </vt:lpstr>
      <vt:lpstr>  September 28 (October 10), 1863, village Klepenino, Tver Province — June 19, 1956, Moscow)  </vt:lpstr>
      <vt:lpstr>    Was a Russian geologist, paleontologist, geographer, science fiction writer (author of the famous novels "Sannikov Land" and "Plutonia"), court counselor, academician of the USSR Academy of Sciences (1929), Hero Socialist Labor (1945), winner of the Stalin Prize (1941, 1950).  </vt:lpstr>
      <vt:lpstr> In 1887 he published his first scientific work "Sands and Steppes of the Transcaspian region", which was awarded the silver medal of the Imperial Russian Geographical Society. </vt:lpstr>
      <vt:lpstr>After the 1905 Revolution, Obruchev was a member of the Constitutional Democratic Party </vt:lpstr>
      <vt:lpstr> On April 3, 1930, at a meeting of the Department of Physical and Mathematical Sciences of the USSR Academy of Sciences, Academician V. A.  </vt:lpstr>
      <vt:lpstr>Obruchev was elected the first director of the Geological Institute of the USSR Academy of Sciences, then located in Leningrad[19]. Approved in this position by the General Meeting of the USSR Academy of Sciences. From February 23, 1933, he headed the Department of Lithogenesis and Geology of Minerals. At Obruchev's personal request, on October 20, 1933, the Presidium of the USSR Academy of Sciences dismissed him from the post of director of the Geological Institute[20] and entrusted the temporary performance of these duties to Academician A. A. Borisyak. </vt:lpstr>
      <vt:lpstr>Author of more than 450 scientific papers on Earth sciences In 1914, in the journal "Nature" Obruchev began to publish popular scientific articles on geology and paleontology. Dolphins (sea fountains) Hawaii, 1914. New Siberian meteorite // Nature. 1916, No. 4. Stlb. 497. New oil field // Nature. 1916, No. 7/8. Stlb. 919.  </vt:lpstr>
      <vt:lpstr>Adventure and science fiction literature 1911 — Aeolian City 1910s - 1920s — Thermal Mine (unfinished novel[68][69]) 1915 - Plutonium, science fiction novel. </vt:lpstr>
      <vt:lpstr>Main research topics:  The origin of loess in Central and Central Asia Glaciation and permafrost in Siberia General issues of tectonics and tectonic structure of Siberia Geology of Siberian gold deposits Definition of the "ancient crown" of Asia The history of geological exploration of Siberia. </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Vladimir Afanasyevich Obruchev</dc:title>
  <dc:creator>User</dc:creator>
  <cp:lastModifiedBy>KAT</cp:lastModifiedBy>
  <cp:revision>5</cp:revision>
  <dcterms:created xsi:type="dcterms:W3CDTF">2022-09-12T13:15:09Z</dcterms:created>
  <dcterms:modified xsi:type="dcterms:W3CDTF">2022-10-02T07:00:41Z</dcterms:modified>
</cp:coreProperties>
</file>