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1"/>
  </p:notesMasterIdLst>
  <p:sldIdLst>
    <p:sldId id="300" r:id="rId2"/>
    <p:sldId id="344" r:id="rId3"/>
    <p:sldId id="335" r:id="rId4"/>
    <p:sldId id="345" r:id="rId5"/>
    <p:sldId id="348" r:id="rId6"/>
    <p:sldId id="349" r:id="rId7"/>
    <p:sldId id="334" r:id="rId8"/>
    <p:sldId id="347" r:id="rId9"/>
    <p:sldId id="34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7" d="100"/>
          <a:sy n="77" d="100"/>
        </p:scale>
        <p:origin x="-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33D74E6-4C1C-45B2-B81F-B65C8A4D310B}" type="datetimeFigureOut">
              <a:rPr lang="ru-RU"/>
              <a:pPr>
                <a:defRPr/>
              </a:pPr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2675866-86BE-4F60-9CB6-94E440637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74FB450-1D83-43DC-AC79-D7B31560C1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3EEFBD-2436-4ADE-B4D4-837DB18E02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923EBD-124F-48DE-903B-BC08879827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FBEA55-EC3B-4832-9676-F60B230E04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89D94D0-A3BC-4916-8A94-167CFE4F07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C01883E4-9A91-4BEB-815F-171AF5F0F4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84C99D27-4D76-44BD-9EBB-67A774B5B8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F56296-BA56-4973-9A92-440FF77B4E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653B046-9734-4805-821B-6257E492BA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7E19E0A-6D72-436E-9D2D-76D19EF417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32BABD7-26DB-47A0-98DD-BAE6CCA481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DA750347-8E83-440B-B6F2-889021A3BD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620688"/>
            <a:ext cx="8352928" cy="547260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АЛГОРИТМЫ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действий персонала образовательной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организации и обучающихся при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совершении (угрозе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совершения) преступления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формах вооруженного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нападения</a:t>
            </a:r>
            <a:endParaRPr kumimoji="0" lang="ru-RU" sz="4400" b="1" i="0" u="none" strike="noStrike" kern="1200" cap="none" spc="0" normalizeH="0" noProof="0" dirty="0" smtClean="0">
              <a:ln w="1905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190977"/>
            <a:ext cx="8496943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73050" algn="ctr">
              <a:tabLst>
                <a:tab pos="2698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персонала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Вооруженное нападение)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при нахождении вне здания объекта немедленно уйти в сторону от опасности, уводя за собой людей, которые находятся в непосредственной близости, при возможности покинуть территорию объекта, в зимний период принять все возможные меры к недопущению обморожения обучающихся, обеспечить информирование оперативных служб и руководителя о ситуации и своем месте нахождения любым доступным способом;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 при нахождении в здании объекта переместиться в ближайшее помещение, уводя за собой людей, находящихся поблизости и далее действовать в указанном ниже порядке;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 находясь в помещении, обеспечить блокирование входов всеми доступными средствами, в том числе мебелью;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обеспечить размещение людей наиболее безопасным из возможных способов, как можно дальше от входов, ближе к капитальным стенам, ниже уровня оконных проемов, под прикрытием мебели;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принять меры к прекращению паники и громких разговоров (звуков) в помещении;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обеспечить информирование оперативных служб любым доступным способом (при возможности);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обеспечить передачу информации о вооруженном нападении руководителю любым доступным способом (при возможности);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645342"/>
            <a:ext cx="8496943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73050" algn="ctr">
              <a:tabLst>
                <a:tab pos="2698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персонала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Вооруженное нападение)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не допускать общения людей по любым средствам связи;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принять меры к переводу всех имеющихся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помещении средств связи и иных приборов (приспособлений), в том числе предназначенных для обеспечения учебного процесса в беззвучный режим либо их отключению;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ожидать прибытия оперативных служб, разблокировать входы и покидать помещения только по команде руководства либо оперативных служб;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после нейтрализации нарушителя по указанию руководства обеспечить информирование родителей (законных представителей) о временном прекращении учебного процесса;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обеспечить сбор и передачу обучающихся родителям (законным представителям);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обеспечить по указанию руководства проведение мероприятий по ликвидации последствий происшествия;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827989"/>
            <a:ext cx="849694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73050" algn="ctr">
              <a:tabLst>
                <a:tab pos="2698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персонала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Вооруженное нападение)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операции по пресечению вооруженного нападения:</a:t>
            </a:r>
          </a:p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лечь на пол лицом вниз, голову закрыть руками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 двигаться;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возможности держаться подальше от проемов дверей и окон;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ранении постараться не двигаться с целью уменьшения потери крови;</a:t>
            </a: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698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бежать навстречу сотрудникам, проводящим операцию по пресечению вооруженного нападения, или от них, так как они могут посчитать бегущих за преступников.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403202"/>
            <a:ext cx="8496943" cy="554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73050" algn="ctr">
              <a:tabLst>
                <a:tab pos="2698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персонала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(Взрывное устройство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обнаружено в здании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indent="273050" algn="ctr">
              <a:tabLst>
                <a:tab pos="269875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при нахождении рядом с обнаруженным предметом, похожим на взрывное устройство громко обратиться к окружающим «ЧЬЯ СУМКА (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ПАКЕТ, КОРОБКА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)?», если ответа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последовало, отвести окружающих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безопасное расстояние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обеспечить незамедлительное информирование руководителя об обнаружении взрывного устройства любым доступным способом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находиться на безопасном расстоянии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взрывного устройства до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прибытия руководителя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далее действовать в соответствии с его указаниями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при объявлении эвакуации приступить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эвакуации, уводя за собой обучающихся, находящихся поблизости и далее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действовать в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соответствии с планом эвакуации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при нахождении в помещении, не допуская паники обеспечить отключение всех имеющихся в помещении средств связи и иных приборов (приспособлений), в том числе предназначенных для обеспечения учебного процесса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303102"/>
            <a:ext cx="8496943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73050" algn="ctr">
              <a:tabLst>
                <a:tab pos="269875" algn="l"/>
              </a:tabLst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 персонала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(Взрывное устройство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обнаружено в здании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indent="273050" algn="ctr">
              <a:tabLst>
                <a:tab pos="269875" algn="l"/>
              </a:tabLst>
            </a:pP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возможности отключить на объекте электричество и газоснабжение, предварительно убедившись в отсутствии людей в лифтах и других помещениях, выход из которых может быть заблокирован при отключении электричества. Отключение не производится в случаях, когда взрывное устройство каким-либо образом соединено с указанными коммуникациями;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 возможности открыть все окна и двери для рассредоточения ударной волны;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обеспечить проведение эвакуации обучающихся, при возможности с личными (ценными) вещами, теплой одеждой к месту сбора в соответствии с планом эвакуации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зимний период принять все возможные меры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исключению случаев обморожения обучающихся);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убедившись в полной эвакуации из помещения с внешней стороны дверей поставить отметку «ЭВАКУИРОВАНО»</a:t>
            </a:r>
            <a:r>
              <a:rPr lang="ru-RU" sz="1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любым доступным способом;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по указанию руководителя осуществить проверку помещений на предмет эвакуации людей и о результатах сообщить руководителю или назначенному им лицу;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по указанию руководителя обеспечить информирование родителей (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законных представителей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о временном прекращении учебного процесса;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обеспечить по указанию руководителя или назначенных им лиц передачу обучающихся родителям (законным представителям);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после завершения работы оперативных служб и по распоряжению руководителя обеспечить проведение мероприятий по ликвидации последствий происшествия.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260648"/>
            <a:ext cx="8208912" cy="6030039"/>
          </a:xfrm>
          <a:prstGeom prst="roundRect">
            <a:avLst>
              <a:gd name="adj" fmla="val 1159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ctr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 обучающихся (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Вооруженное нападение)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нахождении вне здания объекта немедленно уйти в сторону от опасности, по возможности покинуть территорию объекта и сообщить родителям (законным представителям) о своем месте нахождения, в случае нахождения в непосредственной близости работника организации сообщить ему об опасности и далее действовать по его указаниям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нахождении в здании переместиться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ближайшее помещение или в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сторону работника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организации, сообщить ему об опасности и далее действовать по его указаниям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помочь работнику организации заблокировать входы, в том числе с помощью мебели (самостоятельно заблокировать входы, если рядом не оказалось работника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разместиться наиболее безопасным из возможных способов, как можно дальше от входов, ближе к капитальным стенам, ниже уровня оконных проемов, под прикрытием мебели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260649"/>
            <a:ext cx="8208912" cy="5660350"/>
          </a:xfrm>
          <a:prstGeom prst="roundRect">
            <a:avLst>
              <a:gd name="adj" fmla="val 1159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 обучающихся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(Вооруженное нападение)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сохранять спокойствие, разговаривать тихо, внимательно слушать и выполнять указания работника организации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переключить средства связи в бесшумный режим либо их выключить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оказать помощь и поддержку другим обучающимся только по указанию работника организации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разблокировать выходы и выходить из помещения только по указанию работника организации, руководителя или оперативных служб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проведения операции по пресечению вооруженного нападения: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лечь на пол лицом вниз, голову закрыть руками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двигаться;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возможности держаться подальше от проемов дверей и окон;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ранении постараться не двигаться с целью уменьшения 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потери крови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бежать навстречу сотрудникам, проводящим операцию по пресечению вооруженного нападения, или от них, так как они могут посчитать бегущих за преступников.</a:t>
            </a:r>
            <a:endParaRPr lang="ru-RU" sz="1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260648"/>
            <a:ext cx="8208912" cy="5787985"/>
          </a:xfrm>
          <a:prstGeom prst="roundRect">
            <a:avLst>
              <a:gd name="adj" fmla="val 1491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 обучающихся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(Взрывное устройство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обнаружено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здании)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не трогать и не приближаться к оставленным другими лицами (бесхозным) предметам;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в случае обнаружения оставленного другими лицами (бесхозного) предмета громко обратиться к окружающим «ЧЬЯ СУМКА (ПАКЕТ, КОРОБКА)?», если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ответа не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последовало сообщить ближайшему работнику организации, либо обучающемуся старшего возраста;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проследовать на безопасное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расстояние от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предполагаемого взрывного устройства (места его проноса или провоза);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действовать по распоряжению руководителя, охранника или работника организации;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в случае эвакуации сохранять спокойствие, отключить средства связи;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 оказывать помощь и поддержку другим обучающимся только по указанию работников организации.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1963</TotalTime>
  <Words>174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Алгоритмы действий персонала образовательной организации и обучающихся при совершении (угрозе совершения) преступления в формах вооруженного нападения</dc:title>
  <dc:creator>Осипов А.С.</dc:creator>
  <cp:keywords>Алгоритмы действий персонала образовательной организации и обучающихся при совершении (угрозе совершения) преступления в формах вооруженного нападения</cp:keywords>
  <cp:lastModifiedBy>Елена</cp:lastModifiedBy>
  <cp:revision>163</cp:revision>
  <dcterms:created xsi:type="dcterms:W3CDTF">2010-09-24T17:41:04Z</dcterms:created>
  <dcterms:modified xsi:type="dcterms:W3CDTF">2022-10-02T07:34:11Z</dcterms:modified>
</cp:coreProperties>
</file>