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2" r:id="rId6"/>
    <p:sldId id="278" r:id="rId7"/>
    <p:sldId id="279" r:id="rId8"/>
    <p:sldId id="280" r:id="rId9"/>
    <p:sldId id="281" r:id="rId10"/>
    <p:sldId id="282" r:id="rId11"/>
    <p:sldId id="287" r:id="rId12"/>
    <p:sldId id="283" r:id="rId13"/>
    <p:sldId id="284" r:id="rId14"/>
    <p:sldId id="285" r:id="rId15"/>
    <p:sldId id="270" r:id="rId16"/>
    <p:sldId id="275" r:id="rId17"/>
    <p:sldId id="264" r:id="rId18"/>
    <p:sldId id="271" r:id="rId19"/>
    <p:sldId id="272" r:id="rId20"/>
    <p:sldId id="286" r:id="rId21"/>
    <p:sldId id="273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HpbpmyTy_Y&amp;t=13s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2272" y="-24"/>
            <a:ext cx="8458200" cy="178595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РАЗМЕТКА  ЗАГОТОВОК ИЗ ДРЕВЕСИНЫ</a:t>
            </a:r>
            <a:endParaRPr lang="ru-RU" sz="5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Z:\Гимназия Грина\Фото\2021_2022\5_классы_Разметка древесины\IMG_20211001_102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88"/>
            <a:ext cx="2451203" cy="4357694"/>
          </a:xfrm>
          <a:prstGeom prst="rect">
            <a:avLst/>
          </a:prstGeom>
          <a:noFill/>
        </p:spPr>
      </p:pic>
      <p:pic>
        <p:nvPicPr>
          <p:cNvPr id="1027" name="Picture 3" descr="Z:\Гимназия Грина\Фото\2021_2022\5_классы_Разметка древесины\IMG_20211001_1025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857388"/>
            <a:ext cx="2451203" cy="4357694"/>
          </a:xfrm>
          <a:prstGeom prst="rect">
            <a:avLst/>
          </a:prstGeom>
          <a:noFill/>
        </p:spPr>
      </p:pic>
      <p:pic>
        <p:nvPicPr>
          <p:cNvPr id="1028" name="Picture 4" descr="Z:\Гимназия Грина\Фото\2021_2022\5_классы_Разметка древесины\IMG_20211001_1032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857388"/>
            <a:ext cx="2451203" cy="4357694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6357958"/>
            <a:ext cx="8458200" cy="50004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+mj-ea"/>
                <a:cs typeface="+mj-cs"/>
              </a:rPr>
              <a:t>Технология 5 класс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1338" algn="just"/>
            <a:r>
              <a:rPr lang="ru-RU" sz="2400" dirty="0">
                <a:latin typeface="Georgia" pitchFamily="18" charset="0"/>
                <a:cs typeface="Arial" pitchFamily="34" charset="0"/>
              </a:rPr>
              <a:t>Циркуль разметочный </a:t>
            </a:r>
            <a:r>
              <a:rPr lang="ru-RU" sz="2400" dirty="0" smtClean="0">
                <a:latin typeface="Georgia" pitchFamily="18" charset="0"/>
                <a:cs typeface="Arial" pitchFamily="34" charset="0"/>
              </a:rPr>
              <a:t>- служит </a:t>
            </a:r>
            <a:r>
              <a:rPr lang="ru-RU" sz="2400" dirty="0">
                <a:latin typeface="Georgia" pitchFamily="18" charset="0"/>
                <a:cs typeface="Arial" pitchFamily="34" charset="0"/>
              </a:rPr>
              <a:t>для нанесения размеров и вычерчивания окружностей</a:t>
            </a:r>
            <a:r>
              <a:rPr lang="ru-RU" sz="2400" dirty="0" smtClean="0">
                <a:latin typeface="Georgia" pitchFamily="18" charset="0"/>
                <a:cs typeface="Arial" pitchFamily="34" charset="0"/>
              </a:rPr>
              <a:t>, а </a:t>
            </a:r>
            <a:r>
              <a:rPr lang="ru-RU" sz="2400" dirty="0">
                <a:latin typeface="Georgia" pitchFamily="18" charset="0"/>
                <a:cs typeface="Arial" pitchFamily="34" charset="0"/>
              </a:rPr>
              <a:t>также деления </a:t>
            </a:r>
            <a:r>
              <a:rPr lang="ru-RU" sz="2400" dirty="0" smtClean="0">
                <a:latin typeface="Georgia" pitchFamily="18" charset="0"/>
                <a:cs typeface="Arial" pitchFamily="34" charset="0"/>
              </a:rPr>
              <a:t>окружностей </a:t>
            </a:r>
            <a:r>
              <a:rPr lang="ru-RU" sz="2400" dirty="0">
                <a:latin typeface="Georgia" pitchFamily="18" charset="0"/>
                <a:cs typeface="Arial" pitchFamily="34" charset="0"/>
              </a:rPr>
              <a:t>на нужное количество частей.</a:t>
            </a:r>
          </a:p>
        </p:txBody>
      </p:sp>
      <p:pic>
        <p:nvPicPr>
          <p:cNvPr id="6" name="Рисунок 5" descr="Циркуль школьный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286255">
            <a:off x="-177467" y="1201171"/>
            <a:ext cx="10105563" cy="411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24650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1338" algn="just"/>
            <a:r>
              <a:rPr lang="ru-RU" sz="2800" dirty="0" smtClean="0">
                <a:latin typeface="Georgia" pitchFamily="18" charset="0"/>
                <a:cs typeface="Arial" pitchFamily="34" charset="0"/>
              </a:rPr>
              <a:t>Лекало предназначено для построения различных кривых линий</a:t>
            </a:r>
            <a:endParaRPr lang="ru-RU" sz="2800" dirty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" name="Рисунок 5" descr="Лекало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19" y="1071546"/>
            <a:ext cx="8597479" cy="492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3895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14290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latin typeface="Georgia" pitchFamily="18" charset="0"/>
                <a:cs typeface="Arial" pitchFamily="34" charset="0"/>
              </a:rPr>
              <a:t>Ерунок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это угольник для проведения 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линий 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под углом 45 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и 135 градусов 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к кромке деталей.</a:t>
            </a:r>
          </a:p>
        </p:txBody>
      </p:sp>
      <p:pic>
        <p:nvPicPr>
          <p:cNvPr id="6" name="Рисунок 5" descr="Еруно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2763"/>
            <a:ext cx="9144000" cy="58909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28794" y="4143380"/>
            <a:ext cx="718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45</a:t>
            </a:r>
            <a:r>
              <a:rPr lang="ru-RU" sz="2800" baseline="30000" dirty="0" smtClean="0">
                <a:latin typeface="Arial" pitchFamily="34" charset="0"/>
                <a:cs typeface="Arial" pitchFamily="34" charset="0"/>
              </a:rPr>
              <a:t>0</a:t>
            </a:r>
            <a:endParaRPr lang="ru-RU" sz="28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3357562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135</a:t>
            </a:r>
            <a:r>
              <a:rPr lang="ru-RU" sz="2800" baseline="30000" dirty="0" smtClean="0">
                <a:latin typeface="Arial" pitchFamily="34" charset="0"/>
                <a:cs typeface="Arial" pitchFamily="34" charset="0"/>
              </a:rPr>
              <a:t>0</a:t>
            </a:r>
            <a:endParaRPr lang="ru-RU" sz="2800" baseline="30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23613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1338" algn="just"/>
            <a:r>
              <a:rPr lang="ru-RU" sz="2800" dirty="0" smtClean="0">
                <a:latin typeface="Georgia" pitchFamily="18" charset="0"/>
                <a:cs typeface="Arial" pitchFamily="34" charset="0"/>
              </a:rPr>
              <a:t>Малка  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это универсальный угольник, при помощи которого можно 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проводить линии 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к кромке деталей под различными углами.</a:t>
            </a:r>
          </a:p>
        </p:txBody>
      </p:sp>
      <p:pic>
        <p:nvPicPr>
          <p:cNvPr id="5" name="Рисунок 4" descr="Мал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500174"/>
            <a:ext cx="8143932" cy="521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3895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1338" algn="just"/>
            <a:r>
              <a:rPr lang="ru-RU" sz="2800" dirty="0" smtClean="0">
                <a:latin typeface="Georgia" pitchFamily="18" charset="0"/>
                <a:cs typeface="Arial" pitchFamily="34" charset="0"/>
              </a:rPr>
              <a:t>Шило - 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служит для нанесения рисок и 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накалывания 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отверстий под 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шурупы и </a:t>
            </a:r>
            <a:r>
              <a:rPr lang="ru-RU" sz="2800" dirty="0" err="1" smtClean="0">
                <a:latin typeface="Georgia" pitchFamily="18" charset="0"/>
                <a:cs typeface="Arial" pitchFamily="34" charset="0"/>
              </a:rPr>
              <a:t>саморезы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, а также под сверление отверстий.</a:t>
            </a:r>
            <a:endParaRPr lang="ru-RU" sz="2800" dirty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" name="Рисунок 4" descr="Шило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214422"/>
            <a:ext cx="7345591" cy="552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21496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3592990"/>
          </a:xfrm>
        </p:spPr>
        <p:txBody>
          <a:bodyPr>
            <a:normAutofit/>
          </a:bodyPr>
          <a:lstStyle/>
          <a:p>
            <a:pPr marL="0" indent="541338" algn="just">
              <a:buNone/>
            </a:pPr>
            <a:r>
              <a:rPr lang="ru-RU" dirty="0" smtClean="0">
                <a:latin typeface="Georgia" pitchFamily="18" charset="0"/>
                <a:cs typeface="Arial" pitchFamily="34" charset="0"/>
              </a:rPr>
              <a:t>Разметка по шаблону</a:t>
            </a:r>
          </a:p>
          <a:p>
            <a:pPr marL="0" indent="541338" algn="just">
              <a:buNone/>
            </a:pPr>
            <a:r>
              <a:rPr lang="ru-RU" dirty="0" smtClean="0">
                <a:latin typeface="Georgia" pitchFamily="18" charset="0"/>
                <a:cs typeface="Arial" pitchFamily="34" charset="0"/>
              </a:rPr>
              <a:t>Шаблоны – это готовая деталь или ее форма, из древесины, металла, пластмассы или картона.</a:t>
            </a:r>
          </a:p>
          <a:p>
            <a:pPr marL="0" indent="541338" algn="just">
              <a:buNone/>
            </a:pPr>
            <a:r>
              <a:rPr lang="ru-RU" dirty="0" smtClean="0">
                <a:latin typeface="Georgia" pitchFamily="18" charset="0"/>
                <a:cs typeface="Arial" pitchFamily="34" charset="0"/>
              </a:rPr>
              <a:t>При разметке шаблон плотно прижимают к заготовке. </a:t>
            </a:r>
            <a:endParaRPr lang="ru-RU" dirty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" name="Рисунок 4" descr="Шаблон кленового листа.png"/>
          <p:cNvPicPr>
            <a:picLocks noChangeAspect="1"/>
          </p:cNvPicPr>
          <p:nvPr/>
        </p:nvPicPr>
        <p:blipFill>
          <a:blip r:embed="rId2"/>
          <a:srcRect l="1502" t="6926" r="1502" b="1705"/>
          <a:stretch>
            <a:fillRect/>
          </a:stretch>
        </p:blipFill>
        <p:spPr>
          <a:xfrm>
            <a:off x="4143372" y="2143116"/>
            <a:ext cx="4857784" cy="4857784"/>
          </a:xfrm>
          <a:prstGeom prst="rect">
            <a:avLst/>
          </a:prstGeom>
        </p:spPr>
      </p:pic>
      <p:pic>
        <p:nvPicPr>
          <p:cNvPr id="6" name="Рисунок 5" descr="Шаблон чайника.png"/>
          <p:cNvPicPr>
            <a:picLocks noChangeAspect="1"/>
          </p:cNvPicPr>
          <p:nvPr/>
        </p:nvPicPr>
        <p:blipFill>
          <a:blip r:embed="rId3"/>
          <a:srcRect l="3709" t="5053" r="7268" b="9045"/>
          <a:stretch>
            <a:fillRect/>
          </a:stretch>
        </p:blipFill>
        <p:spPr>
          <a:xfrm>
            <a:off x="0" y="2214554"/>
            <a:ext cx="4643438" cy="328910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643998" cy="114300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 разметке деталей прямоугольной формы используются линейка и угольник.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071546"/>
            <a:ext cx="4786346" cy="557216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/>
              <a:t>Расстояние между линиями разметки 3 на заготовке 1 можно предварительно отметить </a:t>
            </a:r>
            <a:r>
              <a:rPr lang="ru-RU" sz="1800" i="1" dirty="0" smtClean="0"/>
              <a:t>линейкой </a:t>
            </a:r>
            <a:r>
              <a:rPr lang="ru-RU" sz="1800" dirty="0" smtClean="0"/>
              <a:t>на </a:t>
            </a:r>
            <a:r>
              <a:rPr lang="ru-RU" sz="1800" dirty="0" err="1" smtClean="0"/>
              <a:t>пласти</a:t>
            </a:r>
            <a:r>
              <a:rPr lang="ru-RU" sz="1800" dirty="0" smtClean="0"/>
              <a:t> Б вблизи кромки А. (рис.а)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/>
              <a:t>С помощью угольника можно разметить на заготовке 1 линии под прямым углом к базовой кромке А </a:t>
            </a:r>
            <a:r>
              <a:rPr lang="ru-RU" sz="1800" i="1" dirty="0" smtClean="0"/>
              <a:t>(место от которого будет вестись отсчет</a:t>
            </a:r>
            <a:r>
              <a:rPr lang="ru-RU" sz="1800" dirty="0" smtClean="0"/>
              <a:t>), а так же провести параллельные линии. (рис.б). К этой кромке прикладывают основание угольника 4 и карандашом вдоль его линейки проводят линию. Полученная линия будет перпендикулярна базовой кромке А.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/>
              <a:t>С помощью линейки заготовку можно разметить на бруски определенной ширины (рис.в, г)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/>
              <a:t>Параллельные базовой кромке А линии можно провести с помощью </a:t>
            </a:r>
            <a:r>
              <a:rPr lang="ru-RU" sz="1800" i="1" dirty="0" smtClean="0"/>
              <a:t>рейсмуса </a:t>
            </a:r>
            <a:r>
              <a:rPr lang="ru-RU" sz="1800" dirty="0" smtClean="0"/>
              <a:t>(рис. </a:t>
            </a:r>
            <a:r>
              <a:rPr lang="ru-RU" sz="1800" dirty="0" err="1" smtClean="0"/>
              <a:t>д</a:t>
            </a:r>
            <a:r>
              <a:rPr lang="ru-RU" sz="1800" i="1" dirty="0" smtClean="0"/>
              <a:t>)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400" dirty="0"/>
          </a:p>
        </p:txBody>
      </p:sp>
      <p:pic>
        <p:nvPicPr>
          <p:cNvPr id="5" name="Содержимое 3" descr="Разметка деталей прямоугольной формы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142984"/>
            <a:ext cx="407196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14"/>
            <a:ext cx="8643998" cy="6643734"/>
          </a:xfrm>
        </p:spPr>
        <p:txBody>
          <a:bodyPr>
            <a:normAutofit fontScale="77500" lnSpcReduction="20000"/>
          </a:bodyPr>
          <a:lstStyle/>
          <a:p>
            <a:pPr marL="0" indent="447675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Georgia" pitchFamily="18" charset="0"/>
                <a:cs typeface="Arial" pitchFamily="34" charset="0"/>
              </a:rPr>
              <a:t>От точности выполнения разметки зависит качество изделия. Поэтому будьте внимательны аккуратны при работе. </a:t>
            </a:r>
          </a:p>
          <a:p>
            <a:pPr marL="0" indent="447675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Georgia" pitchFamily="18" charset="0"/>
                <a:cs typeface="Arial" pitchFamily="34" charset="0"/>
              </a:rPr>
              <a:t>Старайтесь разметку вести так, чтобы из одной заготовки получилось как можно больше деталей.</a:t>
            </a:r>
            <a:br>
              <a:rPr lang="ru-RU" dirty="0" smtClean="0">
                <a:latin typeface="Georgia" pitchFamily="18" charset="0"/>
                <a:cs typeface="Arial" pitchFamily="34" charset="0"/>
              </a:rPr>
            </a:br>
            <a:r>
              <a:rPr lang="ru-RU" dirty="0" smtClean="0">
                <a:latin typeface="Georgia" pitchFamily="18" charset="0"/>
                <a:cs typeface="Arial" pitchFamily="34" charset="0"/>
              </a:rPr>
              <a:t>Помните об экономном расходовании материала.</a:t>
            </a:r>
          </a:p>
          <a:p>
            <a:pPr marL="0" indent="447675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Georgia" pitchFamily="18" charset="0"/>
              <a:cs typeface="Arial" pitchFamily="34" charset="0"/>
            </a:endParaRPr>
          </a:p>
          <a:p>
            <a:pPr marL="0" indent="447675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Georgia" pitchFamily="18" charset="0"/>
              <a:cs typeface="Arial" pitchFamily="34" charset="0"/>
            </a:endParaRPr>
          </a:p>
          <a:p>
            <a:pPr marL="0" indent="447675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Georgia" pitchFamily="18" charset="0"/>
              <a:cs typeface="Arial" pitchFamily="34" charset="0"/>
            </a:endParaRPr>
          </a:p>
          <a:p>
            <a:pPr marL="0" indent="447675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Georgia" pitchFamily="18" charset="0"/>
              <a:cs typeface="Arial" pitchFamily="34" charset="0"/>
            </a:endParaRPr>
          </a:p>
          <a:p>
            <a:pPr marL="0" indent="447675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Georgia" pitchFamily="18" charset="0"/>
              <a:cs typeface="Arial" pitchFamily="34" charset="0"/>
            </a:endParaRPr>
          </a:p>
          <a:p>
            <a:pPr marL="0" indent="447675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Georgia" pitchFamily="18" charset="0"/>
              <a:cs typeface="Arial" pitchFamily="34" charset="0"/>
            </a:endParaRPr>
          </a:p>
          <a:p>
            <a:pPr marL="0" indent="447675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Georgia" pitchFamily="18" charset="0"/>
              <a:cs typeface="Arial" pitchFamily="34" charset="0"/>
            </a:endParaRPr>
          </a:p>
          <a:p>
            <a:pPr marL="0" indent="447675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Georgia" pitchFamily="18" charset="0"/>
              <a:cs typeface="Arial" pitchFamily="34" charset="0"/>
            </a:endParaRPr>
          </a:p>
          <a:p>
            <a:pPr marL="0" indent="447675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Georgia" pitchFamily="18" charset="0"/>
              <a:cs typeface="Arial" pitchFamily="34" charset="0"/>
            </a:endParaRPr>
          </a:p>
          <a:p>
            <a:pPr marL="0" indent="447675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Georgia" pitchFamily="18" charset="0"/>
              <a:cs typeface="Arial" pitchFamily="34" charset="0"/>
            </a:endParaRPr>
          </a:p>
          <a:p>
            <a:pPr marL="0" indent="447675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Georgia" pitchFamily="18" charset="0"/>
                <a:cs typeface="Arial" pitchFamily="34" charset="0"/>
              </a:rPr>
              <a:t>Не </a:t>
            </a:r>
            <a:r>
              <a:rPr lang="ru-RU" dirty="0" smtClean="0">
                <a:latin typeface="Georgia" pitchFamily="18" charset="0"/>
                <a:cs typeface="Arial" pitchFamily="34" charset="0"/>
              </a:rPr>
              <a:t>забывайте о припуске. </a:t>
            </a:r>
          </a:p>
          <a:p>
            <a:pPr marL="0" indent="447675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Georgia" pitchFamily="18" charset="0"/>
                <a:cs typeface="Arial" pitchFamily="34" charset="0"/>
              </a:rPr>
              <a:t>Припуск — слой древесины, который снимается при обработке заготовки (при пилении обычно дают припуск до 10 мм, при строгании — до 5 мм</a:t>
            </a:r>
            <a:r>
              <a:rPr lang="ru-RU" dirty="0" smtClean="0">
                <a:latin typeface="Georgia" pitchFamily="18" charset="0"/>
                <a:cs typeface="Arial" pitchFamily="34" charset="0"/>
              </a:rPr>
              <a:t>).</a:t>
            </a:r>
            <a:endParaRPr lang="ru-RU" dirty="0" smtClean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7025" y="1785927"/>
            <a:ext cx="6863999" cy="3361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01122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Виды брака  при разметке и возможности его </a:t>
            </a:r>
            <a:r>
              <a:rPr lang="ru-RU" b="1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устранения</a:t>
            </a:r>
            <a:endParaRPr lang="ru-RU" dirty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501122" cy="2857520"/>
          </a:xfrm>
        </p:spPr>
        <p:txBody>
          <a:bodyPr/>
          <a:lstStyle/>
          <a:p>
            <a:pPr marL="0" indent="541338" algn="just">
              <a:buNone/>
            </a:pPr>
            <a:r>
              <a:rPr lang="ru-RU" dirty="0" smtClean="0">
                <a:latin typeface="Georgia" pitchFamily="18" charset="0"/>
                <a:cs typeface="Arial" pitchFamily="34" charset="0"/>
              </a:rPr>
              <a:t>Распространенный вид брака при разметке – несоответствие размеров размеченной заготовки размерам на чертеже или образце изготовляемой детали. Причиной этого может быть:</a:t>
            </a:r>
          </a:p>
          <a:p>
            <a:pPr marL="0" indent="541338" algn="just">
              <a:buClrTx/>
              <a:buFont typeface="Arial" pitchFamily="34" charset="0"/>
              <a:buChar char="–"/>
            </a:pPr>
            <a:r>
              <a:rPr lang="ru-RU" dirty="0" smtClean="0">
                <a:latin typeface="Georgia" pitchFamily="18" charset="0"/>
                <a:cs typeface="Arial" pitchFamily="34" charset="0"/>
              </a:rPr>
              <a:t>невнимательность работающего;</a:t>
            </a:r>
          </a:p>
          <a:p>
            <a:pPr marL="0" indent="541338" algn="just">
              <a:buClrTx/>
              <a:buFont typeface="Arial" pitchFamily="34" charset="0"/>
              <a:buChar char="–"/>
            </a:pPr>
            <a:r>
              <a:rPr lang="ru-RU" dirty="0" smtClean="0">
                <a:latin typeface="Georgia" pitchFamily="18" charset="0"/>
                <a:cs typeface="Arial" pitchFamily="34" charset="0"/>
              </a:rPr>
              <a:t>неточность измерительного инструмента.</a:t>
            </a:r>
            <a:endParaRPr lang="ru-RU" dirty="0"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715436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Организация рабочего места при разметке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</a:br>
            <a:endParaRPr lang="ru-RU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429684" cy="228601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latin typeface="Georgia" pitchFamily="18" charset="0"/>
                <a:cs typeface="Arial" pitchFamily="34" charset="0"/>
              </a:rPr>
              <a:t>1.На </a:t>
            </a:r>
            <a:r>
              <a:rPr lang="ru-RU" sz="2400" dirty="0" smtClean="0">
                <a:latin typeface="Georgia" pitchFamily="18" charset="0"/>
                <a:cs typeface="Arial" pitchFamily="34" charset="0"/>
              </a:rPr>
              <a:t>рабочем месте не должно быть ничего лишнего.</a:t>
            </a:r>
          </a:p>
          <a:p>
            <a:pPr algn="just">
              <a:buNone/>
            </a:pPr>
            <a:r>
              <a:rPr lang="ru-RU" sz="2400" dirty="0" smtClean="0">
                <a:latin typeface="Georgia" pitchFamily="18" charset="0"/>
                <a:cs typeface="Arial" pitchFamily="34" charset="0"/>
              </a:rPr>
              <a:t>2.Каждый </a:t>
            </a:r>
            <a:r>
              <a:rPr lang="ru-RU" sz="2400" dirty="0" smtClean="0">
                <a:latin typeface="Georgia" pitchFamily="18" charset="0"/>
                <a:cs typeface="Arial" pitchFamily="34" charset="0"/>
              </a:rPr>
              <a:t>предмет нужно класть на отведенное для него место, чтобы не искать его при повторном использовании.</a:t>
            </a:r>
          </a:p>
        </p:txBody>
      </p:sp>
      <p:pic>
        <p:nvPicPr>
          <p:cNvPr id="2050" name="Picture 2" descr="Z:\Гимназия Грина\Фото\2020_2021\5_классы_Разметка\IMG_20201001_092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928934"/>
            <a:ext cx="6715172" cy="377728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0668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Цель урока:</a:t>
            </a:r>
            <a:endParaRPr lang="ru-RU" sz="4400" b="1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8786874" cy="4325112"/>
          </a:xfrm>
        </p:spPr>
        <p:txBody>
          <a:bodyPr>
            <a:normAutofit/>
          </a:bodyPr>
          <a:lstStyle/>
          <a:p>
            <a:pPr marL="624078" indent="-514350" algn="just">
              <a:buClr>
                <a:schemeClr val="tx1"/>
              </a:buClr>
              <a:buFont typeface="+mj-lt"/>
              <a:buAutoNum type="arabicPeriod"/>
            </a:pPr>
            <a:r>
              <a:rPr lang="ru-RU" sz="3200" dirty="0" smtClean="0">
                <a:latin typeface="Georgia" pitchFamily="18" charset="0"/>
                <a:cs typeface="Arial" pitchFamily="34" charset="0"/>
              </a:rPr>
              <a:t>Ознакомиться с инструментами, применяемыми для выполнения разметки;</a:t>
            </a:r>
          </a:p>
          <a:p>
            <a:pPr marL="624078" indent="-514350" algn="just">
              <a:buClr>
                <a:schemeClr val="tx1"/>
              </a:buClr>
              <a:buFont typeface="+mj-lt"/>
              <a:buAutoNum type="arabicPeriod"/>
            </a:pPr>
            <a:r>
              <a:rPr lang="ru-RU" sz="3200" dirty="0" smtClean="0">
                <a:latin typeface="Georgia" pitchFamily="18" charset="0"/>
                <a:cs typeface="Arial" pitchFamily="34" charset="0"/>
              </a:rPr>
              <a:t>Научиться разным способам разметки деталей из древесины и древесных материалов;</a:t>
            </a:r>
          </a:p>
          <a:p>
            <a:pPr marL="624078" indent="-514350" algn="just">
              <a:buClr>
                <a:schemeClr val="tx1"/>
              </a:buClr>
              <a:buFont typeface="+mj-lt"/>
              <a:buAutoNum type="arabicPeriod"/>
            </a:pPr>
            <a:r>
              <a:rPr lang="ru-RU" sz="3200" dirty="0" smtClean="0">
                <a:latin typeface="Georgia" pitchFamily="18" charset="0"/>
                <a:cs typeface="Arial" pitchFamily="34" charset="0"/>
              </a:rPr>
              <a:t>Продолжать развивать пространственное </a:t>
            </a:r>
            <a:r>
              <a:rPr lang="ru-RU" sz="3200" dirty="0" smtClean="0">
                <a:latin typeface="Georgia" pitchFamily="18" charset="0"/>
                <a:cs typeface="Arial" pitchFamily="34" charset="0"/>
              </a:rPr>
              <a:t>воображение.</a:t>
            </a:r>
          </a:p>
          <a:p>
            <a:pPr marL="624078" indent="-514350" algn="just">
              <a:buClr>
                <a:schemeClr val="tx1"/>
              </a:buClr>
              <a:buFont typeface="+mj-lt"/>
              <a:buAutoNum type="arabicPeriod"/>
            </a:pP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142852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96000" algn="ctr"/>
            <a:r>
              <a:rPr lang="ru-RU" sz="3200" dirty="0" smtClean="0">
                <a:latin typeface="Georgia" pitchFamily="18" charset="0"/>
                <a:cs typeface="Arial" pitchFamily="34" charset="0"/>
              </a:rPr>
              <a:t>А сейчас давайте посмотрим учебный фильм о том как делать разметку на заготовках из древесины.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4660" b="8350"/>
          <a:stretch>
            <a:fillRect/>
          </a:stretch>
        </p:blipFill>
        <p:spPr bwMode="auto">
          <a:xfrm>
            <a:off x="714348" y="1714488"/>
            <a:ext cx="7752299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14348" y="6000768"/>
            <a:ext cx="7715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hlinkClick r:id="rId3"/>
              </a:rPr>
              <a:t>https://www.youtube.com/watch?v=QHpbpmyTy_Y&amp;t=13s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Правила безопасности </a:t>
            </a: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труда</a:t>
            </a:r>
            <a:b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при разметке древесины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572560" cy="4325112"/>
          </a:xfrm>
        </p:spPr>
        <p:txBody>
          <a:bodyPr>
            <a:normAutofit fontScale="92500"/>
          </a:bodyPr>
          <a:lstStyle/>
          <a:p>
            <a:pPr marL="0" indent="541338" algn="just">
              <a:lnSpc>
                <a:spcPct val="110000"/>
              </a:lnSpc>
              <a:buNone/>
            </a:pPr>
            <a:r>
              <a:rPr lang="ru-RU" dirty="0" smtClean="0">
                <a:latin typeface="Georgia" pitchFamily="18" charset="0"/>
              </a:rPr>
              <a:t>1. Обращаться </a:t>
            </a:r>
            <a:r>
              <a:rPr lang="ru-RU" dirty="0" smtClean="0">
                <a:latin typeface="Georgia" pitchFamily="18" charset="0"/>
              </a:rPr>
              <a:t>с измерительными инструментами нужно очень осторожно, чтобы не поранить глаза и руки. </a:t>
            </a:r>
            <a:endParaRPr lang="ru-RU" dirty="0" smtClean="0">
              <a:latin typeface="Georgia" pitchFamily="18" charset="0"/>
            </a:endParaRPr>
          </a:p>
          <a:p>
            <a:pPr marL="0" indent="541338" algn="just">
              <a:lnSpc>
                <a:spcPct val="110000"/>
              </a:lnSpc>
              <a:buNone/>
            </a:pPr>
            <a:r>
              <a:rPr lang="ru-RU" dirty="0" smtClean="0">
                <a:latin typeface="Georgia" pitchFamily="18" charset="0"/>
              </a:rPr>
              <a:t>2. Нельзя </a:t>
            </a:r>
            <a:r>
              <a:rPr lang="ru-RU" dirty="0" smtClean="0">
                <a:latin typeface="Georgia" pitchFamily="18" charset="0"/>
              </a:rPr>
              <a:t>класть карандаш и разметочный циркуль в карман, их можно держать только на </a:t>
            </a:r>
            <a:r>
              <a:rPr lang="ru-RU" dirty="0" smtClean="0">
                <a:latin typeface="Georgia" pitchFamily="18" charset="0"/>
              </a:rPr>
              <a:t>столе.</a:t>
            </a:r>
          </a:p>
          <a:p>
            <a:pPr marL="0" indent="541338" algn="just">
              <a:lnSpc>
                <a:spcPct val="110000"/>
              </a:lnSpc>
              <a:buNone/>
            </a:pPr>
            <a:r>
              <a:rPr lang="ru-RU" dirty="0" smtClean="0">
                <a:latin typeface="Georgia" pitchFamily="18" charset="0"/>
              </a:rPr>
              <a:t>3. Инструменты </a:t>
            </a:r>
            <a:r>
              <a:rPr lang="ru-RU" dirty="0" smtClean="0">
                <a:latin typeface="Georgia" pitchFamily="18" charset="0"/>
              </a:rPr>
              <a:t>нельзя бросать, стучать ими по верстаку, играть ими и баловаться. Выведенный из строя разметочный инструмент приведет к неверной разметке заготовки</a:t>
            </a:r>
            <a:r>
              <a:rPr lang="ru-RU" dirty="0" smtClean="0">
                <a:latin typeface="Georgia" pitchFamily="18" charset="0"/>
              </a:rPr>
              <a:t>.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64292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Практическая работа</a:t>
            </a:r>
            <a:endParaRPr lang="ru-RU" b="1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8301038" cy="1000132"/>
          </a:xfrm>
        </p:spPr>
        <p:txBody>
          <a:bodyPr>
            <a:noAutofit/>
          </a:bodyPr>
          <a:lstStyle/>
          <a:p>
            <a:pPr marL="0" indent="396000" algn="ctr">
              <a:spcBef>
                <a:spcPts val="0"/>
              </a:spcBef>
              <a:buNone/>
            </a:pPr>
            <a:r>
              <a:rPr lang="ru-RU" sz="3600" dirty="0" smtClean="0">
                <a:latin typeface="Georgia" pitchFamily="18" charset="0"/>
                <a:cs typeface="Arial" pitchFamily="34" charset="0"/>
              </a:rPr>
              <a:t>Выполнить практическую работу по карточке - заданию.</a:t>
            </a:r>
          </a:p>
          <a:p>
            <a:pPr marL="0" indent="396000">
              <a:spcBef>
                <a:spcPts val="0"/>
              </a:spcBef>
              <a:buNone/>
            </a:pPr>
            <a:endParaRPr lang="ru-RU" sz="3600" dirty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" name="Рисунок 5" descr="IMG_20211001_1032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357430"/>
            <a:ext cx="7874056" cy="442915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715436" cy="107157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4000" b="1" dirty="0" smtClean="0">
                <a:latin typeface="Georgia" pitchFamily="18" charset="0"/>
                <a:cs typeface="Arial" pitchFamily="34" charset="0"/>
              </a:rPr>
              <a:t>Разметка</a:t>
            </a:r>
            <a:r>
              <a:rPr lang="ru-RU" sz="4000" dirty="0" smtClean="0">
                <a:latin typeface="Georgia" pitchFamily="18" charset="0"/>
                <a:cs typeface="Arial" pitchFamily="34" charset="0"/>
              </a:rPr>
              <a:t> - это нанесение контурных линий будущего изделия на заготовку.</a:t>
            </a:r>
          </a:p>
          <a:p>
            <a:pPr marL="0" indent="0">
              <a:spcBef>
                <a:spcPts val="0"/>
              </a:spcBef>
              <a:buFont typeface="Courier New" pitchFamily="49" charset="0"/>
              <a:buChar char="o"/>
            </a:pP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IMG_20201001_091835.jpg"/>
          <p:cNvPicPr>
            <a:picLocks noChangeAspect="1"/>
          </p:cNvPicPr>
          <p:nvPr/>
        </p:nvPicPr>
        <p:blipFill>
          <a:blip r:embed="rId2" cstate="print"/>
          <a:srcRect t="14583" b="26041"/>
          <a:stretch>
            <a:fillRect/>
          </a:stretch>
        </p:blipFill>
        <p:spPr>
          <a:xfrm>
            <a:off x="214282" y="2214554"/>
            <a:ext cx="4143377" cy="4373595"/>
          </a:xfrm>
          <a:prstGeom prst="rect">
            <a:avLst/>
          </a:prstGeom>
        </p:spPr>
      </p:pic>
      <p:pic>
        <p:nvPicPr>
          <p:cNvPr id="8" name="Рисунок 7" descr="IMG_20201001_093143.jpg"/>
          <p:cNvPicPr>
            <a:picLocks noChangeAspect="1"/>
          </p:cNvPicPr>
          <p:nvPr/>
        </p:nvPicPr>
        <p:blipFill>
          <a:blip r:embed="rId3" cstate="print"/>
          <a:srcRect l="21797" t="-139" r="18827"/>
          <a:stretch>
            <a:fillRect/>
          </a:stretch>
        </p:blipFill>
        <p:spPr>
          <a:xfrm>
            <a:off x="4357718" y="2224079"/>
            <a:ext cx="4572000" cy="433735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786874" cy="2071702"/>
          </a:xfrm>
        </p:spPr>
        <p:txBody>
          <a:bodyPr>
            <a:noAutofit/>
          </a:bodyPr>
          <a:lstStyle/>
          <a:p>
            <a:pPr marL="0" indent="541338" algn="just">
              <a:spcBef>
                <a:spcPts val="0"/>
              </a:spcBef>
              <a:buNone/>
            </a:pPr>
            <a:r>
              <a:rPr lang="ru-RU" sz="2400" dirty="0" smtClean="0">
                <a:latin typeface="Georgia" pitchFamily="18" charset="0"/>
                <a:cs typeface="Arial" pitchFamily="34" charset="0"/>
              </a:rPr>
              <a:t>Разметка выполняется специальными чертежными и измерительными инструментами. </a:t>
            </a:r>
          </a:p>
          <a:p>
            <a:pPr marL="0" indent="541338" algn="just">
              <a:spcBef>
                <a:spcPts val="0"/>
              </a:spcBef>
              <a:buNone/>
            </a:pPr>
            <a:r>
              <a:rPr lang="ru-RU" sz="2400" dirty="0" smtClean="0">
                <a:latin typeface="Georgia" pitchFamily="18" charset="0"/>
                <a:cs typeface="Arial" pitchFamily="34" charset="0"/>
              </a:rPr>
              <a:t>Относится к эти инструментам нужно очень бережно, поскольку любые удары и повреждения могут вывести их из строя и разметка будет неточной!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Разметка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125256"/>
            <a:ext cx="8286808" cy="466133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Разметочные и измерительные инструменты.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2214578"/>
          </a:xfrm>
        </p:spPr>
        <p:txBody>
          <a:bodyPr>
            <a:normAutofit lnSpcReduction="10000"/>
          </a:bodyPr>
          <a:lstStyle/>
          <a:p>
            <a:pPr marL="0" indent="541338" algn="just">
              <a:spcBef>
                <a:spcPts val="0"/>
              </a:spcBef>
              <a:buNone/>
            </a:pPr>
            <a:r>
              <a:rPr lang="ru-RU" dirty="0" smtClean="0">
                <a:latin typeface="Georgia" pitchFamily="18" charset="0"/>
              </a:rPr>
              <a:t>Большинство инструментов для разметки используется для </a:t>
            </a:r>
            <a:r>
              <a:rPr lang="ru-RU" dirty="0" smtClean="0">
                <a:latin typeface="Georgia" pitchFamily="18" charset="0"/>
              </a:rPr>
              <a:t>измерений в процессе изготовления </a:t>
            </a:r>
            <a:r>
              <a:rPr lang="ru-RU" dirty="0" smtClean="0">
                <a:latin typeface="Georgia" pitchFamily="18" charset="0"/>
              </a:rPr>
              <a:t>деталей, а также для вычерчивания графических изображений изделий. </a:t>
            </a:r>
            <a:endParaRPr lang="ru-RU" dirty="0" smtClean="0">
              <a:latin typeface="Georgia" pitchFamily="18" charset="0"/>
            </a:endParaRPr>
          </a:p>
        </p:txBody>
      </p:sp>
      <p:pic>
        <p:nvPicPr>
          <p:cNvPr id="4" name="Рисунок 3" descr="Простой карандаш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88843">
            <a:off x="644273" y="4375790"/>
            <a:ext cx="7713258" cy="966812"/>
          </a:xfrm>
          <a:prstGeom prst="rect">
            <a:avLst/>
          </a:prstGeom>
        </p:spPr>
      </p:pic>
      <p:pic>
        <p:nvPicPr>
          <p:cNvPr id="5" name="Рисунок 4" descr="Линейка 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76574">
            <a:off x="861587" y="4228802"/>
            <a:ext cx="7489685" cy="161193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868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Georgia" pitchFamily="18" charset="0"/>
                <a:cs typeface="Arial" pitchFamily="34" charset="0"/>
              </a:rPr>
              <a:t>Столярный карандаш – основной инструмент для нанесения разметки на заготовке из древесины.</a:t>
            </a:r>
          </a:p>
          <a:p>
            <a:pPr algn="just"/>
            <a:r>
              <a:rPr lang="ru-RU" sz="2000" dirty="0" smtClean="0">
                <a:latin typeface="Georgia" pitchFamily="18" charset="0"/>
                <a:cs typeface="Arial" pitchFamily="34" charset="0"/>
              </a:rPr>
              <a:t>Он </a:t>
            </a:r>
            <a:r>
              <a:rPr lang="ru-RU" sz="2000" dirty="0" smtClean="0">
                <a:latin typeface="Georgia" pitchFamily="18" charset="0"/>
                <a:cs typeface="Arial" pitchFamily="34" charset="0"/>
              </a:rPr>
              <a:t>бывает (смотрите маркировку на корпусе:</a:t>
            </a:r>
            <a:endParaRPr lang="en-US" sz="2000" dirty="0" smtClean="0">
              <a:latin typeface="Georgia" pitchFamily="18" charset="0"/>
              <a:cs typeface="Arial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eorgia" pitchFamily="18" charset="0"/>
                <a:cs typeface="Arial" pitchFamily="34" charset="0"/>
              </a:rPr>
              <a:t>Очень твердый (2Н, 2Т)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eorgia" pitchFamily="18" charset="0"/>
                <a:cs typeface="Arial" pitchFamily="34" charset="0"/>
              </a:rPr>
              <a:t>Твердый (Н, Т)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eorgia" pitchFamily="18" charset="0"/>
                <a:cs typeface="Arial" pitchFamily="34" charset="0"/>
              </a:rPr>
              <a:t>Твердо-мягкий (ТМ) </a:t>
            </a:r>
            <a:r>
              <a:rPr lang="en-US" sz="2000" dirty="0" smtClean="0">
                <a:latin typeface="Georgia" pitchFamily="18" charset="0"/>
                <a:cs typeface="Arial" pitchFamily="34" charset="0"/>
              </a:rPr>
              <a:t>(HB)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eorgia" pitchFamily="18" charset="0"/>
                <a:cs typeface="Arial" pitchFamily="34" charset="0"/>
              </a:rPr>
              <a:t>Мягкий (М) (</a:t>
            </a:r>
            <a:r>
              <a:rPr lang="en-US" sz="2000" dirty="0" smtClean="0">
                <a:latin typeface="Georgia" pitchFamily="18" charset="0"/>
                <a:cs typeface="Arial" pitchFamily="34" charset="0"/>
              </a:rPr>
              <a:t>B)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eorgia" pitchFamily="18" charset="0"/>
                <a:cs typeface="Arial" pitchFamily="34" charset="0"/>
              </a:rPr>
              <a:t>Двойной мягкости (2М) (2</a:t>
            </a:r>
            <a:r>
              <a:rPr lang="en-US" sz="2000" dirty="0" smtClean="0">
                <a:latin typeface="Georgia" pitchFamily="18" charset="0"/>
                <a:cs typeface="Arial" pitchFamily="34" charset="0"/>
              </a:rPr>
              <a:t>B)</a:t>
            </a:r>
            <a:endParaRPr lang="ru-RU" sz="2000" dirty="0" smtClean="0">
              <a:latin typeface="Georgia" pitchFamily="18" charset="0"/>
              <a:cs typeface="Arial" pitchFamily="34" charset="0"/>
            </a:endParaRPr>
          </a:p>
          <a:p>
            <a:pPr algn="just"/>
            <a:r>
              <a:rPr lang="ru-RU" sz="2000" dirty="0" smtClean="0">
                <a:latin typeface="Georgia" pitchFamily="18" charset="0"/>
                <a:cs typeface="Arial" pitchFamily="34" charset="0"/>
              </a:rPr>
              <a:t>Удаление остатков разметки производится ластиком или шлифовальной шкуркой.</a:t>
            </a:r>
          </a:p>
          <a:p>
            <a:pPr algn="just"/>
            <a:r>
              <a:rPr lang="ru-RU" sz="2000" b="1" dirty="0" smtClean="0">
                <a:latin typeface="Georgia" pitchFamily="18" charset="0"/>
                <a:cs typeface="Arial" pitchFamily="34" charset="0"/>
              </a:rPr>
              <a:t>ЗАПРЕЩАЕТСЯ</a:t>
            </a:r>
            <a:r>
              <a:rPr lang="ru-RU" sz="2000" dirty="0" smtClean="0">
                <a:latin typeface="Georgia" pitchFamily="18" charset="0"/>
                <a:cs typeface="Arial" pitchFamily="34" charset="0"/>
              </a:rPr>
              <a:t> использовать для разметки </a:t>
            </a:r>
            <a:r>
              <a:rPr lang="ru-RU" sz="2000" dirty="0" smtClean="0">
                <a:latin typeface="Georgia" pitchFamily="18" charset="0"/>
                <a:cs typeface="Arial" pitchFamily="34" charset="0"/>
              </a:rPr>
              <a:t>древесины шариковые </a:t>
            </a:r>
            <a:r>
              <a:rPr lang="ru-RU" sz="2000" dirty="0" smtClean="0">
                <a:latin typeface="Georgia" pitchFamily="18" charset="0"/>
                <a:cs typeface="Arial" pitchFamily="34" charset="0"/>
              </a:rPr>
              <a:t>ручки и фломастеры.</a:t>
            </a:r>
            <a:endParaRPr lang="ru-RU" sz="2000" dirty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" name="Рисунок 4" descr="Столярный карандаш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5232">
            <a:off x="1114692" y="3111454"/>
            <a:ext cx="6545400" cy="433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98603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14290"/>
            <a:ext cx="84296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1338" algn="just"/>
            <a:r>
              <a:rPr lang="ru-RU" sz="2400" dirty="0" smtClean="0">
                <a:latin typeface="Georgia" pitchFamily="18" charset="0"/>
                <a:cs typeface="Arial" pitchFamily="34" charset="0"/>
              </a:rPr>
              <a:t>Линейка, метр – используются </a:t>
            </a:r>
            <a:r>
              <a:rPr lang="ru-RU" sz="2400" dirty="0">
                <a:latin typeface="Georgia" pitchFamily="18" charset="0"/>
                <a:cs typeface="Arial" pitchFamily="34" charset="0"/>
              </a:rPr>
              <a:t>для отмеривания определенных размеров на досках, брусках, заготовках и </a:t>
            </a:r>
            <a:r>
              <a:rPr lang="ru-RU" sz="2400" dirty="0" smtClean="0">
                <a:latin typeface="Georgia" pitchFamily="18" charset="0"/>
                <a:cs typeface="Arial" pitchFamily="34" charset="0"/>
              </a:rPr>
              <a:t>деталях и проведения прямых линий.</a:t>
            </a:r>
          </a:p>
          <a:p>
            <a:pPr indent="541338" algn="just"/>
            <a:r>
              <a:rPr lang="ru-RU" sz="2400" dirty="0" smtClean="0">
                <a:latin typeface="Georgia" pitchFamily="18" charset="0"/>
                <a:cs typeface="Arial" pitchFamily="34" charset="0"/>
              </a:rPr>
              <a:t>Лучше для разметки использовать металлическую линейку.</a:t>
            </a:r>
          </a:p>
          <a:p>
            <a:pPr indent="541338" algn="just"/>
            <a:r>
              <a:rPr lang="ru-RU" sz="2400" dirty="0" smtClean="0">
                <a:latin typeface="Georgia" pitchFamily="18" charset="0"/>
                <a:cs typeface="Arial" pitchFamily="34" charset="0"/>
              </a:rPr>
              <a:t>У нее нулевое деление начинается с края. Это более удобно.</a:t>
            </a:r>
          </a:p>
          <a:p>
            <a:pPr indent="541338" algn="just"/>
            <a:r>
              <a:rPr lang="ru-RU" sz="2400" dirty="0" smtClean="0">
                <a:latin typeface="Georgia" pitchFamily="18" charset="0"/>
                <a:cs typeface="Arial" pitchFamily="34" charset="0"/>
              </a:rPr>
              <a:t>Кроме этого, металлические линейки  более точные.</a:t>
            </a:r>
            <a:endParaRPr lang="ru-RU" sz="2400" dirty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" name="Рисунок 4" descr="Линейка 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86124"/>
            <a:ext cx="9144000" cy="196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83087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14290"/>
            <a:ext cx="8136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1338" algn="just"/>
            <a:r>
              <a:rPr lang="ru-RU" sz="2400" dirty="0" smtClean="0">
                <a:latin typeface="Georgia" pitchFamily="18" charset="0"/>
                <a:cs typeface="Arial" pitchFamily="34" charset="0"/>
              </a:rPr>
              <a:t>Угольник </a:t>
            </a:r>
            <a:r>
              <a:rPr lang="ru-RU" sz="2400" dirty="0">
                <a:latin typeface="Georgia" pitchFamily="18" charset="0"/>
                <a:cs typeface="Arial" pitchFamily="34" charset="0"/>
              </a:rPr>
              <a:t>необходим для проведения </a:t>
            </a:r>
            <a:r>
              <a:rPr lang="ru-RU" sz="2400" dirty="0" smtClean="0">
                <a:latin typeface="Georgia" pitchFamily="18" charset="0"/>
                <a:cs typeface="Arial" pitchFamily="34" charset="0"/>
              </a:rPr>
              <a:t>линий под углами 90 и 45 градусов. </a:t>
            </a:r>
          </a:p>
          <a:p>
            <a:pPr indent="541338" algn="just"/>
            <a:r>
              <a:rPr lang="ru-RU" sz="2400" dirty="0" smtClean="0">
                <a:latin typeface="Georgia" pitchFamily="18" charset="0"/>
                <a:cs typeface="Arial" pitchFamily="34" charset="0"/>
              </a:rPr>
              <a:t>Кроме этого угольником проверяют углы, получившиеся при пилении и строгании заготовок</a:t>
            </a:r>
            <a:r>
              <a:rPr lang="ru-RU" sz="2400" dirty="0" smtClean="0">
                <a:latin typeface="Georgia" pitchFamily="18" charset="0"/>
                <a:cs typeface="Arial" pitchFamily="34" charset="0"/>
              </a:rPr>
              <a:t>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Угольник столярный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928802"/>
            <a:ext cx="8715404" cy="47063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14546" y="3857628"/>
            <a:ext cx="718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90</a:t>
            </a:r>
            <a:r>
              <a:rPr lang="ru-RU" sz="2800" baseline="30000" dirty="0" smtClean="0">
                <a:latin typeface="Arial" pitchFamily="34" charset="0"/>
                <a:cs typeface="Arial" pitchFamily="34" charset="0"/>
              </a:rPr>
              <a:t>0</a:t>
            </a:r>
            <a:endParaRPr lang="ru-RU" sz="28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372" y="2571744"/>
            <a:ext cx="1585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Линейка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786058"/>
            <a:ext cx="718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45</a:t>
            </a:r>
            <a:r>
              <a:rPr lang="ru-RU" sz="28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28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5143512"/>
            <a:ext cx="1567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Колодка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87414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71414"/>
            <a:ext cx="8715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1338" algn="just"/>
            <a:r>
              <a:rPr lang="ru-RU" sz="2800" dirty="0" smtClean="0">
                <a:latin typeface="Georgia" pitchFamily="18" charset="0"/>
                <a:cs typeface="Arial" pitchFamily="34" charset="0"/>
              </a:rPr>
              <a:t>Рейсмус  применяют 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для нанесения 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рисок (нацарапанных линий) 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параллельно обработанной кромке детали.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 </a:t>
            </a:r>
            <a:endParaRPr lang="ru-RU" sz="2800" dirty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" name="Рисунок 5" descr="IMG_20200124_1809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1428736"/>
            <a:ext cx="6215074" cy="3495979"/>
          </a:xfrm>
          <a:prstGeom prst="rect">
            <a:avLst/>
          </a:prstGeom>
        </p:spPr>
      </p:pic>
      <p:pic>
        <p:nvPicPr>
          <p:cNvPr id="5" name="Рисунок 4" descr="IMG_20191001_183251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0" y="3857622"/>
            <a:ext cx="5334005" cy="300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86546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952</TotalTime>
  <Words>695</Words>
  <Application>Microsoft Office PowerPoint</Application>
  <PresentationFormat>Экран (4:3)</PresentationFormat>
  <Paragraphs>75</Paragraphs>
  <Slides>22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Городская</vt:lpstr>
      <vt:lpstr>РАЗМЕТКА  ЗАГОТОВОК ИЗ ДРЕВЕСИНЫ</vt:lpstr>
      <vt:lpstr>Цель урока:</vt:lpstr>
      <vt:lpstr>Слайд 3</vt:lpstr>
      <vt:lpstr>Слайд 4</vt:lpstr>
      <vt:lpstr>Разметочные и измерительные инструменты.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При разметке деталей прямоугольной формы используются линейка и угольник.</vt:lpstr>
      <vt:lpstr>Слайд 17</vt:lpstr>
      <vt:lpstr>Виды брака  при разметке и возможности его устранения</vt:lpstr>
      <vt:lpstr>Организация рабочего места при разметке </vt:lpstr>
      <vt:lpstr>Слайд 20</vt:lpstr>
      <vt:lpstr>Правила безопасности труда при разметке древесины</vt:lpstr>
      <vt:lpstr>Практическая работа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Разметка  заготовок из древесины. Выпиливание лобзиком.</dc:title>
  <dc:creator>Старший Мастер</dc:creator>
  <cp:lastModifiedBy>Старший Мастер</cp:lastModifiedBy>
  <cp:revision>107</cp:revision>
  <dcterms:created xsi:type="dcterms:W3CDTF">2010-09-13T17:36:10Z</dcterms:created>
  <dcterms:modified xsi:type="dcterms:W3CDTF">2022-10-02T07:12:49Z</dcterms:modified>
</cp:coreProperties>
</file>