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2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82" r:id="rId6"/>
    <p:sldId id="284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7559675" cy="10691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3B3DB"/>
    <a:srgbClr val="9999FF"/>
    <a:srgbClr val="A696D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D1FB56-DE14-422A-B266-EB52F6D91D16}" v="219" dt="2022-01-27T19:46:07.709"/>
  </p1510:revLst>
</p1510:revInfo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7" d="100"/>
          <a:sy n="37" d="100"/>
        </p:scale>
        <p:origin x="-157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85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32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86" name="PlaceHolder 3"/>
          <p:cNvSpPr>
            <a:spLocks noGrp="1"/>
          </p:cNvSpPr>
          <p:nvPr>
            <p:ph type="dt"/>
          </p:nvPr>
        </p:nvSpPr>
        <p:spPr>
          <a:xfrm>
            <a:off x="4279320" y="0"/>
            <a:ext cx="328032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87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32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88" name="PlaceHolder 5"/>
          <p:cNvSpPr>
            <a:spLocks noGrp="1"/>
          </p:cNvSpPr>
          <p:nvPr>
            <p:ph type="sldNum"/>
          </p:nvPr>
        </p:nvSpPr>
        <p:spPr>
          <a:xfrm>
            <a:off x="4279320" y="10157400"/>
            <a:ext cx="328032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010673A3-0C0B-4E14-80C6-20370BB12278}" type="slidenum">
              <a:rPr lang="ru-RU" sz="1400" b="0" strike="noStrike" spc="-1">
                <a:latin typeface="Times New Roman"/>
              </a:rPr>
              <a:pPr algn="r"/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3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5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7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1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5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7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9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1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3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5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5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3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7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CustomShape 2"/>
          <p:cNvSpPr/>
          <p:nvPr/>
        </p:nvSpPr>
        <p:spPr>
          <a:xfrm>
            <a:off x="755640" y="5078520"/>
            <a:ext cx="6045480" cy="48085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5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7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9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1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CustomShape 1"/>
          <p:cNvSpPr/>
          <p:nvPr/>
        </p:nvSpPr>
        <p:spPr>
          <a:xfrm>
            <a:off x="4280040" y="10156680"/>
            <a:ext cx="3273480" cy="5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3" name="CustomShape 2"/>
          <p:cNvSpPr/>
          <p:nvPr/>
        </p:nvSpPr>
        <p:spPr>
          <a:xfrm>
            <a:off x="755640" y="5078520"/>
            <a:ext cx="6046920" cy="4810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8233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62716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475667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1780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361557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75763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61341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8793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57524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31209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19538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84915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63762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25000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42159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32864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79178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surgicalclinic.ru/info/svod-stopy" TargetMode="External"/><Relationship Id="rId7" Type="http://schemas.openxmlformats.org/officeDocument/2006/relationships/hyperlink" Target="https://spina.guru/diagnostika/chto-takoe-osanka-cheloveka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sustavlife.ru/noga/stopa/prodolnoe-ploskostopie.html" TargetMode="External"/><Relationship Id="rId5" Type="http://schemas.openxmlformats.org/officeDocument/2006/relationships/hyperlink" Target="https://2stupni.ru/hallux-valgus/podometriya.html" TargetMode="External"/><Relationship Id="rId4" Type="http://schemas.openxmlformats.org/officeDocument/2006/relationships/hyperlink" Target="https://2stupni.ru/hallux-valgus/svodchataya-stopa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139680" y="2216269"/>
            <a:ext cx="8855280" cy="1725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 smtClean="0">
                <a:solidFill>
                  <a:srgbClr val="000000"/>
                </a:solidFill>
                <a:latin typeface="Times New Roman"/>
              </a:rPr>
              <a:t>Формирование осанки и формы стопы у обучающихся.</a:t>
            </a:r>
            <a:endParaRPr lang="ru-RU" sz="3600" b="0" strike="noStrike" spc="-1" dirty="0">
              <a:latin typeface="Arial"/>
            </a:endParaRPr>
          </a:p>
        </p:txBody>
      </p:sp>
      <p:sp>
        <p:nvSpPr>
          <p:cNvPr id="90" name="CustomShape 2"/>
          <p:cNvSpPr/>
          <p:nvPr/>
        </p:nvSpPr>
        <p:spPr>
          <a:xfrm>
            <a:off x="5796000" y="4253040"/>
            <a:ext cx="2841840" cy="18259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Выполнила</a:t>
            </a:r>
            <a:endParaRPr lang="ru-RU" sz="2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ученица 11 </a:t>
            </a:r>
            <a:r>
              <a:rPr lang="ru-RU" sz="2200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А </a:t>
            </a:r>
            <a:r>
              <a:rPr lang="ru-RU" sz="22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класса</a:t>
            </a:r>
            <a:endParaRPr lang="ru-RU" sz="2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20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Ибрагимова Эльза</a:t>
            </a:r>
            <a:endParaRPr lang="ru-RU" sz="220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Руководитель</a:t>
            </a:r>
          </a:p>
          <a:p>
            <a:pPr>
              <a:lnSpc>
                <a:spcPct val="100000"/>
              </a:lnSpc>
            </a:pPr>
            <a:r>
              <a:rPr lang="ru-RU" sz="2200" spc="-1" dirty="0">
                <a:solidFill>
                  <a:srgbClr val="000000"/>
                </a:solidFill>
                <a:latin typeface="Times New Roman"/>
              </a:rPr>
              <a:t>Недопекина В</a:t>
            </a:r>
            <a:r>
              <a:rPr lang="en-US" sz="2200" spc="-1" dirty="0">
                <a:solidFill>
                  <a:srgbClr val="000000"/>
                </a:solidFill>
                <a:latin typeface="Times New Roman"/>
              </a:rPr>
              <a:t>.</a:t>
            </a:r>
            <a:r>
              <a:rPr lang="ru-RU" sz="2200" spc="-1" dirty="0">
                <a:solidFill>
                  <a:srgbClr val="000000"/>
                </a:solidFill>
                <a:latin typeface="Times New Roman"/>
              </a:rPr>
              <a:t>С</a:t>
            </a:r>
            <a:r>
              <a:rPr lang="en-US" sz="2200" spc="-1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sz="2200" strike="noStrike" spc="-1" dirty="0">
              <a:latin typeface="Arial"/>
            </a:endParaRPr>
          </a:p>
        </p:txBody>
      </p:sp>
      <p:sp>
        <p:nvSpPr>
          <p:cNvPr id="91" name="CustomShape 3"/>
          <p:cNvSpPr/>
          <p:nvPr/>
        </p:nvSpPr>
        <p:spPr>
          <a:xfrm>
            <a:off x="139680" y="291960"/>
            <a:ext cx="8855280" cy="501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МБОУ Средняя общеобразовательная школа №</a:t>
            </a:r>
            <a:r>
              <a:rPr lang="ru-RU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2</a:t>
            </a: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 г. Йошкар-Олы</a:t>
            </a:r>
            <a:endParaRPr lang="ru-RU" b="0" strike="noStrike" spc="-1" dirty="0">
              <a:latin typeface="Arial"/>
            </a:endParaRPr>
          </a:p>
        </p:txBody>
      </p:sp>
      <p:sp>
        <p:nvSpPr>
          <p:cNvPr id="92" name="CustomShape 4"/>
          <p:cNvSpPr/>
          <p:nvPr/>
        </p:nvSpPr>
        <p:spPr>
          <a:xfrm>
            <a:off x="409680" y="1214514"/>
            <a:ext cx="8315280" cy="5810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3440" rIns="90000" bIns="45000"/>
          <a:lstStyle/>
          <a:p>
            <a:pPr algn="ctr">
              <a:lnSpc>
                <a:spcPct val="100000"/>
              </a:lnSpc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Научно-исследовательская работа</a:t>
            </a:r>
            <a:endParaRPr lang="ru-RU" sz="3200" b="0" strike="noStrike" spc="-1" dirty="0">
              <a:latin typeface="Arial"/>
            </a:endParaRPr>
          </a:p>
        </p:txBody>
      </p:sp>
      <p:sp>
        <p:nvSpPr>
          <p:cNvPr id="93" name="CustomShape 5"/>
          <p:cNvSpPr/>
          <p:nvPr/>
        </p:nvSpPr>
        <p:spPr>
          <a:xfrm>
            <a:off x="3420000" y="6237360"/>
            <a:ext cx="2517840" cy="397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62640" rIns="90000" bIns="45000"/>
          <a:lstStyle/>
          <a:p>
            <a:pPr algn="ctr"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2022г.</a:t>
            </a:r>
            <a:endParaRPr lang="ru-RU" sz="20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360360" y="1655640"/>
            <a:ext cx="2924280" cy="28069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8" name="CustomShape 2"/>
          <p:cNvSpPr/>
          <p:nvPr/>
        </p:nvSpPr>
        <p:spPr>
          <a:xfrm>
            <a:off x="457200" y="216000"/>
            <a:ext cx="8228160" cy="9352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924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Изучение осанки (способ 2)</a:t>
            </a:r>
            <a:endParaRPr lang="ru-RU" sz="3600" b="1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CustomShape 3"/>
          <p:cNvSpPr/>
          <p:nvPr/>
        </p:nvSpPr>
        <p:spPr>
          <a:xfrm>
            <a:off x="389541" y="2321280"/>
            <a:ext cx="3886920" cy="3835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69840" rIns="90000" bIns="45000"/>
          <a:lstStyle/>
          <a:p>
            <a:pPr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Ход работы:</a:t>
            </a:r>
            <a:endParaRPr lang="ru-RU" sz="2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1. Измерить расстояние между  отдалёнными точками со стороны груди.</a:t>
            </a:r>
            <a:endParaRPr lang="ru-RU" sz="2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2. Измерить расстояние между отдалёнными точками со стороны спины.</a:t>
            </a:r>
            <a:endParaRPr lang="ru-RU" sz="2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3. Высчитать разницу. </a:t>
            </a:r>
            <a:endParaRPr lang="ru-RU" sz="2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4. Результаты занести в таблицу.</a:t>
            </a:r>
            <a:endParaRPr lang="ru-RU" sz="2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0" name="CustomShape 4"/>
          <p:cNvSpPr/>
          <p:nvPr/>
        </p:nvSpPr>
        <p:spPr>
          <a:xfrm>
            <a:off x="323640" y="1268640"/>
            <a:ext cx="3454920" cy="93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Оборудование:</a:t>
            </a:r>
            <a:endParaRPr lang="ru-RU" sz="2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Сантиметровая лента</a:t>
            </a:r>
            <a:endParaRPr lang="ru-RU" sz="2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3000"/>
              </a:lnSpc>
            </a:pPr>
            <a:endParaRPr lang="ru-RU" sz="2400" b="0" strike="noStrike" spc="-1" dirty="0">
              <a:latin typeface="Arial"/>
            </a:endParaRPr>
          </a:p>
        </p:txBody>
      </p:sp>
      <p:pic>
        <p:nvPicPr>
          <p:cNvPr id="1027" name="Picture 3" descr="C:\Users\7-9\Desktop\20220520_1430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696884" y="1518034"/>
            <a:ext cx="3000396" cy="2250297"/>
          </a:xfrm>
          <a:prstGeom prst="rect">
            <a:avLst/>
          </a:prstGeom>
          <a:noFill/>
        </p:spPr>
      </p:pic>
      <p:pic>
        <p:nvPicPr>
          <p:cNvPr id="1028" name="Picture 4" descr="C:\Users\7-9\Desktop\20220520_1430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973970" y="3670104"/>
            <a:ext cx="3071834" cy="2303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1"/>
          <p:cNvSpPr/>
          <p:nvPr/>
        </p:nvSpPr>
        <p:spPr>
          <a:xfrm>
            <a:off x="457200" y="274680"/>
            <a:ext cx="8228160" cy="84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4" name="CustomShape 2"/>
          <p:cNvSpPr/>
          <p:nvPr/>
        </p:nvSpPr>
        <p:spPr>
          <a:xfrm>
            <a:off x="411120" y="57240"/>
            <a:ext cx="8228160" cy="585678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9240" rIns="0" bIns="0"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Результаты измерения</a:t>
            </a:r>
            <a:endParaRPr lang="ru-RU" sz="4400" b="1" strike="noStrike" spc="-1" dirty="0">
              <a:latin typeface="Arial"/>
            </a:endParaRPr>
          </a:p>
        </p:txBody>
      </p:sp>
      <p:graphicFrame>
        <p:nvGraphicFramePr>
          <p:cNvPr id="145" name="Table 3"/>
          <p:cNvGraphicFramePr/>
          <p:nvPr/>
        </p:nvGraphicFramePr>
        <p:xfrm>
          <a:off x="285720" y="785794"/>
          <a:ext cx="8429205" cy="5853315"/>
        </p:xfrm>
        <a:graphic>
          <a:graphicData uri="http://schemas.openxmlformats.org/drawingml/2006/table">
            <a:tbl>
              <a:tblPr/>
              <a:tblGrid>
                <a:gridCol w="16858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858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872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8584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844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80197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ФИ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А (со стороны груди)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Б (со стороны спины)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А/Б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Вывод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1881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А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Е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40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4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2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1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,05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1881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Н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40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4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3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1,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08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1881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В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А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4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4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1,05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Без</a:t>
                      </a:r>
                      <a:r>
                        <a:rPr lang="ru-RU" sz="1800" b="0" strike="noStrike" spc="-1" baseline="0" dirty="0">
                          <a:latin typeface="Times New Roman" pitchFamily="18" charset="0"/>
                          <a:cs typeface="Times New Roman" pitchFamily="18" charset="0"/>
                        </a:rPr>
                        <a:t>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1881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З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М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1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,08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1881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К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К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1,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05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1881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1" i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К</a:t>
                      </a:r>
                      <a:r>
                        <a:rPr lang="en-US" sz="1800" b="1" i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1" i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Д.</a:t>
                      </a:r>
                      <a:endParaRPr lang="ru-RU" sz="1800" b="1" i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1" i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800" b="1" i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800" b="1" i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1" i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46</a:t>
                      </a:r>
                      <a:endParaRPr lang="ru-RU" sz="1800" b="1" i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1" i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1800" b="1" i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1800" b="1" i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800" b="1" i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i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Нарушения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9620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К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А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4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6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4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9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1,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06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621244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1,0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7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" name="Table 1"/>
          <p:cNvGraphicFramePr/>
          <p:nvPr/>
        </p:nvGraphicFramePr>
        <p:xfrm>
          <a:off x="285721" y="363601"/>
          <a:ext cx="8459399" cy="5462706"/>
        </p:xfrm>
        <a:graphic>
          <a:graphicData uri="http://schemas.openxmlformats.org/drawingml/2006/table">
            <a:tbl>
              <a:tblPr/>
              <a:tblGrid>
                <a:gridCol w="16899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899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918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899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9769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581055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О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М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en-US" sz="1800" b="0" strike="noStrike" spc="-1" baseline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 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44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46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1,05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4213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О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Д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45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47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,04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Без</a:t>
                      </a:r>
                      <a:r>
                        <a:rPr lang="ru-RU" sz="1800" b="0" strike="noStrike" spc="-1" baseline="0" dirty="0">
                          <a:latin typeface="Times New Roman" pitchFamily="18" charset="0"/>
                          <a:cs typeface="Times New Roman" pitchFamily="18" charset="0"/>
                        </a:rPr>
                        <a:t>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213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П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А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42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45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1,0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7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4213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П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Н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48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1,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1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4163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П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Д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1,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06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7322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П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Ф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48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1,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08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40754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1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en-US" sz="1800" b="1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800" b="1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en-US" sz="1800" b="1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800" b="1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1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800" b="1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1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800" b="1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1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800" b="1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i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Нарушения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14213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1,07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Без нарушений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14213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1,04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Без нарушений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14213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1,04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Без нарушений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40754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1,05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Без нарушений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47" name="CustomShape 2"/>
          <p:cNvSpPr/>
          <p:nvPr/>
        </p:nvSpPr>
        <p:spPr>
          <a:xfrm>
            <a:off x="357158" y="5929330"/>
            <a:ext cx="8286808" cy="7143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 i="1" strike="noStrike" spc="-1" dirty="0">
                <a:solidFill>
                  <a:srgbClr val="FF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Вывод</a:t>
            </a:r>
            <a:r>
              <a:rPr lang="ru-RU" sz="2400" b="1" strike="noStrike" spc="-1" dirty="0">
                <a:solidFill>
                  <a:srgbClr val="FF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: </a:t>
            </a:r>
            <a:r>
              <a:rPr lang="ru-RU" b="1" i="1" strike="noStrike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У </a:t>
            </a:r>
            <a:r>
              <a:rPr lang="ru-RU" b="1" i="1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11</a:t>
            </a:r>
            <a:r>
              <a:rPr lang="ru-RU" b="1" i="1" strike="noStrike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 % испытуемых выявлено нарушение осанки, значит им нужно укреплять мышцы спины различными упражнениями и не сутулится. </a:t>
            </a:r>
            <a:endParaRPr lang="ru-RU" b="0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CustomShape 1"/>
          <p:cNvSpPr/>
          <p:nvPr/>
        </p:nvSpPr>
        <p:spPr>
          <a:xfrm>
            <a:off x="428596" y="357166"/>
            <a:ext cx="8228160" cy="1143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204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Определение посадки учащихся на уроках</a:t>
            </a:r>
            <a:endParaRPr lang="ru-RU" sz="3600" b="1" strike="noStrike" spc="-1" dirty="0">
              <a:latin typeface="Arial"/>
            </a:endParaRPr>
          </a:p>
        </p:txBody>
      </p:sp>
      <p:sp>
        <p:nvSpPr>
          <p:cNvPr id="149" name="CustomShape 2"/>
          <p:cNvSpPr/>
          <p:nvPr/>
        </p:nvSpPr>
        <p:spPr>
          <a:xfrm>
            <a:off x="571472" y="4429132"/>
            <a:ext cx="7919640" cy="1799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3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Ученик, сидящий за партой, должен сидеть прямо, опираясь на спинку стула и занимая его весь, стопы ног должны полностью опираться на пол, ноги согнуты по углом 90 градусов, руки лежат на столе и согнуты в </a:t>
            </a:r>
            <a:r>
              <a:rPr lang="ru-RU" sz="2400" b="0" strike="noStrike" spc="-1" dirty="0" err="1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логтях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.</a:t>
            </a:r>
            <a:endParaRPr lang="ru-RU" sz="2400" b="0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0" name="Рисунок 4"/>
          <p:cNvPicPr/>
          <p:nvPr/>
        </p:nvPicPr>
        <p:blipFill>
          <a:blip r:embed="rId3" cstate="print"/>
          <a:stretch/>
        </p:blipFill>
        <p:spPr>
          <a:xfrm>
            <a:off x="2143108" y="1785926"/>
            <a:ext cx="4751280" cy="2283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324360" y="260640"/>
            <a:ext cx="8495280" cy="1143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204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Определение двигательной активности учащихся в течении школьного дня</a:t>
            </a:r>
            <a:endParaRPr lang="ru-RU" sz="3600" b="1" strike="noStrike" spc="-1" dirty="0">
              <a:latin typeface="Arial"/>
            </a:endParaRPr>
          </a:p>
        </p:txBody>
      </p:sp>
      <p:sp>
        <p:nvSpPr>
          <p:cNvPr id="152" name="CustomShape 2"/>
          <p:cNvSpPr/>
          <p:nvPr/>
        </p:nvSpPr>
        <p:spPr>
          <a:xfrm>
            <a:off x="539640" y="1556640"/>
            <a:ext cx="7991280" cy="1511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3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Я изучила посадку одноклассников во время уроков и заметила, что не все ребята сидят правильно, тем самым, &lt;&lt;зарабатывают&gt;&gt; искривление позвоночника.</a:t>
            </a:r>
            <a:endParaRPr lang="ru-RU" sz="24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3000"/>
              </a:lnSpc>
            </a:pPr>
            <a:endParaRPr lang="ru-RU" sz="2400" b="0" strike="noStrike" spc="-1" dirty="0">
              <a:latin typeface="Arial"/>
            </a:endParaRPr>
          </a:p>
          <a:p>
            <a:pPr>
              <a:lnSpc>
                <a:spcPct val="93000"/>
              </a:lnSpc>
            </a:pPr>
            <a:endParaRPr lang="ru-RU" sz="2400" b="0" strike="noStrike" spc="-1" dirty="0">
              <a:latin typeface="Arial"/>
            </a:endParaRPr>
          </a:p>
        </p:txBody>
      </p:sp>
      <p:graphicFrame>
        <p:nvGraphicFramePr>
          <p:cNvPr id="153" name="Table 3"/>
          <p:cNvGraphicFramePr/>
          <p:nvPr/>
        </p:nvGraphicFramePr>
        <p:xfrm>
          <a:off x="611640" y="3141000"/>
          <a:ext cx="7760880" cy="1835280"/>
        </p:xfrm>
        <a:graphic>
          <a:graphicData uri="http://schemas.openxmlformats.org/drawingml/2006/table">
            <a:tbl>
              <a:tblPr/>
              <a:tblGrid>
                <a:gridCol w="22060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35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119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85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Первый урок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Последний урок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10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Правильно сидят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12 человек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8 человек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1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Неправильно сидят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11 человек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15 человек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4" name="Table 4"/>
          <p:cNvGraphicFramePr/>
          <p:nvPr/>
        </p:nvGraphicFramePr>
        <p:xfrm>
          <a:off x="539640" y="5301360"/>
          <a:ext cx="7848000" cy="719640"/>
        </p:xfrm>
        <a:graphic>
          <a:graphicData uri="http://schemas.openxmlformats.org/drawingml/2006/table">
            <a:tbl>
              <a:tblPr/>
              <a:tblGrid>
                <a:gridCol w="7848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19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i="1" strike="noStrike" spc="-1" dirty="0">
                          <a:solidFill>
                            <a:srgbClr val="FF0000"/>
                          </a:solidFill>
                          <a:latin typeface="Arial"/>
                        </a:rPr>
                        <a:t>Вывод:</a:t>
                      </a:r>
                      <a:r>
                        <a:rPr lang="ru-RU" sz="1800" b="0" strike="noStrike" spc="-1" dirty="0">
                          <a:solidFill>
                            <a:srgbClr val="FF0000"/>
                          </a:solidFill>
                          <a:latin typeface="Arial"/>
                        </a:rPr>
                        <a:t> 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слабо развиты мышцы спины и шеи, является</a:t>
                      </a:r>
                      <a:r>
                        <a:rPr lang="ru-RU" sz="1800" b="0" strike="noStrike" spc="-1" baseline="0" dirty="0">
                          <a:solidFill>
                            <a:srgbClr val="000000"/>
                          </a:solidFill>
                          <a:latin typeface="Arial"/>
                        </a:rPr>
                        <a:t> причиной быстрой утомляемости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CustomShape 1"/>
          <p:cNvSpPr/>
          <p:nvPr/>
        </p:nvSpPr>
        <p:spPr>
          <a:xfrm>
            <a:off x="554040" y="79200"/>
            <a:ext cx="8228160" cy="6382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924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0" strike="noStrike" spc="-1" dirty="0">
                <a:latin typeface="Times New Roman"/>
                <a:ea typeface="Noto Sans CJK SC Regular"/>
              </a:rPr>
              <a:t>Определение плоскостопия</a:t>
            </a:r>
            <a:endParaRPr lang="ru-RU" sz="3600" b="0" strike="noStrike" spc="-1" dirty="0">
              <a:latin typeface="Arial"/>
            </a:endParaRPr>
          </a:p>
        </p:txBody>
      </p:sp>
      <p:sp>
        <p:nvSpPr>
          <p:cNvPr id="156" name="CustomShape 2"/>
          <p:cNvSpPr/>
          <p:nvPr/>
        </p:nvSpPr>
        <p:spPr>
          <a:xfrm>
            <a:off x="287280" y="1224000"/>
            <a:ext cx="4175280" cy="1841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69840" rIns="90000" bIns="45000"/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Оборудование: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1. Линейка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2. Лист белой бумаги  А-4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3. Карандаш</a:t>
            </a:r>
            <a:endParaRPr lang="ru-RU" sz="2800" b="0" strike="noStrike" spc="-1" dirty="0">
              <a:latin typeface="Arial"/>
            </a:endParaRPr>
          </a:p>
        </p:txBody>
      </p:sp>
      <p:sp>
        <p:nvSpPr>
          <p:cNvPr id="157" name="CustomShape 3"/>
          <p:cNvSpPr/>
          <p:nvPr/>
        </p:nvSpPr>
        <p:spPr>
          <a:xfrm>
            <a:off x="287280" y="3311640"/>
            <a:ext cx="5615280" cy="2986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69840" rIns="90000" bIns="45000"/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Ход работы: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1. Наступить влажной ногой на лист.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2. Обвести отпечаток карандашом.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3. Исследовать след методом </a:t>
            </a:r>
            <a:r>
              <a:rPr lang="ru-RU" sz="2800" b="0" strike="noStrike" spc="-1" dirty="0" err="1">
                <a:solidFill>
                  <a:srgbClr val="000000"/>
                </a:solidFill>
                <a:latin typeface="Times New Roman"/>
                <a:ea typeface="Noto Sans CJK SC Regular"/>
              </a:rPr>
              <a:t>подометрии</a:t>
            </a:r>
            <a:r>
              <a:rPr lang="ru-RU" sz="28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 на продольное и поперечное плоскостопие.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800" b="0" strike="noStrike" spc="-1" dirty="0">
              <a:latin typeface="Arial"/>
            </a:endParaRPr>
          </a:p>
        </p:txBody>
      </p:sp>
      <p:pic>
        <p:nvPicPr>
          <p:cNvPr id="158" name="Рисунок 6"/>
          <p:cNvPicPr/>
          <p:nvPr/>
        </p:nvPicPr>
        <p:blipFill rotWithShape="1">
          <a:blip r:embed="rId3" cstate="print"/>
          <a:srcRect l="2354" t="14977" r="-1" b="19531"/>
          <a:stretch/>
        </p:blipFill>
        <p:spPr>
          <a:xfrm>
            <a:off x="5999244" y="3679192"/>
            <a:ext cx="2269840" cy="2558416"/>
          </a:xfrm>
          <a:prstGeom prst="rect">
            <a:avLst/>
          </a:prstGeom>
          <a:ln>
            <a:noFill/>
          </a:ln>
        </p:spPr>
      </p:pic>
      <p:pic>
        <p:nvPicPr>
          <p:cNvPr id="5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688FFB1C-1260-43DE-AB85-7489B35FAB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800" t="5200" r="3800" b="6601"/>
          <a:stretch/>
        </p:blipFill>
        <p:spPr>
          <a:xfrm>
            <a:off x="4792108" y="913838"/>
            <a:ext cx="3573660" cy="2558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216000" y="216000"/>
            <a:ext cx="8782200" cy="9273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204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Быстрый способ определения плоскостопия</a:t>
            </a:r>
            <a:endParaRPr lang="ru-RU" sz="3600" b="1" strike="noStrike" spc="-1" dirty="0">
              <a:latin typeface="Arial"/>
            </a:endParaRPr>
          </a:p>
        </p:txBody>
      </p:sp>
      <p:pic>
        <p:nvPicPr>
          <p:cNvPr id="161" name="Picture 2"/>
          <p:cNvPicPr/>
          <p:nvPr/>
        </p:nvPicPr>
        <p:blipFill>
          <a:blip r:embed="rId3" cstate="print"/>
          <a:srcRect l="1548" t="18830" r="30425" b="18181"/>
          <a:stretch/>
        </p:blipFill>
        <p:spPr>
          <a:xfrm>
            <a:off x="1081080" y="1224000"/>
            <a:ext cx="6910560" cy="51181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="" xmlns:a16="http://schemas.microsoft.com/office/drawing/2014/main" id="{8BD9F485-DFC3-4A18-9FB7-17CE0392A9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901" r="42650" b="2401"/>
          <a:stretch/>
        </p:blipFill>
        <p:spPr>
          <a:xfrm>
            <a:off x="395536" y="260648"/>
            <a:ext cx="1887098" cy="4536504"/>
          </a:xfrm>
          <a:prstGeom prst="rect">
            <a:avLst/>
          </a:prstGeom>
        </p:spPr>
      </p:pic>
      <p:pic>
        <p:nvPicPr>
          <p:cNvPr id="46" name="Рисунок 45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B6E74E85-80D4-4708-B118-59917258F8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850" t="2401" r="43700" b="5201"/>
          <a:stretch/>
        </p:blipFill>
        <p:spPr>
          <a:xfrm>
            <a:off x="2513552" y="1700808"/>
            <a:ext cx="1945853" cy="4428492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="" xmlns:a16="http://schemas.microsoft.com/office/drawing/2014/main" id="{2C431AA1-F9D7-4EE8-A6A8-49A34FFB884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700" r="44750"/>
          <a:stretch/>
        </p:blipFill>
        <p:spPr>
          <a:xfrm>
            <a:off x="4617017" y="203166"/>
            <a:ext cx="1993762" cy="4593986"/>
          </a:xfrm>
          <a:prstGeom prst="rect">
            <a:avLst/>
          </a:prstGeom>
        </p:spPr>
      </p:pic>
      <p:sp>
        <p:nvSpPr>
          <p:cNvPr id="52" name="Полилиния: фигура 51">
            <a:extLst>
              <a:ext uri="{FF2B5EF4-FFF2-40B4-BE49-F238E27FC236}">
                <a16:creationId xmlns="" xmlns:a16="http://schemas.microsoft.com/office/drawing/2014/main" id="{B461CA95-3966-47AC-848A-508E4E426ADC}"/>
              </a:ext>
            </a:extLst>
          </p:cNvPr>
          <p:cNvSpPr/>
          <p:nvPr/>
        </p:nvSpPr>
        <p:spPr>
          <a:xfrm rot="10989624" flipV="1">
            <a:off x="3136767" y="2000703"/>
            <a:ext cx="432048" cy="61216"/>
          </a:xfrm>
          <a:custGeom>
            <a:avLst/>
            <a:gdLst>
              <a:gd name="connsiteX0" fmla="*/ 0 w 520690"/>
              <a:gd name="connsiteY0" fmla="*/ 71718 h 152851"/>
              <a:gd name="connsiteX1" fmla="*/ 62753 w 520690"/>
              <a:gd name="connsiteY1" fmla="*/ 62753 h 152851"/>
              <a:gd name="connsiteX2" fmla="*/ 89647 w 520690"/>
              <a:gd name="connsiteY2" fmla="*/ 44824 h 152851"/>
              <a:gd name="connsiteX3" fmla="*/ 152400 w 520690"/>
              <a:gd name="connsiteY3" fmla="*/ 26894 h 152851"/>
              <a:gd name="connsiteX4" fmla="*/ 206188 w 520690"/>
              <a:gd name="connsiteY4" fmla="*/ 8965 h 152851"/>
              <a:gd name="connsiteX5" fmla="*/ 277906 w 520690"/>
              <a:gd name="connsiteY5" fmla="*/ 17930 h 152851"/>
              <a:gd name="connsiteX6" fmla="*/ 304800 w 520690"/>
              <a:gd name="connsiteY6" fmla="*/ 26894 h 152851"/>
              <a:gd name="connsiteX7" fmla="*/ 349624 w 520690"/>
              <a:gd name="connsiteY7" fmla="*/ 35859 h 152851"/>
              <a:gd name="connsiteX8" fmla="*/ 385482 w 520690"/>
              <a:gd name="connsiteY8" fmla="*/ 44824 h 152851"/>
              <a:gd name="connsiteX9" fmla="*/ 439271 w 520690"/>
              <a:gd name="connsiteY9" fmla="*/ 62753 h 152851"/>
              <a:gd name="connsiteX10" fmla="*/ 385482 w 520690"/>
              <a:gd name="connsiteY10" fmla="*/ 35859 h 152851"/>
              <a:gd name="connsiteX11" fmla="*/ 358588 w 520690"/>
              <a:gd name="connsiteY11" fmla="*/ 17930 h 152851"/>
              <a:gd name="connsiteX12" fmla="*/ 295835 w 520690"/>
              <a:gd name="connsiteY12" fmla="*/ 0 h 152851"/>
              <a:gd name="connsiteX13" fmla="*/ 197224 w 520690"/>
              <a:gd name="connsiteY13" fmla="*/ 8965 h 152851"/>
              <a:gd name="connsiteX14" fmla="*/ 125506 w 520690"/>
              <a:gd name="connsiteY14" fmla="*/ 26894 h 152851"/>
              <a:gd name="connsiteX15" fmla="*/ 44824 w 520690"/>
              <a:gd name="connsiteY15" fmla="*/ 44824 h 152851"/>
              <a:gd name="connsiteX16" fmla="*/ 116541 w 520690"/>
              <a:gd name="connsiteY16" fmla="*/ 44824 h 152851"/>
              <a:gd name="connsiteX17" fmla="*/ 152400 w 520690"/>
              <a:gd name="connsiteY17" fmla="*/ 35859 h 152851"/>
              <a:gd name="connsiteX18" fmla="*/ 179294 w 520690"/>
              <a:gd name="connsiteY18" fmla="*/ 26894 h 152851"/>
              <a:gd name="connsiteX19" fmla="*/ 125506 w 520690"/>
              <a:gd name="connsiteY19" fmla="*/ 35859 h 152851"/>
              <a:gd name="connsiteX20" fmla="*/ 259976 w 520690"/>
              <a:gd name="connsiteY20" fmla="*/ 44824 h 152851"/>
              <a:gd name="connsiteX21" fmla="*/ 349624 w 520690"/>
              <a:gd name="connsiteY21" fmla="*/ 62753 h 152851"/>
              <a:gd name="connsiteX22" fmla="*/ 385482 w 520690"/>
              <a:gd name="connsiteY22" fmla="*/ 80683 h 152851"/>
              <a:gd name="connsiteX23" fmla="*/ 430306 w 520690"/>
              <a:gd name="connsiteY23" fmla="*/ 107577 h 152851"/>
              <a:gd name="connsiteX24" fmla="*/ 367553 w 520690"/>
              <a:gd name="connsiteY24" fmla="*/ 71718 h 152851"/>
              <a:gd name="connsiteX25" fmla="*/ 277906 w 520690"/>
              <a:gd name="connsiteY25" fmla="*/ 53788 h 152851"/>
              <a:gd name="connsiteX26" fmla="*/ 412376 w 520690"/>
              <a:gd name="connsiteY26" fmla="*/ 71718 h 152851"/>
              <a:gd name="connsiteX27" fmla="*/ 448235 w 520690"/>
              <a:gd name="connsiteY27" fmla="*/ 80683 h 152851"/>
              <a:gd name="connsiteX28" fmla="*/ 475129 w 520690"/>
              <a:gd name="connsiteY28" fmla="*/ 107577 h 152851"/>
              <a:gd name="connsiteX29" fmla="*/ 448235 w 520690"/>
              <a:gd name="connsiteY29" fmla="*/ 89647 h 152851"/>
              <a:gd name="connsiteX30" fmla="*/ 421341 w 520690"/>
              <a:gd name="connsiteY30" fmla="*/ 80683 h 152851"/>
              <a:gd name="connsiteX31" fmla="*/ 457200 w 520690"/>
              <a:gd name="connsiteY31" fmla="*/ 98612 h 152851"/>
              <a:gd name="connsiteX32" fmla="*/ 484094 w 520690"/>
              <a:gd name="connsiteY32" fmla="*/ 107577 h 152851"/>
              <a:gd name="connsiteX33" fmla="*/ 439271 w 520690"/>
              <a:gd name="connsiteY33" fmla="*/ 98612 h 152851"/>
              <a:gd name="connsiteX34" fmla="*/ 412376 w 520690"/>
              <a:gd name="connsiteY34" fmla="*/ 89647 h 152851"/>
              <a:gd name="connsiteX35" fmla="*/ 475129 w 520690"/>
              <a:gd name="connsiteY35" fmla="*/ 107577 h 152851"/>
              <a:gd name="connsiteX36" fmla="*/ 493059 w 520690"/>
              <a:gd name="connsiteY36" fmla="*/ 134471 h 152851"/>
              <a:gd name="connsiteX37" fmla="*/ 493059 w 520690"/>
              <a:gd name="connsiteY37" fmla="*/ 143435 h 152851"/>
              <a:gd name="connsiteX38" fmla="*/ 457200 w 520690"/>
              <a:gd name="connsiteY38" fmla="*/ 116541 h 15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20690" h="152851">
                <a:moveTo>
                  <a:pt x="0" y="71718"/>
                </a:moveTo>
                <a:cubicBezTo>
                  <a:pt x="20918" y="68730"/>
                  <a:pt x="42514" y="68825"/>
                  <a:pt x="62753" y="62753"/>
                </a:cubicBezTo>
                <a:cubicBezTo>
                  <a:pt x="73073" y="59657"/>
                  <a:pt x="80010" y="49642"/>
                  <a:pt x="89647" y="44824"/>
                </a:cubicBezTo>
                <a:cubicBezTo>
                  <a:pt x="104712" y="37292"/>
                  <a:pt x="138037" y="31203"/>
                  <a:pt x="152400" y="26894"/>
                </a:cubicBezTo>
                <a:cubicBezTo>
                  <a:pt x="170502" y="21463"/>
                  <a:pt x="206188" y="8965"/>
                  <a:pt x="206188" y="8965"/>
                </a:cubicBezTo>
                <a:cubicBezTo>
                  <a:pt x="230094" y="11953"/>
                  <a:pt x="254203" y="13620"/>
                  <a:pt x="277906" y="17930"/>
                </a:cubicBezTo>
                <a:cubicBezTo>
                  <a:pt x="287203" y="19620"/>
                  <a:pt x="295633" y="24602"/>
                  <a:pt x="304800" y="26894"/>
                </a:cubicBezTo>
                <a:cubicBezTo>
                  <a:pt x="319582" y="30589"/>
                  <a:pt x="334750" y="32553"/>
                  <a:pt x="349624" y="35859"/>
                </a:cubicBezTo>
                <a:cubicBezTo>
                  <a:pt x="361651" y="38532"/>
                  <a:pt x="373681" y="41284"/>
                  <a:pt x="385482" y="44824"/>
                </a:cubicBezTo>
                <a:cubicBezTo>
                  <a:pt x="403584" y="50255"/>
                  <a:pt x="454997" y="73236"/>
                  <a:pt x="439271" y="62753"/>
                </a:cubicBezTo>
                <a:cubicBezTo>
                  <a:pt x="362188" y="11367"/>
                  <a:pt x="459718" y="72977"/>
                  <a:pt x="385482" y="35859"/>
                </a:cubicBezTo>
                <a:cubicBezTo>
                  <a:pt x="375845" y="31041"/>
                  <a:pt x="368225" y="22748"/>
                  <a:pt x="358588" y="17930"/>
                </a:cubicBezTo>
                <a:cubicBezTo>
                  <a:pt x="345726" y="11499"/>
                  <a:pt x="307326" y="2873"/>
                  <a:pt x="295835" y="0"/>
                </a:cubicBezTo>
                <a:cubicBezTo>
                  <a:pt x="262965" y="2988"/>
                  <a:pt x="229826" y="3817"/>
                  <a:pt x="197224" y="8965"/>
                </a:cubicBezTo>
                <a:cubicBezTo>
                  <a:pt x="172884" y="12808"/>
                  <a:pt x="149412" y="20918"/>
                  <a:pt x="125506" y="26894"/>
                </a:cubicBezTo>
                <a:cubicBezTo>
                  <a:pt x="74856" y="39556"/>
                  <a:pt x="101740" y="33440"/>
                  <a:pt x="44824" y="44824"/>
                </a:cubicBezTo>
                <a:cubicBezTo>
                  <a:pt x="84831" y="58159"/>
                  <a:pt x="64617" y="56363"/>
                  <a:pt x="116541" y="44824"/>
                </a:cubicBezTo>
                <a:cubicBezTo>
                  <a:pt x="128569" y="42151"/>
                  <a:pt x="140553" y="39244"/>
                  <a:pt x="152400" y="35859"/>
                </a:cubicBezTo>
                <a:cubicBezTo>
                  <a:pt x="161486" y="33263"/>
                  <a:pt x="188744" y="26894"/>
                  <a:pt x="179294" y="26894"/>
                </a:cubicBezTo>
                <a:cubicBezTo>
                  <a:pt x="161117" y="26894"/>
                  <a:pt x="143435" y="32871"/>
                  <a:pt x="125506" y="35859"/>
                </a:cubicBezTo>
                <a:cubicBezTo>
                  <a:pt x="170329" y="38847"/>
                  <a:pt x="215373" y="39472"/>
                  <a:pt x="259976" y="44824"/>
                </a:cubicBezTo>
                <a:cubicBezTo>
                  <a:pt x="290233" y="48455"/>
                  <a:pt x="349624" y="62753"/>
                  <a:pt x="349624" y="62753"/>
                </a:cubicBezTo>
                <a:cubicBezTo>
                  <a:pt x="361577" y="68730"/>
                  <a:pt x="374363" y="73270"/>
                  <a:pt x="385482" y="80683"/>
                </a:cubicBezTo>
                <a:cubicBezTo>
                  <a:pt x="434702" y="113497"/>
                  <a:pt x="367881" y="86768"/>
                  <a:pt x="430306" y="107577"/>
                </a:cubicBezTo>
                <a:cubicBezTo>
                  <a:pt x="406027" y="83298"/>
                  <a:pt x="410648" y="83210"/>
                  <a:pt x="367553" y="71718"/>
                </a:cubicBezTo>
                <a:cubicBezTo>
                  <a:pt x="338108" y="63866"/>
                  <a:pt x="247618" y="50423"/>
                  <a:pt x="277906" y="53788"/>
                </a:cubicBezTo>
                <a:cubicBezTo>
                  <a:pt x="331726" y="59768"/>
                  <a:pt x="362076" y="61658"/>
                  <a:pt x="412376" y="71718"/>
                </a:cubicBezTo>
                <a:cubicBezTo>
                  <a:pt x="424458" y="74134"/>
                  <a:pt x="436282" y="77695"/>
                  <a:pt x="448235" y="80683"/>
                </a:cubicBezTo>
                <a:lnTo>
                  <a:pt x="475129" y="107577"/>
                </a:lnTo>
                <a:cubicBezTo>
                  <a:pt x="466164" y="101600"/>
                  <a:pt x="457872" y="94465"/>
                  <a:pt x="448235" y="89647"/>
                </a:cubicBezTo>
                <a:cubicBezTo>
                  <a:pt x="439783" y="85421"/>
                  <a:pt x="414659" y="74001"/>
                  <a:pt x="421341" y="80683"/>
                </a:cubicBezTo>
                <a:cubicBezTo>
                  <a:pt x="430791" y="90133"/>
                  <a:pt x="444917" y="93348"/>
                  <a:pt x="457200" y="98612"/>
                </a:cubicBezTo>
                <a:cubicBezTo>
                  <a:pt x="465886" y="102334"/>
                  <a:pt x="493544" y="107577"/>
                  <a:pt x="484094" y="107577"/>
                </a:cubicBezTo>
                <a:cubicBezTo>
                  <a:pt x="468857" y="107577"/>
                  <a:pt x="454053" y="102308"/>
                  <a:pt x="439271" y="98612"/>
                </a:cubicBezTo>
                <a:cubicBezTo>
                  <a:pt x="430103" y="96320"/>
                  <a:pt x="402926" y="89647"/>
                  <a:pt x="412376" y="89647"/>
                </a:cubicBezTo>
                <a:cubicBezTo>
                  <a:pt x="423633" y="89647"/>
                  <a:pt x="462446" y="103349"/>
                  <a:pt x="475129" y="107577"/>
                </a:cubicBezTo>
                <a:cubicBezTo>
                  <a:pt x="481106" y="116542"/>
                  <a:pt x="485440" y="126852"/>
                  <a:pt x="493059" y="134471"/>
                </a:cubicBezTo>
                <a:cubicBezTo>
                  <a:pt x="510437" y="151849"/>
                  <a:pt x="545416" y="160888"/>
                  <a:pt x="493059" y="143435"/>
                </a:cubicBezTo>
                <a:cubicBezTo>
                  <a:pt x="470404" y="120781"/>
                  <a:pt x="482689" y="129286"/>
                  <a:pt x="457200" y="116541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pic>
        <p:nvPicPr>
          <p:cNvPr id="54" name="Рисунок 53">
            <a:extLst>
              <a:ext uri="{FF2B5EF4-FFF2-40B4-BE49-F238E27FC236}">
                <a16:creationId xmlns="" xmlns:a16="http://schemas.microsoft.com/office/drawing/2014/main" id="{9D0129F7-42C7-4BD0-B37C-3709F1216BA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801" r="42650"/>
          <a:stretch/>
        </p:blipFill>
        <p:spPr>
          <a:xfrm>
            <a:off x="6802611" y="1673257"/>
            <a:ext cx="1945853" cy="4483594"/>
          </a:xfrm>
          <a:prstGeom prst="rect">
            <a:avLst/>
          </a:prstGeom>
        </p:spPr>
      </p:pic>
      <p:sp>
        <p:nvSpPr>
          <p:cNvPr id="56" name="Полилиния: фигура 55">
            <a:extLst>
              <a:ext uri="{FF2B5EF4-FFF2-40B4-BE49-F238E27FC236}">
                <a16:creationId xmlns="" xmlns:a16="http://schemas.microsoft.com/office/drawing/2014/main" id="{B8153CCD-342D-48CB-8BEE-A57AD1998874}"/>
              </a:ext>
            </a:extLst>
          </p:cNvPr>
          <p:cNvSpPr/>
          <p:nvPr/>
        </p:nvSpPr>
        <p:spPr>
          <a:xfrm>
            <a:off x="3329278" y="1990683"/>
            <a:ext cx="173840" cy="28972"/>
          </a:xfrm>
          <a:custGeom>
            <a:avLst/>
            <a:gdLst>
              <a:gd name="connsiteX0" fmla="*/ 0 w 173840"/>
              <a:gd name="connsiteY0" fmla="*/ 521 h 28972"/>
              <a:gd name="connsiteX1" fmla="*/ 44824 w 173840"/>
              <a:gd name="connsiteY1" fmla="*/ 18451 h 28972"/>
              <a:gd name="connsiteX2" fmla="*/ 80683 w 173840"/>
              <a:gd name="connsiteY2" fmla="*/ 27415 h 28972"/>
              <a:gd name="connsiteX3" fmla="*/ 26894 w 173840"/>
              <a:gd name="connsiteY3" fmla="*/ 9486 h 28972"/>
              <a:gd name="connsiteX4" fmla="*/ 116541 w 173840"/>
              <a:gd name="connsiteY4" fmla="*/ 9486 h 28972"/>
              <a:gd name="connsiteX5" fmla="*/ 170330 w 173840"/>
              <a:gd name="connsiteY5" fmla="*/ 27415 h 28972"/>
              <a:gd name="connsiteX6" fmla="*/ 125506 w 173840"/>
              <a:gd name="connsiteY6" fmla="*/ 9486 h 28972"/>
              <a:gd name="connsiteX7" fmla="*/ 53788 w 173840"/>
              <a:gd name="connsiteY7" fmla="*/ 521 h 2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840" h="28972">
                <a:moveTo>
                  <a:pt x="0" y="521"/>
                </a:moveTo>
                <a:cubicBezTo>
                  <a:pt x="14941" y="6498"/>
                  <a:pt x="29557" y="13362"/>
                  <a:pt x="44824" y="18451"/>
                </a:cubicBezTo>
                <a:cubicBezTo>
                  <a:pt x="56513" y="22347"/>
                  <a:pt x="91703" y="32925"/>
                  <a:pt x="80683" y="27415"/>
                </a:cubicBezTo>
                <a:cubicBezTo>
                  <a:pt x="63779" y="18963"/>
                  <a:pt x="26894" y="9486"/>
                  <a:pt x="26894" y="9486"/>
                </a:cubicBezTo>
                <a:cubicBezTo>
                  <a:pt x="72938" y="-2025"/>
                  <a:pt x="61589" y="-4252"/>
                  <a:pt x="116541" y="9486"/>
                </a:cubicBezTo>
                <a:cubicBezTo>
                  <a:pt x="134876" y="14070"/>
                  <a:pt x="187878" y="34434"/>
                  <a:pt x="170330" y="27415"/>
                </a:cubicBezTo>
                <a:cubicBezTo>
                  <a:pt x="155389" y="21439"/>
                  <a:pt x="141286" y="12642"/>
                  <a:pt x="125506" y="9486"/>
                </a:cubicBezTo>
                <a:cubicBezTo>
                  <a:pt x="77707" y="-74"/>
                  <a:pt x="-3684" y="521"/>
                  <a:pt x="53788" y="521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F1A2F414-9105-44B2-AED1-168F87FF8592}"/>
              </a:ext>
            </a:extLst>
          </p:cNvPr>
          <p:cNvSpPr txBox="1"/>
          <p:nvPr/>
        </p:nvSpPr>
        <p:spPr>
          <a:xfrm>
            <a:off x="363566" y="4824703"/>
            <a:ext cx="2017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Уплощённая стопа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AA74FCE7-B3E0-48CB-9827-D24EFED2C832}"/>
              </a:ext>
            </a:extLst>
          </p:cNvPr>
          <p:cNvSpPr txBox="1"/>
          <p:nvPr/>
        </p:nvSpPr>
        <p:spPr>
          <a:xfrm>
            <a:off x="2478801" y="6129300"/>
            <a:ext cx="20176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Уплощённая стопа</a:t>
            </a:r>
          </a:p>
          <a:p>
            <a:endParaRPr lang="ru-RU" dirty="0"/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15AF3680-7D99-4239-9C64-A0B1FC483341}"/>
              </a:ext>
            </a:extLst>
          </p:cNvPr>
          <p:cNvSpPr txBox="1"/>
          <p:nvPr/>
        </p:nvSpPr>
        <p:spPr>
          <a:xfrm>
            <a:off x="4622945" y="4773905"/>
            <a:ext cx="20176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Уплощённая стопа</a:t>
            </a:r>
          </a:p>
          <a:p>
            <a:endParaRPr lang="ru-RU" dirty="0"/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D6BEF506-C401-487A-8402-C92ED659EF31}"/>
              </a:ext>
            </a:extLst>
          </p:cNvPr>
          <p:cNvSpPr txBox="1"/>
          <p:nvPr/>
        </p:nvSpPr>
        <p:spPr>
          <a:xfrm>
            <a:off x="6766703" y="6109684"/>
            <a:ext cx="20176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Уплощённая стопа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карта&#10;&#10;Автоматически созданное описание">
            <a:extLst>
              <a:ext uri="{FF2B5EF4-FFF2-40B4-BE49-F238E27FC236}">
                <a16:creationId xmlns="" xmlns:a16="http://schemas.microsoft.com/office/drawing/2014/main" id="{2AF0408D-1F92-454E-8E3E-53DDDC1D97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201" t="2401" r="33200" b="2401"/>
          <a:stretch/>
        </p:blipFill>
        <p:spPr>
          <a:xfrm>
            <a:off x="1895970" y="2438690"/>
            <a:ext cx="1728192" cy="367240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B8DC6618-04EC-420E-BAE8-870ED4C48F0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850" r="40550" b="2401"/>
          <a:stretch/>
        </p:blipFill>
        <p:spPr>
          <a:xfrm>
            <a:off x="5443226" y="2416516"/>
            <a:ext cx="1728192" cy="376501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8B12EB5D-EB80-4CE8-A6AA-50D51D633B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850" r="41600"/>
          <a:stretch/>
        </p:blipFill>
        <p:spPr>
          <a:xfrm>
            <a:off x="3743908" y="188640"/>
            <a:ext cx="1593803" cy="367240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63264440-D380-4501-820B-B2215B1277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111" y="151602"/>
            <a:ext cx="1585097" cy="453581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63D31DFB-061A-4482-89B0-13A90F6F596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227" r="43199"/>
          <a:stretch/>
        </p:blipFill>
        <p:spPr>
          <a:xfrm>
            <a:off x="7284411" y="217984"/>
            <a:ext cx="1593803" cy="43348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08D95C97-4CC1-464A-8F3A-823A2ABE3474}"/>
              </a:ext>
            </a:extLst>
          </p:cNvPr>
          <p:cNvSpPr txBox="1"/>
          <p:nvPr/>
        </p:nvSpPr>
        <p:spPr>
          <a:xfrm>
            <a:off x="1902688" y="6111098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Нормальная стопа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9FD61D10-11C4-47AB-899C-F62296BE4946}"/>
              </a:ext>
            </a:extLst>
          </p:cNvPr>
          <p:cNvSpPr txBox="1"/>
          <p:nvPr/>
        </p:nvSpPr>
        <p:spPr>
          <a:xfrm>
            <a:off x="5436315" y="6249597"/>
            <a:ext cx="1742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Плоская стопа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EA91CAF-FECA-4374-BCF9-9D9EEF2C5D56}"/>
              </a:ext>
            </a:extLst>
          </p:cNvPr>
          <p:cNvSpPr txBox="1"/>
          <p:nvPr/>
        </p:nvSpPr>
        <p:spPr>
          <a:xfrm>
            <a:off x="52202" y="4690486"/>
            <a:ext cx="181985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Уплощённая стопа</a:t>
            </a:r>
          </a:p>
          <a:p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444BD47-C6A7-41EF-8944-FAECB1E0C08A}"/>
              </a:ext>
            </a:extLst>
          </p:cNvPr>
          <p:cNvSpPr txBox="1"/>
          <p:nvPr/>
        </p:nvSpPr>
        <p:spPr>
          <a:xfrm>
            <a:off x="3630880" y="3861048"/>
            <a:ext cx="181985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Уплощённая стопа</a:t>
            </a:r>
          </a:p>
          <a:p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F0556EF7-AECD-4356-A98B-80865110F54D}"/>
              </a:ext>
            </a:extLst>
          </p:cNvPr>
          <p:cNvSpPr txBox="1"/>
          <p:nvPr/>
        </p:nvSpPr>
        <p:spPr>
          <a:xfrm>
            <a:off x="7178137" y="4552800"/>
            <a:ext cx="181985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Уплощённая стопа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CustomShape 1"/>
          <p:cNvSpPr/>
          <p:nvPr/>
        </p:nvSpPr>
        <p:spPr>
          <a:xfrm>
            <a:off x="357158" y="0"/>
            <a:ext cx="8421840" cy="642942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Результаты исследования</a:t>
            </a:r>
            <a:endParaRPr lang="ru-RU" sz="3600" b="1" strike="noStrike" spc="-1" dirty="0">
              <a:latin typeface="Arial"/>
            </a:endParaRPr>
          </a:p>
        </p:txBody>
      </p:sp>
      <p:graphicFrame>
        <p:nvGraphicFramePr>
          <p:cNvPr id="173" name="Table 2"/>
          <p:cNvGraphicFramePr/>
          <p:nvPr>
            <p:extLst>
              <p:ext uri="{D42A27DB-BD31-4B8C-83A1-F6EECF244321}">
                <p14:modId xmlns="" xmlns:p14="http://schemas.microsoft.com/office/powerpoint/2010/main" val="4284220091"/>
              </p:ext>
            </p:extLst>
          </p:nvPr>
        </p:nvGraphicFramePr>
        <p:xfrm>
          <a:off x="1285852" y="857232"/>
          <a:ext cx="6643734" cy="4572032"/>
        </p:xfrm>
        <a:graphic>
          <a:graphicData uri="http://schemas.openxmlformats.org/drawingml/2006/table">
            <a:tbl>
              <a:tblPr/>
              <a:tblGrid>
                <a:gridCol w="31432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004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9583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800" b="1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ФИ</a:t>
                      </a:r>
                      <a:endParaRPr lang="ru-RU" sz="2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800" b="1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Результат</a:t>
                      </a:r>
                      <a:endParaRPr lang="ru-RU" sz="2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9482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en-US" sz="20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20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en-US" sz="20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Уплощённая стопа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9482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en-US" sz="2000" b="1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en-US" sz="2000" b="1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b="1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Плоскостопие</a:t>
                      </a:r>
                      <a:endParaRPr lang="ru-RU" sz="2000" b="1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272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en-US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lang="en-US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Уплощённая стопа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9482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en-US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Уплощённая стопа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43885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r>
                        <a:rPr lang="en-US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en-US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Уплощённая стопа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i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lang="en-US" sz="2000" b="1" i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2000" b="1" i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2000" b="1" i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b="1" i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Нормальная стопа</a:t>
                      </a:r>
                      <a:endParaRPr lang="ru-RU" sz="2000" b="1" i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20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20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lang="en-US" sz="20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Уплощённая стопа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2862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en-US" sz="20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20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20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Уплощённая стопа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en-US" sz="20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20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lang="en-US" sz="20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Уплощённая стопа</a:t>
                      </a:r>
                      <a:endParaRPr lang="ru-RU" sz="20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74" name="CustomShape 3"/>
          <p:cNvSpPr/>
          <p:nvPr/>
        </p:nvSpPr>
        <p:spPr>
          <a:xfrm>
            <a:off x="323640" y="5517360"/>
            <a:ext cx="8530920" cy="11336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 i="1" strike="noStrike" spc="-1" dirty="0">
                <a:solidFill>
                  <a:srgbClr val="FF0000"/>
                </a:solidFill>
                <a:latin typeface="Times New Roman"/>
                <a:ea typeface="Noto Sans CJK SC Regular"/>
              </a:rPr>
              <a:t>Вывод:</a:t>
            </a:r>
            <a:r>
              <a:rPr lang="ru-RU" sz="2400" b="1" strike="noStrike" spc="-1" dirty="0">
                <a:solidFill>
                  <a:srgbClr val="FF0000"/>
                </a:solidFill>
                <a:latin typeface="Times New Roman"/>
                <a:ea typeface="Noto Sans CJK SC Regular"/>
              </a:rPr>
              <a:t> 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Из испытуемых только у 1 одного человека нормальная стопа, это значит что необходимо дать рекомендации тренировочных упражнений для поддержания здоровья ног.</a:t>
            </a:r>
            <a:endParaRPr lang="ru-RU" sz="24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214282" y="2071678"/>
            <a:ext cx="1906560" cy="8366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80640" rIns="90000" bIns="45000"/>
          <a:lstStyle/>
          <a:p>
            <a:pPr>
              <a:lnSpc>
                <a:spcPct val="100000"/>
              </a:lnSpc>
            </a:pPr>
            <a:r>
              <a:rPr lang="ru-RU" sz="4000" b="0" strike="noStrike" spc="-1" dirty="0">
                <a:latin typeface="Times New Roman"/>
                <a:ea typeface="Noto Sans CJK SC Regular"/>
              </a:rPr>
              <a:t>Задачи:</a:t>
            </a:r>
            <a:endParaRPr lang="ru-RU" sz="4000" b="0" strike="noStrike" spc="-1" dirty="0">
              <a:latin typeface="Arial"/>
            </a:endParaRPr>
          </a:p>
        </p:txBody>
      </p:sp>
      <p:sp>
        <p:nvSpPr>
          <p:cNvPr id="95" name="CustomShape 2"/>
          <p:cNvSpPr/>
          <p:nvPr/>
        </p:nvSpPr>
        <p:spPr>
          <a:xfrm>
            <a:off x="1571604" y="500042"/>
            <a:ext cx="7246236" cy="1438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8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Изучение состояния опорно-двигательного аппарата школьников для проведения профилактической работы.</a:t>
            </a:r>
            <a:endParaRPr lang="ru-RU" sz="2800" b="0" strike="noStrike" spc="-1" dirty="0">
              <a:latin typeface="Arial"/>
            </a:endParaRPr>
          </a:p>
        </p:txBody>
      </p:sp>
      <p:sp>
        <p:nvSpPr>
          <p:cNvPr id="96" name="CustomShape 3"/>
          <p:cNvSpPr/>
          <p:nvPr/>
        </p:nvSpPr>
        <p:spPr>
          <a:xfrm>
            <a:off x="285720" y="2928934"/>
            <a:ext cx="8421840" cy="3186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ru-RU" sz="2800" b="0" strike="noStrike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Изучить методику определения осанки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ru-RU" sz="2800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Изучить осанку учащихся моего класса</a:t>
            </a:r>
            <a:r>
              <a:rPr lang="ru-RU" sz="2800" b="0" strike="noStrike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.</a:t>
            </a:r>
            <a:endParaRPr lang="ru-RU" sz="28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ru-RU" sz="2800" b="0" strike="noStrike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Изучить методику определения плоскостопия.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ru-RU" sz="2800" b="0" strike="noStrike" spc="-1" dirty="0">
                <a:latin typeface="Times New Roman" pitchFamily="18" charset="0"/>
                <a:cs typeface="Times New Roman" pitchFamily="18" charset="0"/>
              </a:rPr>
              <a:t>Изучить плоскостопие некоторых учеников моего класса</a:t>
            </a:r>
            <a:r>
              <a:rPr lang="en-US" sz="2800" b="0" strike="noStrike" spc="-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ru-RU" sz="2800" b="0" strike="noStrike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Составить программу профилактических мер по предупреждению нарушения осанки и стопы.</a:t>
            </a:r>
            <a:endParaRPr lang="ru-RU" sz="2800" b="0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CustomShape 4"/>
          <p:cNvSpPr/>
          <p:nvPr/>
        </p:nvSpPr>
        <p:spPr>
          <a:xfrm>
            <a:off x="285720" y="500042"/>
            <a:ext cx="1294560" cy="997244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000" b="0" strike="noStrike" spc="-1" dirty="0">
                <a:latin typeface="Times New Roman"/>
                <a:ea typeface="Noto Sans CJK SC Regular"/>
              </a:rPr>
              <a:t>Цель:</a:t>
            </a:r>
            <a:endParaRPr lang="ru-RU" sz="40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Picture 1"/>
          <p:cNvPicPr/>
          <p:nvPr/>
        </p:nvPicPr>
        <p:blipFill>
          <a:blip r:embed="rId3" cstate="print"/>
          <a:stretch/>
        </p:blipFill>
        <p:spPr>
          <a:xfrm>
            <a:off x="182627" y="863640"/>
            <a:ext cx="6005520" cy="3383280"/>
          </a:xfrm>
          <a:prstGeom prst="rect">
            <a:avLst/>
          </a:prstGeom>
          <a:ln w="9360">
            <a:noFill/>
          </a:ln>
        </p:spPr>
      </p:pic>
      <p:sp>
        <p:nvSpPr>
          <p:cNvPr id="176" name="CustomShape 1"/>
          <p:cNvSpPr/>
          <p:nvPr/>
        </p:nvSpPr>
        <p:spPr>
          <a:xfrm>
            <a:off x="484200" y="96840"/>
            <a:ext cx="8226720" cy="6685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 err="1">
                <a:solidFill>
                  <a:srgbClr val="000000"/>
                </a:solidFill>
                <a:latin typeface="Times New Roman"/>
                <a:ea typeface="Noto Sans CJK SC Regular"/>
              </a:rPr>
              <a:t>Подометрия</a:t>
            </a:r>
            <a:endParaRPr lang="ru-RU" sz="3600" b="1" strike="noStrike" spc="-1" dirty="0">
              <a:latin typeface="Arial"/>
            </a:endParaRPr>
          </a:p>
        </p:txBody>
      </p:sp>
      <p:sp>
        <p:nvSpPr>
          <p:cNvPr id="177" name="CustomShape 2"/>
          <p:cNvSpPr/>
          <p:nvPr/>
        </p:nvSpPr>
        <p:spPr>
          <a:xfrm>
            <a:off x="6443533" y="739662"/>
            <a:ext cx="2517840" cy="3741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600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Ход работы:</a:t>
            </a:r>
            <a:endParaRPr lang="ru-RU" sz="2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6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1. Соединяем по внутренней стороне стопы большой палец и пятку — АВ.</a:t>
            </a:r>
            <a:endParaRPr lang="ru-RU" sz="2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6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2. Делим линию АВ пополам.</a:t>
            </a:r>
            <a:endParaRPr lang="ru-RU" sz="2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600" b="0" strike="noStrike" spc="-1" dirty="0">
              <a:latin typeface="Arial"/>
            </a:endParaRPr>
          </a:p>
        </p:txBody>
      </p:sp>
      <p:sp>
        <p:nvSpPr>
          <p:cNvPr id="178" name="CustomShape 3"/>
          <p:cNvSpPr/>
          <p:nvPr/>
        </p:nvSpPr>
        <p:spPr>
          <a:xfrm>
            <a:off x="289080" y="4352982"/>
            <a:ext cx="8421840" cy="1957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6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3. Проводим перпендикулярную линию до наружной стороны стопы, отмечая точки В и С.</a:t>
            </a:r>
            <a:endParaRPr lang="ru-RU" sz="2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6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4. Определяем отношение расстояния ВС к расстоянию АС и умножаем на 100%.</a:t>
            </a:r>
            <a:endParaRPr lang="ru-RU" sz="2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6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5. Определяем результаты согласно нормам.</a:t>
            </a:r>
            <a:endParaRPr lang="ru-RU" sz="26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CustomShape 1"/>
          <p:cNvSpPr/>
          <p:nvPr/>
        </p:nvSpPr>
        <p:spPr>
          <a:xfrm>
            <a:off x="251520" y="692696"/>
            <a:ext cx="8640960" cy="762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Состояние продольного свода стопы</a:t>
            </a:r>
            <a:endParaRPr lang="ru-RU" sz="3600" b="0" strike="noStrike" spc="-1" dirty="0">
              <a:latin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6E627B2-EC97-471C-8F8F-11AA6C654A15}"/>
              </a:ext>
            </a:extLst>
          </p:cNvPr>
          <p:cNvSpPr txBox="1"/>
          <p:nvPr/>
        </p:nvSpPr>
        <p:spPr>
          <a:xfrm>
            <a:off x="603798" y="1997839"/>
            <a:ext cx="7936403" cy="28623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0 до 36 % -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высокосводчатая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стопа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3 до 43 % - повышенный свод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44 до 50 % - нормальный свод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51 до 60 % - уплощение свода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61 до 70 % - плоскостопие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CustomShape 1"/>
          <p:cNvSpPr/>
          <p:nvPr/>
        </p:nvSpPr>
        <p:spPr>
          <a:xfrm>
            <a:off x="23557" y="4809658"/>
            <a:ext cx="2339752" cy="576064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 strike="noStrike" spc="-1" dirty="0">
                <a:solidFill>
                  <a:srgbClr val="FF0000"/>
                </a:solidFill>
                <a:latin typeface="Times New Roman"/>
                <a:ea typeface="Noto Sans CJK SC Regular"/>
              </a:rPr>
              <a:t>52 </a:t>
            </a:r>
            <a:r>
              <a:rPr lang="ru-RU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уплощение свода</a:t>
            </a:r>
            <a:endParaRPr lang="ru-RU" b="0" strike="noStrike" spc="-1" dirty="0">
              <a:latin typeface="Arial"/>
            </a:endParaRPr>
          </a:p>
        </p:txBody>
      </p:sp>
      <p:sp>
        <p:nvSpPr>
          <p:cNvPr id="186" name="CustomShape 4"/>
          <p:cNvSpPr/>
          <p:nvPr/>
        </p:nvSpPr>
        <p:spPr>
          <a:xfrm>
            <a:off x="2135347" y="6220592"/>
            <a:ext cx="2339752" cy="430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 strike="noStrike" spc="-1" dirty="0">
                <a:solidFill>
                  <a:srgbClr val="FF0000"/>
                </a:solidFill>
                <a:latin typeface="Times New Roman"/>
                <a:ea typeface="Noto Sans CJK SC Regular"/>
              </a:rPr>
              <a:t>55 </a:t>
            </a:r>
            <a:r>
              <a:rPr lang="ru-RU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уплощение свода</a:t>
            </a:r>
            <a:endParaRPr lang="ru-RU" b="0" strike="noStrike" spc="-1" dirty="0">
              <a:latin typeface="Arial"/>
            </a:endParaRPr>
          </a:p>
        </p:txBody>
      </p:sp>
      <p:sp>
        <p:nvSpPr>
          <p:cNvPr id="189" name="CustomShape 6"/>
          <p:cNvSpPr/>
          <p:nvPr/>
        </p:nvSpPr>
        <p:spPr>
          <a:xfrm>
            <a:off x="6462820" y="6220592"/>
            <a:ext cx="2590920" cy="424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 spc="-1" dirty="0">
                <a:solidFill>
                  <a:srgbClr val="FF0000"/>
                </a:solidFill>
                <a:latin typeface="Times New Roman"/>
                <a:ea typeface="Noto Sans CJK SC Regular"/>
              </a:rPr>
              <a:t>4</a:t>
            </a:r>
            <a:r>
              <a:rPr lang="ru-RU" b="1" strike="noStrike" spc="-1" dirty="0">
                <a:solidFill>
                  <a:srgbClr val="FF0000"/>
                </a:solidFill>
                <a:latin typeface="Times New Roman"/>
                <a:ea typeface="Noto Sans CJK SC Regular"/>
              </a:rPr>
              <a:t>3 </a:t>
            </a:r>
            <a:r>
              <a:rPr lang="ru-RU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повышенный свод</a:t>
            </a:r>
            <a:endParaRPr lang="ru-RU" b="0" strike="noStrike" spc="-1" dirty="0">
              <a:latin typeface="Arial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D207990D-D9C7-4C98-9C29-7909ECF774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60648"/>
            <a:ext cx="1883827" cy="453581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B093819-324D-4AC7-8DF6-80B00AAEF4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7744" y="1794512"/>
            <a:ext cx="1950889" cy="4426080"/>
          </a:xfrm>
          <a:prstGeom prst="rect">
            <a:avLst/>
          </a:prstGeom>
        </p:spPr>
      </p:pic>
      <p:sp>
        <p:nvSpPr>
          <p:cNvPr id="13" name="Полилиния: фигура 12">
            <a:extLst>
              <a:ext uri="{FF2B5EF4-FFF2-40B4-BE49-F238E27FC236}">
                <a16:creationId xmlns="" xmlns:a16="http://schemas.microsoft.com/office/drawing/2014/main" id="{D4102EDF-F81F-4F4E-AB4C-338F47B2743B}"/>
              </a:ext>
            </a:extLst>
          </p:cNvPr>
          <p:cNvSpPr/>
          <p:nvPr/>
        </p:nvSpPr>
        <p:spPr>
          <a:xfrm rot="10989624" flipV="1">
            <a:off x="2916804" y="2086143"/>
            <a:ext cx="360090" cy="45788"/>
          </a:xfrm>
          <a:custGeom>
            <a:avLst/>
            <a:gdLst>
              <a:gd name="connsiteX0" fmla="*/ 0 w 520690"/>
              <a:gd name="connsiteY0" fmla="*/ 71718 h 152851"/>
              <a:gd name="connsiteX1" fmla="*/ 62753 w 520690"/>
              <a:gd name="connsiteY1" fmla="*/ 62753 h 152851"/>
              <a:gd name="connsiteX2" fmla="*/ 89647 w 520690"/>
              <a:gd name="connsiteY2" fmla="*/ 44824 h 152851"/>
              <a:gd name="connsiteX3" fmla="*/ 152400 w 520690"/>
              <a:gd name="connsiteY3" fmla="*/ 26894 h 152851"/>
              <a:gd name="connsiteX4" fmla="*/ 206188 w 520690"/>
              <a:gd name="connsiteY4" fmla="*/ 8965 h 152851"/>
              <a:gd name="connsiteX5" fmla="*/ 277906 w 520690"/>
              <a:gd name="connsiteY5" fmla="*/ 17930 h 152851"/>
              <a:gd name="connsiteX6" fmla="*/ 304800 w 520690"/>
              <a:gd name="connsiteY6" fmla="*/ 26894 h 152851"/>
              <a:gd name="connsiteX7" fmla="*/ 349624 w 520690"/>
              <a:gd name="connsiteY7" fmla="*/ 35859 h 152851"/>
              <a:gd name="connsiteX8" fmla="*/ 385482 w 520690"/>
              <a:gd name="connsiteY8" fmla="*/ 44824 h 152851"/>
              <a:gd name="connsiteX9" fmla="*/ 439271 w 520690"/>
              <a:gd name="connsiteY9" fmla="*/ 62753 h 152851"/>
              <a:gd name="connsiteX10" fmla="*/ 385482 w 520690"/>
              <a:gd name="connsiteY10" fmla="*/ 35859 h 152851"/>
              <a:gd name="connsiteX11" fmla="*/ 358588 w 520690"/>
              <a:gd name="connsiteY11" fmla="*/ 17930 h 152851"/>
              <a:gd name="connsiteX12" fmla="*/ 295835 w 520690"/>
              <a:gd name="connsiteY12" fmla="*/ 0 h 152851"/>
              <a:gd name="connsiteX13" fmla="*/ 197224 w 520690"/>
              <a:gd name="connsiteY13" fmla="*/ 8965 h 152851"/>
              <a:gd name="connsiteX14" fmla="*/ 125506 w 520690"/>
              <a:gd name="connsiteY14" fmla="*/ 26894 h 152851"/>
              <a:gd name="connsiteX15" fmla="*/ 44824 w 520690"/>
              <a:gd name="connsiteY15" fmla="*/ 44824 h 152851"/>
              <a:gd name="connsiteX16" fmla="*/ 116541 w 520690"/>
              <a:gd name="connsiteY16" fmla="*/ 44824 h 152851"/>
              <a:gd name="connsiteX17" fmla="*/ 152400 w 520690"/>
              <a:gd name="connsiteY17" fmla="*/ 35859 h 152851"/>
              <a:gd name="connsiteX18" fmla="*/ 179294 w 520690"/>
              <a:gd name="connsiteY18" fmla="*/ 26894 h 152851"/>
              <a:gd name="connsiteX19" fmla="*/ 125506 w 520690"/>
              <a:gd name="connsiteY19" fmla="*/ 35859 h 152851"/>
              <a:gd name="connsiteX20" fmla="*/ 259976 w 520690"/>
              <a:gd name="connsiteY20" fmla="*/ 44824 h 152851"/>
              <a:gd name="connsiteX21" fmla="*/ 349624 w 520690"/>
              <a:gd name="connsiteY21" fmla="*/ 62753 h 152851"/>
              <a:gd name="connsiteX22" fmla="*/ 385482 w 520690"/>
              <a:gd name="connsiteY22" fmla="*/ 80683 h 152851"/>
              <a:gd name="connsiteX23" fmla="*/ 430306 w 520690"/>
              <a:gd name="connsiteY23" fmla="*/ 107577 h 152851"/>
              <a:gd name="connsiteX24" fmla="*/ 367553 w 520690"/>
              <a:gd name="connsiteY24" fmla="*/ 71718 h 152851"/>
              <a:gd name="connsiteX25" fmla="*/ 277906 w 520690"/>
              <a:gd name="connsiteY25" fmla="*/ 53788 h 152851"/>
              <a:gd name="connsiteX26" fmla="*/ 412376 w 520690"/>
              <a:gd name="connsiteY26" fmla="*/ 71718 h 152851"/>
              <a:gd name="connsiteX27" fmla="*/ 448235 w 520690"/>
              <a:gd name="connsiteY27" fmla="*/ 80683 h 152851"/>
              <a:gd name="connsiteX28" fmla="*/ 475129 w 520690"/>
              <a:gd name="connsiteY28" fmla="*/ 107577 h 152851"/>
              <a:gd name="connsiteX29" fmla="*/ 448235 w 520690"/>
              <a:gd name="connsiteY29" fmla="*/ 89647 h 152851"/>
              <a:gd name="connsiteX30" fmla="*/ 421341 w 520690"/>
              <a:gd name="connsiteY30" fmla="*/ 80683 h 152851"/>
              <a:gd name="connsiteX31" fmla="*/ 457200 w 520690"/>
              <a:gd name="connsiteY31" fmla="*/ 98612 h 152851"/>
              <a:gd name="connsiteX32" fmla="*/ 484094 w 520690"/>
              <a:gd name="connsiteY32" fmla="*/ 107577 h 152851"/>
              <a:gd name="connsiteX33" fmla="*/ 439271 w 520690"/>
              <a:gd name="connsiteY33" fmla="*/ 98612 h 152851"/>
              <a:gd name="connsiteX34" fmla="*/ 412376 w 520690"/>
              <a:gd name="connsiteY34" fmla="*/ 89647 h 152851"/>
              <a:gd name="connsiteX35" fmla="*/ 475129 w 520690"/>
              <a:gd name="connsiteY35" fmla="*/ 107577 h 152851"/>
              <a:gd name="connsiteX36" fmla="*/ 493059 w 520690"/>
              <a:gd name="connsiteY36" fmla="*/ 134471 h 152851"/>
              <a:gd name="connsiteX37" fmla="*/ 493059 w 520690"/>
              <a:gd name="connsiteY37" fmla="*/ 143435 h 152851"/>
              <a:gd name="connsiteX38" fmla="*/ 457200 w 520690"/>
              <a:gd name="connsiteY38" fmla="*/ 116541 h 15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20690" h="152851">
                <a:moveTo>
                  <a:pt x="0" y="71718"/>
                </a:moveTo>
                <a:cubicBezTo>
                  <a:pt x="20918" y="68730"/>
                  <a:pt x="42514" y="68825"/>
                  <a:pt x="62753" y="62753"/>
                </a:cubicBezTo>
                <a:cubicBezTo>
                  <a:pt x="73073" y="59657"/>
                  <a:pt x="80010" y="49642"/>
                  <a:pt x="89647" y="44824"/>
                </a:cubicBezTo>
                <a:cubicBezTo>
                  <a:pt x="104712" y="37292"/>
                  <a:pt x="138037" y="31203"/>
                  <a:pt x="152400" y="26894"/>
                </a:cubicBezTo>
                <a:cubicBezTo>
                  <a:pt x="170502" y="21463"/>
                  <a:pt x="206188" y="8965"/>
                  <a:pt x="206188" y="8965"/>
                </a:cubicBezTo>
                <a:cubicBezTo>
                  <a:pt x="230094" y="11953"/>
                  <a:pt x="254203" y="13620"/>
                  <a:pt x="277906" y="17930"/>
                </a:cubicBezTo>
                <a:cubicBezTo>
                  <a:pt x="287203" y="19620"/>
                  <a:pt x="295633" y="24602"/>
                  <a:pt x="304800" y="26894"/>
                </a:cubicBezTo>
                <a:cubicBezTo>
                  <a:pt x="319582" y="30589"/>
                  <a:pt x="334750" y="32553"/>
                  <a:pt x="349624" y="35859"/>
                </a:cubicBezTo>
                <a:cubicBezTo>
                  <a:pt x="361651" y="38532"/>
                  <a:pt x="373681" y="41284"/>
                  <a:pt x="385482" y="44824"/>
                </a:cubicBezTo>
                <a:cubicBezTo>
                  <a:pt x="403584" y="50255"/>
                  <a:pt x="454997" y="73236"/>
                  <a:pt x="439271" y="62753"/>
                </a:cubicBezTo>
                <a:cubicBezTo>
                  <a:pt x="362188" y="11367"/>
                  <a:pt x="459718" y="72977"/>
                  <a:pt x="385482" y="35859"/>
                </a:cubicBezTo>
                <a:cubicBezTo>
                  <a:pt x="375845" y="31041"/>
                  <a:pt x="368225" y="22748"/>
                  <a:pt x="358588" y="17930"/>
                </a:cubicBezTo>
                <a:cubicBezTo>
                  <a:pt x="345726" y="11499"/>
                  <a:pt x="307326" y="2873"/>
                  <a:pt x="295835" y="0"/>
                </a:cubicBezTo>
                <a:cubicBezTo>
                  <a:pt x="262965" y="2988"/>
                  <a:pt x="229826" y="3817"/>
                  <a:pt x="197224" y="8965"/>
                </a:cubicBezTo>
                <a:cubicBezTo>
                  <a:pt x="172884" y="12808"/>
                  <a:pt x="149412" y="20918"/>
                  <a:pt x="125506" y="26894"/>
                </a:cubicBezTo>
                <a:cubicBezTo>
                  <a:pt x="74856" y="39556"/>
                  <a:pt x="101740" y="33440"/>
                  <a:pt x="44824" y="44824"/>
                </a:cubicBezTo>
                <a:cubicBezTo>
                  <a:pt x="84831" y="58159"/>
                  <a:pt x="64617" y="56363"/>
                  <a:pt x="116541" y="44824"/>
                </a:cubicBezTo>
                <a:cubicBezTo>
                  <a:pt x="128569" y="42151"/>
                  <a:pt x="140553" y="39244"/>
                  <a:pt x="152400" y="35859"/>
                </a:cubicBezTo>
                <a:cubicBezTo>
                  <a:pt x="161486" y="33263"/>
                  <a:pt x="188744" y="26894"/>
                  <a:pt x="179294" y="26894"/>
                </a:cubicBezTo>
                <a:cubicBezTo>
                  <a:pt x="161117" y="26894"/>
                  <a:pt x="143435" y="32871"/>
                  <a:pt x="125506" y="35859"/>
                </a:cubicBezTo>
                <a:cubicBezTo>
                  <a:pt x="170329" y="38847"/>
                  <a:pt x="215373" y="39472"/>
                  <a:pt x="259976" y="44824"/>
                </a:cubicBezTo>
                <a:cubicBezTo>
                  <a:pt x="290233" y="48455"/>
                  <a:pt x="349624" y="62753"/>
                  <a:pt x="349624" y="62753"/>
                </a:cubicBezTo>
                <a:cubicBezTo>
                  <a:pt x="361577" y="68730"/>
                  <a:pt x="374363" y="73270"/>
                  <a:pt x="385482" y="80683"/>
                </a:cubicBezTo>
                <a:cubicBezTo>
                  <a:pt x="434702" y="113497"/>
                  <a:pt x="367881" y="86768"/>
                  <a:pt x="430306" y="107577"/>
                </a:cubicBezTo>
                <a:cubicBezTo>
                  <a:pt x="406027" y="83298"/>
                  <a:pt x="410648" y="83210"/>
                  <a:pt x="367553" y="71718"/>
                </a:cubicBezTo>
                <a:cubicBezTo>
                  <a:pt x="338108" y="63866"/>
                  <a:pt x="247618" y="50423"/>
                  <a:pt x="277906" y="53788"/>
                </a:cubicBezTo>
                <a:cubicBezTo>
                  <a:pt x="331726" y="59768"/>
                  <a:pt x="362076" y="61658"/>
                  <a:pt x="412376" y="71718"/>
                </a:cubicBezTo>
                <a:cubicBezTo>
                  <a:pt x="424458" y="74134"/>
                  <a:pt x="436282" y="77695"/>
                  <a:pt x="448235" y="80683"/>
                </a:cubicBezTo>
                <a:lnTo>
                  <a:pt x="475129" y="107577"/>
                </a:lnTo>
                <a:cubicBezTo>
                  <a:pt x="466164" y="101600"/>
                  <a:pt x="457872" y="94465"/>
                  <a:pt x="448235" y="89647"/>
                </a:cubicBezTo>
                <a:cubicBezTo>
                  <a:pt x="439783" y="85421"/>
                  <a:pt x="414659" y="74001"/>
                  <a:pt x="421341" y="80683"/>
                </a:cubicBezTo>
                <a:cubicBezTo>
                  <a:pt x="430791" y="90133"/>
                  <a:pt x="444917" y="93348"/>
                  <a:pt x="457200" y="98612"/>
                </a:cubicBezTo>
                <a:cubicBezTo>
                  <a:pt x="465886" y="102334"/>
                  <a:pt x="493544" y="107577"/>
                  <a:pt x="484094" y="107577"/>
                </a:cubicBezTo>
                <a:cubicBezTo>
                  <a:pt x="468857" y="107577"/>
                  <a:pt x="454053" y="102308"/>
                  <a:pt x="439271" y="98612"/>
                </a:cubicBezTo>
                <a:cubicBezTo>
                  <a:pt x="430103" y="96320"/>
                  <a:pt x="402926" y="89647"/>
                  <a:pt x="412376" y="89647"/>
                </a:cubicBezTo>
                <a:cubicBezTo>
                  <a:pt x="423633" y="89647"/>
                  <a:pt x="462446" y="103349"/>
                  <a:pt x="475129" y="107577"/>
                </a:cubicBezTo>
                <a:cubicBezTo>
                  <a:pt x="481106" y="116542"/>
                  <a:pt x="485440" y="126852"/>
                  <a:pt x="493059" y="134471"/>
                </a:cubicBezTo>
                <a:cubicBezTo>
                  <a:pt x="510437" y="151849"/>
                  <a:pt x="545416" y="160888"/>
                  <a:pt x="493059" y="143435"/>
                </a:cubicBezTo>
                <a:cubicBezTo>
                  <a:pt x="470404" y="120781"/>
                  <a:pt x="482689" y="129286"/>
                  <a:pt x="457200" y="116541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="" xmlns:a16="http://schemas.microsoft.com/office/drawing/2014/main" id="{547FF6E4-A914-4403-AF27-A6950B6B6D8D}"/>
              </a:ext>
            </a:extLst>
          </p:cNvPr>
          <p:cNvSpPr/>
          <p:nvPr/>
        </p:nvSpPr>
        <p:spPr>
          <a:xfrm>
            <a:off x="3003176" y="2076252"/>
            <a:ext cx="403412" cy="128612"/>
          </a:xfrm>
          <a:custGeom>
            <a:avLst/>
            <a:gdLst>
              <a:gd name="connsiteX0" fmla="*/ 403412 w 403412"/>
              <a:gd name="connsiteY0" fmla="*/ 100795 h 100795"/>
              <a:gd name="connsiteX1" fmla="*/ 358589 w 403412"/>
              <a:gd name="connsiteY1" fmla="*/ 73901 h 100795"/>
              <a:gd name="connsiteX2" fmla="*/ 340659 w 403412"/>
              <a:gd name="connsiteY2" fmla="*/ 55971 h 100795"/>
              <a:gd name="connsiteX3" fmla="*/ 286871 w 403412"/>
              <a:gd name="connsiteY3" fmla="*/ 47007 h 100795"/>
              <a:gd name="connsiteX4" fmla="*/ 259977 w 403412"/>
              <a:gd name="connsiteY4" fmla="*/ 38042 h 100795"/>
              <a:gd name="connsiteX5" fmla="*/ 233083 w 403412"/>
              <a:gd name="connsiteY5" fmla="*/ 20113 h 100795"/>
              <a:gd name="connsiteX6" fmla="*/ 125506 w 403412"/>
              <a:gd name="connsiteY6" fmla="*/ 2183 h 100795"/>
              <a:gd name="connsiteX7" fmla="*/ 80683 w 403412"/>
              <a:gd name="connsiteY7" fmla="*/ 11148 h 100795"/>
              <a:gd name="connsiteX8" fmla="*/ 107577 w 403412"/>
              <a:gd name="connsiteY8" fmla="*/ 20113 h 100795"/>
              <a:gd name="connsiteX9" fmla="*/ 89648 w 403412"/>
              <a:gd name="connsiteY9" fmla="*/ 2183 h 100795"/>
              <a:gd name="connsiteX10" fmla="*/ 0 w 403412"/>
              <a:gd name="connsiteY10" fmla="*/ 2183 h 100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3412" h="100795">
                <a:moveTo>
                  <a:pt x="403412" y="100795"/>
                </a:moveTo>
                <a:cubicBezTo>
                  <a:pt x="388471" y="91830"/>
                  <a:pt x="372768" y="84029"/>
                  <a:pt x="358589" y="73901"/>
                </a:cubicBezTo>
                <a:cubicBezTo>
                  <a:pt x="351711" y="68988"/>
                  <a:pt x="348573" y="58939"/>
                  <a:pt x="340659" y="55971"/>
                </a:cubicBezTo>
                <a:cubicBezTo>
                  <a:pt x="323640" y="49589"/>
                  <a:pt x="304800" y="49995"/>
                  <a:pt x="286871" y="47007"/>
                </a:cubicBezTo>
                <a:cubicBezTo>
                  <a:pt x="277906" y="44019"/>
                  <a:pt x="268429" y="42268"/>
                  <a:pt x="259977" y="38042"/>
                </a:cubicBezTo>
                <a:cubicBezTo>
                  <a:pt x="250340" y="33224"/>
                  <a:pt x="243171" y="23896"/>
                  <a:pt x="233083" y="20113"/>
                </a:cubicBezTo>
                <a:cubicBezTo>
                  <a:pt x="216949" y="14063"/>
                  <a:pt x="134825" y="3514"/>
                  <a:pt x="125506" y="2183"/>
                </a:cubicBezTo>
                <a:cubicBezTo>
                  <a:pt x="110565" y="5171"/>
                  <a:pt x="91457" y="374"/>
                  <a:pt x="80683" y="11148"/>
                </a:cubicBezTo>
                <a:cubicBezTo>
                  <a:pt x="74001" y="17830"/>
                  <a:pt x="100895" y="26795"/>
                  <a:pt x="107577" y="20113"/>
                </a:cubicBezTo>
                <a:cubicBezTo>
                  <a:pt x="113554" y="14136"/>
                  <a:pt x="97985" y="3573"/>
                  <a:pt x="89648" y="2183"/>
                </a:cubicBezTo>
                <a:cubicBezTo>
                  <a:pt x="60172" y="-2730"/>
                  <a:pt x="29883" y="2183"/>
                  <a:pt x="0" y="2183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="" xmlns:a16="http://schemas.microsoft.com/office/drawing/2014/main" id="{10250519-AF13-420E-8CA0-D15A99545303}"/>
              </a:ext>
            </a:extLst>
          </p:cNvPr>
          <p:cNvSpPr/>
          <p:nvPr/>
        </p:nvSpPr>
        <p:spPr>
          <a:xfrm>
            <a:off x="3056964" y="2068028"/>
            <a:ext cx="308280" cy="65572"/>
          </a:xfrm>
          <a:custGeom>
            <a:avLst/>
            <a:gdLst>
              <a:gd name="connsiteX0" fmla="*/ 277906 w 277906"/>
              <a:gd name="connsiteY0" fmla="*/ 72822 h 72822"/>
              <a:gd name="connsiteX1" fmla="*/ 233082 w 277906"/>
              <a:gd name="connsiteY1" fmla="*/ 54893 h 72822"/>
              <a:gd name="connsiteX2" fmla="*/ 179294 w 277906"/>
              <a:gd name="connsiteY2" fmla="*/ 27998 h 72822"/>
              <a:gd name="connsiteX3" fmla="*/ 161364 w 277906"/>
              <a:gd name="connsiteY3" fmla="*/ 10069 h 72822"/>
              <a:gd name="connsiteX4" fmla="*/ 134470 w 277906"/>
              <a:gd name="connsiteY4" fmla="*/ 1104 h 72822"/>
              <a:gd name="connsiteX5" fmla="*/ 0 w 277906"/>
              <a:gd name="connsiteY5" fmla="*/ 1104 h 72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906" h="72822">
                <a:moveTo>
                  <a:pt x="277906" y="72822"/>
                </a:moveTo>
                <a:cubicBezTo>
                  <a:pt x="262965" y="66846"/>
                  <a:pt x="247475" y="62090"/>
                  <a:pt x="233082" y="54893"/>
                </a:cubicBezTo>
                <a:cubicBezTo>
                  <a:pt x="163561" y="20133"/>
                  <a:pt x="246899" y="50534"/>
                  <a:pt x="179294" y="27998"/>
                </a:cubicBezTo>
                <a:cubicBezTo>
                  <a:pt x="173317" y="22022"/>
                  <a:pt x="168612" y="14417"/>
                  <a:pt x="161364" y="10069"/>
                </a:cubicBezTo>
                <a:cubicBezTo>
                  <a:pt x="153261" y="5207"/>
                  <a:pt x="143905" y="1628"/>
                  <a:pt x="134470" y="1104"/>
                </a:cubicBezTo>
                <a:cubicBezTo>
                  <a:pt x="89716" y="-1382"/>
                  <a:pt x="44823" y="1104"/>
                  <a:pt x="0" y="1104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F96276B-8E8E-47A1-BD1F-DA1F74AF65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2490" y="260648"/>
            <a:ext cx="1993565" cy="45967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DC69EF79-3461-49E9-9E75-B04290CD56A8}"/>
              </a:ext>
            </a:extLst>
          </p:cNvPr>
          <p:cNvSpPr txBox="1"/>
          <p:nvPr/>
        </p:nvSpPr>
        <p:spPr>
          <a:xfrm>
            <a:off x="4330561" y="4857430"/>
            <a:ext cx="2256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strike="noStrike" spc="-1" dirty="0">
                <a:solidFill>
                  <a:srgbClr val="FF0000"/>
                </a:solidFill>
                <a:latin typeface="Times New Roman"/>
                <a:ea typeface="Noto Sans CJK SC Regular"/>
              </a:rPr>
              <a:t>55 </a:t>
            </a:r>
            <a:r>
              <a:rPr lang="ru-RU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уплощение свода</a:t>
            </a:r>
            <a:endParaRPr lang="ru-RU" b="0" strike="noStrike" spc="-1" dirty="0">
              <a:latin typeface="Arial"/>
            </a:endParaRP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5A3EF5A9-5DF2-4193-AC3E-8C9636E1B3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8877" y="1715164"/>
            <a:ext cx="1944793" cy="448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ustomShape 2"/>
          <p:cNvSpPr/>
          <p:nvPr/>
        </p:nvSpPr>
        <p:spPr>
          <a:xfrm>
            <a:off x="1550360" y="5888875"/>
            <a:ext cx="2448232" cy="575984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 strike="noStrike" spc="-1" dirty="0">
                <a:solidFill>
                  <a:srgbClr val="FF0000"/>
                </a:solidFill>
                <a:latin typeface="Times New Roman"/>
                <a:ea typeface="Noto Sans CJK SC Regular"/>
              </a:rPr>
              <a:t>47 </a:t>
            </a:r>
            <a:r>
              <a:rPr lang="ru-RU" b="1" strike="noStrike" spc="-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Noto Sans CJK SC Regular"/>
              </a:rPr>
              <a:t>нормальный свод</a:t>
            </a:r>
            <a:endParaRPr lang="ru-RU" b="0" strike="noStrike" spc="-1" dirty="0">
              <a:solidFill>
                <a:schemeClr val="tx1">
                  <a:lumMod val="95000"/>
                  <a:lumOff val="5000"/>
                </a:schemeClr>
              </a:solidFill>
              <a:latin typeface="Arial"/>
            </a:endParaRPr>
          </a:p>
        </p:txBody>
      </p:sp>
      <p:sp>
        <p:nvSpPr>
          <p:cNvPr id="194" name="CustomShape 3"/>
          <p:cNvSpPr/>
          <p:nvPr/>
        </p:nvSpPr>
        <p:spPr>
          <a:xfrm>
            <a:off x="5436096" y="5884012"/>
            <a:ext cx="2037742" cy="6739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 spc="-1" dirty="0">
                <a:solidFill>
                  <a:srgbClr val="FF0000"/>
                </a:solidFill>
                <a:latin typeface="Times New Roman"/>
                <a:ea typeface="Noto Sans CJK SC Regular"/>
              </a:rPr>
              <a:t>69</a:t>
            </a:r>
            <a:r>
              <a:rPr lang="ru-RU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 плоскостопие</a:t>
            </a:r>
            <a:endParaRPr lang="ru-RU" b="0" strike="noStrike" spc="-1" dirty="0">
              <a:latin typeface="Arial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E7D37B46-F878-4E8E-8135-5D9A264F19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95" y="344664"/>
            <a:ext cx="1585097" cy="453581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2027A71-4B5E-44F8-B218-46A78D4609DD}"/>
              </a:ext>
            </a:extLst>
          </p:cNvPr>
          <p:cNvSpPr txBox="1"/>
          <p:nvPr/>
        </p:nvSpPr>
        <p:spPr>
          <a:xfrm>
            <a:off x="1043608" y="15567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81F850E-176B-4AD8-BE5C-27E9B2034F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8769" y="2249616"/>
            <a:ext cx="1731414" cy="367011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4A0EAF6-EB52-42E4-A47D-63C9497F28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2858" y="344664"/>
            <a:ext cx="1597290" cy="36701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F354035-2BD3-4B6C-B8B1-045F911E3D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2370" y="2127498"/>
            <a:ext cx="1725318" cy="37676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22A3186-F9BA-4959-A2DF-16FD29BBC9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59910" y="344664"/>
            <a:ext cx="1630482" cy="44416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DFF4137-4EBA-4A42-BF26-76D9B1DEEA58}"/>
              </a:ext>
            </a:extLst>
          </p:cNvPr>
          <p:cNvSpPr txBox="1"/>
          <p:nvPr/>
        </p:nvSpPr>
        <p:spPr>
          <a:xfrm>
            <a:off x="-154990" y="4910017"/>
            <a:ext cx="2277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повышенный свод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F0813E1-469F-47CF-BF83-D544D3BA4C56}"/>
              </a:ext>
            </a:extLst>
          </p:cNvPr>
          <p:cNvSpPr txBox="1"/>
          <p:nvPr/>
        </p:nvSpPr>
        <p:spPr>
          <a:xfrm>
            <a:off x="3552632" y="3957151"/>
            <a:ext cx="20377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высокосводчатая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стопа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40BEE0AF-B9D3-4F51-8A09-BF67D27B5027}"/>
              </a:ext>
            </a:extLst>
          </p:cNvPr>
          <p:cNvSpPr txBox="1"/>
          <p:nvPr/>
        </p:nvSpPr>
        <p:spPr>
          <a:xfrm>
            <a:off x="7234238" y="4786322"/>
            <a:ext cx="1909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повышенный свод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ustomShape 1"/>
          <p:cNvSpPr/>
          <p:nvPr/>
        </p:nvSpPr>
        <p:spPr>
          <a:xfrm>
            <a:off x="428596" y="285728"/>
            <a:ext cx="8228160" cy="642942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924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Результаты исследования</a:t>
            </a:r>
            <a:endParaRPr lang="ru-RU" sz="3600" b="1" strike="noStrike" spc="-1" dirty="0">
              <a:latin typeface="Arial"/>
            </a:endParaRPr>
          </a:p>
        </p:txBody>
      </p:sp>
      <p:graphicFrame>
        <p:nvGraphicFramePr>
          <p:cNvPr id="197" name="Table 2"/>
          <p:cNvGraphicFramePr/>
          <p:nvPr>
            <p:extLst>
              <p:ext uri="{D42A27DB-BD31-4B8C-83A1-F6EECF244321}">
                <p14:modId xmlns="" xmlns:p14="http://schemas.microsoft.com/office/powerpoint/2010/main" val="3027889224"/>
              </p:ext>
            </p:extLst>
          </p:nvPr>
        </p:nvGraphicFramePr>
        <p:xfrm>
          <a:off x="357158" y="1142984"/>
          <a:ext cx="8353080" cy="5161485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782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73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97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55800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400" b="1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400" b="1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400" b="1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Состояние продольного свода стопы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949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en-US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en-US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Повышенный</a:t>
                      </a:r>
                      <a:r>
                        <a:rPr lang="ru-RU" sz="2000" strike="noStrike" spc="-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свод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4120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i="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en-US" sz="2000" b="1" i="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2000" b="1" i="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en-US" sz="2000" b="1" i="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b="1" i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2000" b="1" i="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i="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Плоскостопие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4711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en-US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en-US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Уплощение свода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en-US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en-US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Уплощение свода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64711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r>
                        <a:rPr lang="en-US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en-US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Повышенный</a:t>
                      </a:r>
                      <a:r>
                        <a:rPr lang="ru-RU" sz="2000" strike="noStrike" spc="-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свод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0560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lang="en-US" sz="2000" b="1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2000" b="1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en-US" sz="2000" b="1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b="1" i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en-US" sz="2000" b="1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2000" b="1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Нормальный</a:t>
                      </a:r>
                      <a:r>
                        <a:rPr lang="ru-RU" sz="2000" b="1" strike="noStrike" spc="-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свод</a:t>
                      </a:r>
                      <a:endParaRPr lang="ru-RU" sz="2000" b="1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9452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en-US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lang="en-US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Повышенный</a:t>
                      </a:r>
                      <a:r>
                        <a:rPr lang="ru-RU" sz="2000" strike="noStrike" spc="-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свод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en-US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en-US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strike="noStrike" spc="-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Высокосводчатая</a:t>
                      </a:r>
                      <a:r>
                        <a:rPr lang="ru-RU" sz="2000" strike="noStrike" spc="-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стопа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3614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en-US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en-US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strike="noStrike" spc="-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Уплощение свода</a:t>
                      </a:r>
                      <a:endParaRPr lang="ru-RU" sz="20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ustomShape 1"/>
          <p:cNvSpPr/>
          <p:nvPr/>
        </p:nvSpPr>
        <p:spPr>
          <a:xfrm>
            <a:off x="457200" y="272880"/>
            <a:ext cx="8228160" cy="1143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924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latin typeface="Times New Roman"/>
                <a:ea typeface="Noto Sans CJK SC Regular"/>
              </a:rPr>
              <a:t>Заключение:</a:t>
            </a:r>
            <a:endParaRPr lang="ru-RU" sz="3600" b="1" strike="noStrike" spc="-1" dirty="0">
              <a:latin typeface="Arial"/>
            </a:endParaRPr>
          </a:p>
        </p:txBody>
      </p:sp>
      <p:sp>
        <p:nvSpPr>
          <p:cNvPr id="199" name="CustomShape 2"/>
          <p:cNvSpPr/>
          <p:nvPr/>
        </p:nvSpPr>
        <p:spPr>
          <a:xfrm>
            <a:off x="467640" y="1556640"/>
            <a:ext cx="8063280" cy="3500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514440" indent="-513000">
              <a:lnSpc>
                <a:spcPct val="100000"/>
              </a:lnSpc>
              <a:buClr>
                <a:srgbClr val="000000"/>
              </a:buClr>
            </a:pPr>
            <a:endParaRPr lang="ru-RU" sz="3200" b="0" strike="noStrike" spc="-1" dirty="0">
              <a:latin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9990" y="1438546"/>
            <a:ext cx="82153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Узнав</a:t>
            </a:r>
            <a:r>
              <a:rPr lang="en-US" sz="2800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, </a:t>
            </a:r>
            <a:r>
              <a:rPr lang="ru-RU" sz="2800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что такое правильная осанка и плоскостопие</a:t>
            </a:r>
            <a:r>
              <a:rPr lang="en-US" sz="2800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, </a:t>
            </a:r>
            <a:r>
              <a:rPr lang="ru-RU" sz="2800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а также</a:t>
            </a:r>
            <a:r>
              <a:rPr lang="en-US" sz="2800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, </a:t>
            </a:r>
            <a:r>
              <a:rPr lang="ru-RU" sz="2800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изучив осанку учащихся моего класса и </a:t>
            </a:r>
            <a:r>
              <a:rPr lang="ru-RU" sz="2800" spc="-1" dirty="0">
                <a:latin typeface="Times New Roman" pitchFamily="18" charset="0"/>
                <a:cs typeface="Times New Roman" pitchFamily="18" charset="0"/>
              </a:rPr>
              <a:t>плоскостопие некоторых учеников моего класса</a:t>
            </a:r>
            <a:r>
              <a:rPr lang="en-US" sz="2800" spc="-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spc="-1" dirty="0">
                <a:latin typeface="Times New Roman" pitchFamily="18" charset="0"/>
                <a:cs typeface="Times New Roman" pitchFamily="18" charset="0"/>
              </a:rPr>
              <a:t>я составила комплексы упражнений для стабилизации навыка правильной осанки и комплекс упражнений для профилактики и лечения плоскостопия</a:t>
            </a:r>
            <a:r>
              <a:rPr lang="en-US" sz="2800" spc="-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spc="-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CustomShape 1"/>
          <p:cNvSpPr/>
          <p:nvPr/>
        </p:nvSpPr>
        <p:spPr>
          <a:xfrm>
            <a:off x="457200" y="272880"/>
            <a:ext cx="8228160" cy="1143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924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Литература:</a:t>
            </a:r>
            <a:endParaRPr lang="ru-RU" sz="3600" b="1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1" name="CustomShape 2"/>
          <p:cNvSpPr/>
          <p:nvPr/>
        </p:nvSpPr>
        <p:spPr>
          <a:xfrm>
            <a:off x="827584" y="1628800"/>
            <a:ext cx="7272808" cy="41029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0" strike="noStrike" spc="-1" dirty="0"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1. </a:t>
            </a:r>
            <a:r>
              <a:rPr lang="ru-RU" sz="2400" b="1" strike="noStrike" spc="41" dirty="0"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 </a:t>
            </a:r>
            <a:r>
              <a:rPr lang="ru-RU" sz="2400" b="1" u="sng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https://surgicalclinic.ru/info/svod-stopy</a:t>
            </a:r>
            <a:r>
              <a:rPr lang="ru-RU" sz="2400" b="1" strike="noStrike" spc="-1" dirty="0">
                <a:solidFill>
                  <a:srgbClr val="FF0000"/>
                </a:solid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 </a:t>
            </a:r>
            <a:r>
              <a:rPr lang="ru-RU" sz="2400" b="0" strike="noStrike" spc="-1" dirty="0"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Свод стопы.</a:t>
            </a:r>
            <a:endParaRPr lang="ru-RU" sz="2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 dirty="0"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2.  </a:t>
            </a:r>
            <a:r>
              <a:rPr lang="ru-RU" sz="2400" b="1" u="sng" strike="noStrike" spc="-1" dirty="0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https://2stupni.ru/hallux-valgus/svodchataya-stopa.html</a:t>
            </a:r>
            <a:r>
              <a:rPr lang="ru-RU" sz="2400" b="0" strike="noStrike" spc="-1" dirty="0"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  Что такое сводчатая стопа.</a:t>
            </a:r>
            <a:endParaRPr lang="ru-RU" sz="2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 dirty="0"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3.  </a:t>
            </a:r>
            <a:r>
              <a:rPr lang="ru-RU" sz="2400" b="1" u="sng" strike="noStrike" spc="-1" dirty="0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https://2stupni.ru/hallux-valgus/podometriya.html</a:t>
            </a:r>
            <a:r>
              <a:rPr lang="ru-RU" sz="2400" b="1" strike="noStrike" spc="-1" dirty="0"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  </a:t>
            </a:r>
            <a:r>
              <a:rPr lang="ru-RU" sz="2400" b="0" strike="noStrike" spc="-1" dirty="0"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Что такое </a:t>
            </a:r>
            <a:r>
              <a:rPr lang="ru-RU" sz="2400" b="0" strike="noStrike" spc="-1" dirty="0" err="1"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подометрия</a:t>
            </a:r>
            <a:r>
              <a:rPr lang="ru-RU" sz="2400" b="0" strike="noStrike" spc="-1" dirty="0"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.</a:t>
            </a:r>
            <a:endParaRPr lang="ru-RU" sz="2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 dirty="0"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4.  </a:t>
            </a:r>
            <a:r>
              <a:rPr lang="ru-RU" sz="2400" b="1" u="sng" strike="noStrike" spc="-1" dirty="0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https://sustavlife.ru/noga/stopa/prodolnoe-ploskostopie.html</a:t>
            </a:r>
            <a:r>
              <a:rPr lang="ru-RU" sz="2400" b="1" strike="noStrike" spc="-1" dirty="0"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 </a:t>
            </a:r>
            <a:r>
              <a:rPr lang="ru-RU" sz="2400" b="0" strike="noStrike" spc="-1" dirty="0"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Продольное плоскостопие.</a:t>
            </a:r>
            <a:endParaRPr lang="ru-RU" sz="2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 dirty="0"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5.  </a:t>
            </a:r>
            <a:r>
              <a:rPr lang="ru-RU" sz="2400" b="1" u="sng" strike="noStrike" spc="-1" dirty="0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https://spina.guru/diagnostika/chto-takoe-osanka-cheloveka</a:t>
            </a:r>
            <a:r>
              <a:rPr lang="ru-RU" sz="2400" b="0" strike="noStrike" spc="-1" dirty="0">
                <a:solidFill>
                  <a:srgbClr val="0070C0"/>
                </a:solid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 </a:t>
            </a:r>
            <a:r>
              <a:rPr lang="ru-RU" sz="2400" b="0" strike="noStrike" spc="-1" dirty="0"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Осанка человека.</a:t>
            </a:r>
            <a:endParaRPr lang="ru-RU" sz="2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611640" y="260640"/>
            <a:ext cx="7976880" cy="8902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924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Методы:</a:t>
            </a:r>
            <a:endParaRPr lang="ru-RU" sz="3600" b="0" strike="noStrike" spc="-1" dirty="0"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251640" y="2061000"/>
            <a:ext cx="4318920" cy="35269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Noto Sans CJK SC Regular"/>
              </a:rPr>
              <a:t>1. Анкетирование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39000"/>
              </a:lnSpc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Noto Sans CJK SC Regular"/>
              </a:rPr>
              <a:t>2. Работа с литературой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39000"/>
              </a:lnSpc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Noto Sans CJK SC Regular"/>
              </a:rPr>
              <a:t>3. Измерительный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39000"/>
              </a:lnSpc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Noto Sans CJK SC Regular"/>
              </a:rPr>
              <a:t>4. Сравнительный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39000"/>
              </a:lnSpc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Noto Sans CJK SC Regular"/>
              </a:rPr>
              <a:t>5. Наблюдение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100" name="Рисунок 6"/>
          <p:cNvPicPr/>
          <p:nvPr/>
        </p:nvPicPr>
        <p:blipFill>
          <a:blip r:embed="rId3" cstate="print"/>
          <a:stretch/>
        </p:blipFill>
        <p:spPr>
          <a:xfrm>
            <a:off x="4716000" y="1196640"/>
            <a:ext cx="2591280" cy="3455280"/>
          </a:xfrm>
          <a:prstGeom prst="rect">
            <a:avLst/>
          </a:prstGeom>
          <a:ln>
            <a:noFill/>
          </a:ln>
        </p:spPr>
      </p:pic>
      <p:pic>
        <p:nvPicPr>
          <p:cNvPr id="101" name="Рисунок 7"/>
          <p:cNvPicPr/>
          <p:nvPr/>
        </p:nvPicPr>
        <p:blipFill>
          <a:blip r:embed="rId4" cstate="print"/>
          <a:stretch/>
        </p:blipFill>
        <p:spPr>
          <a:xfrm>
            <a:off x="6516360" y="3213000"/>
            <a:ext cx="2374920" cy="31669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CustomShape 1"/>
          <p:cNvSpPr/>
          <p:nvPr/>
        </p:nvSpPr>
        <p:spPr>
          <a:xfrm>
            <a:off x="457200" y="431640"/>
            <a:ext cx="8226720" cy="1140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Вопросы анкеты</a:t>
            </a:r>
            <a:endParaRPr lang="ru-RU" sz="3600" b="0" strike="noStrike" spc="-1" dirty="0">
              <a:latin typeface="Arial"/>
            </a:endParaRPr>
          </a:p>
        </p:txBody>
      </p:sp>
      <p:sp>
        <p:nvSpPr>
          <p:cNvPr id="103" name="CustomShape 2"/>
          <p:cNvSpPr/>
          <p:nvPr/>
        </p:nvSpPr>
        <p:spPr>
          <a:xfrm>
            <a:off x="431640" y="1800360"/>
            <a:ext cx="8226720" cy="38149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341280" indent="-338400">
              <a:lnSpc>
                <a:spcPct val="100000"/>
              </a:lnSpc>
              <a:buClr>
                <a:srgbClr val="000000"/>
              </a:buClr>
              <a:buFont typeface="Times New Roman"/>
              <a:buAutoNum type="arabicPeriod"/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 Знаешь ли ты, как правильно сидеть за партой?</a:t>
            </a:r>
            <a:endParaRPr lang="ru-RU" sz="32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marL="341280" indent="-338400">
              <a:lnSpc>
                <a:spcPct val="100000"/>
              </a:lnSpc>
              <a:buClr>
                <a:srgbClr val="000000"/>
              </a:buClr>
              <a:buFont typeface="Times New Roman"/>
              <a:buAutoNum type="arabicPeriod"/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 Правильно ли ты сидишь за партой?</a:t>
            </a:r>
            <a:endParaRPr lang="ru-RU" sz="32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marL="341280" indent="-338400">
              <a:lnSpc>
                <a:spcPct val="100000"/>
              </a:lnSpc>
              <a:buClr>
                <a:srgbClr val="000000"/>
              </a:buClr>
              <a:buFont typeface="Times New Roman"/>
              <a:buAutoNum type="arabicPeriod"/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 Выполняешь ли ты упражнения для формирования правильной осанки?</a:t>
            </a:r>
            <a:endParaRPr lang="ru-RU" sz="32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marL="341280" indent="-338400">
              <a:lnSpc>
                <a:spcPct val="100000"/>
              </a:lnSpc>
              <a:buClr>
                <a:srgbClr val="000000"/>
              </a:buClr>
              <a:buFont typeface="Times New Roman"/>
              <a:buAutoNum type="arabicPeriod"/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 pitchFamily="18" charset="0"/>
                <a:ea typeface="Noto Sans CJK SC Regular"/>
                <a:cs typeface="Times New Roman" pitchFamily="18" charset="0"/>
              </a:rPr>
              <a:t> Следишь ли ты за посадкой при просмотре телевизора, у компьютера?</a:t>
            </a:r>
            <a:endParaRPr lang="ru-RU" sz="3200" b="0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8D9B30E-729F-4E6A-9EDD-4D0584D221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042" y="1396519"/>
            <a:ext cx="6091904" cy="406219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FE506B1-34CB-46C9-8BCE-BA691904B5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600" y="1399289"/>
            <a:ext cx="6096059" cy="40621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461CC90-2AF9-41EE-A10B-857A57FC7A5C}"/>
              </a:ext>
            </a:extLst>
          </p:cNvPr>
          <p:cNvSpPr txBox="1"/>
          <p:nvPr/>
        </p:nvSpPr>
        <p:spPr>
          <a:xfrm>
            <a:off x="528256" y="842521"/>
            <a:ext cx="42484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Знаете ли вы, как правильно сидеть за партой?</a:t>
            </a:r>
            <a:endParaRPr lang="ru-RU" sz="2400" b="0" strike="noStrike" spc="-1" dirty="0">
              <a:latin typeface="Arial"/>
            </a:endParaRPr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8F84D8E-247F-4C00-A660-FE22F2836F2A}"/>
              </a:ext>
            </a:extLst>
          </p:cNvPr>
          <p:cNvSpPr txBox="1"/>
          <p:nvPr/>
        </p:nvSpPr>
        <p:spPr>
          <a:xfrm>
            <a:off x="4776728" y="842521"/>
            <a:ext cx="370524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Правильно ли ты сидишь</a:t>
            </a:r>
          </a:p>
          <a:p>
            <a:r>
              <a:rPr lang="ru-RU" sz="2400" b="1" i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 за партой?</a:t>
            </a:r>
            <a:endParaRPr lang="ru-RU" sz="2400" b="0" strike="noStrike" spc="-1" dirty="0">
              <a:latin typeface="Arial"/>
            </a:endParaRPr>
          </a:p>
          <a:p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079E25C6-9BEF-462F-8BC6-EAE480BB2C05}"/>
              </a:ext>
            </a:extLst>
          </p:cNvPr>
          <p:cNvSpPr/>
          <p:nvPr/>
        </p:nvSpPr>
        <p:spPr>
          <a:xfrm>
            <a:off x="3923928" y="5868693"/>
            <a:ext cx="288032" cy="288032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5A8DA18C-8C4E-43BE-9892-2CC8B8E0EEF5}"/>
              </a:ext>
            </a:extLst>
          </p:cNvPr>
          <p:cNvSpPr/>
          <p:nvPr/>
        </p:nvSpPr>
        <p:spPr>
          <a:xfrm>
            <a:off x="3923928" y="5373216"/>
            <a:ext cx="288032" cy="288032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4E28D89C-29C7-431F-80FE-8648CC1B3BC5}"/>
              </a:ext>
            </a:extLst>
          </p:cNvPr>
          <p:cNvSpPr txBox="1"/>
          <p:nvPr/>
        </p:nvSpPr>
        <p:spPr>
          <a:xfrm>
            <a:off x="4211960" y="5286399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Да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A50DFB9-C494-46CC-ABC5-24304781E786}"/>
              </a:ext>
            </a:extLst>
          </p:cNvPr>
          <p:cNvSpPr txBox="1"/>
          <p:nvPr/>
        </p:nvSpPr>
        <p:spPr>
          <a:xfrm>
            <a:off x="4210370" y="5781876"/>
            <a:ext cx="721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Нет</a:t>
            </a:r>
          </a:p>
        </p:txBody>
      </p:sp>
    </p:spTree>
    <p:extLst>
      <p:ext uri="{BB962C8B-B14F-4D97-AF65-F5344CB8AC3E}">
        <p14:creationId xmlns="" xmlns:p14="http://schemas.microsoft.com/office/powerpoint/2010/main" val="4056741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34F37C0-EE24-4464-A2A2-F5F0DAF010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171425"/>
            <a:ext cx="6096059" cy="40649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616533C-1808-4490-A85F-22E95C0B4F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2616" y="1089309"/>
            <a:ext cx="6697352" cy="43919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7DD48F13-ECE7-4D38-8D3E-30073C7B79B3}"/>
              </a:ext>
            </a:extLst>
          </p:cNvPr>
          <p:cNvSpPr txBox="1"/>
          <p:nvPr/>
        </p:nvSpPr>
        <p:spPr>
          <a:xfrm>
            <a:off x="525096" y="565724"/>
            <a:ext cx="4464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Следишь ли ты за посадкой при </a:t>
            </a:r>
          </a:p>
          <a:p>
            <a:r>
              <a:rPr lang="ru-RU" sz="2000" b="1" i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просмотре телевизора, у компьютера?</a:t>
            </a:r>
            <a:endParaRPr lang="ru-RU" sz="2000" b="1" strike="noStrike" spc="-1" dirty="0">
              <a:latin typeface="Arial"/>
            </a:endParaRPr>
          </a:p>
          <a:p>
            <a:endParaRPr lang="ru-RU" sz="20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38106D4-DB0D-43F4-AEB7-77AD5A4D238E}"/>
              </a:ext>
            </a:extLst>
          </p:cNvPr>
          <p:cNvSpPr txBox="1"/>
          <p:nvPr/>
        </p:nvSpPr>
        <p:spPr>
          <a:xfrm>
            <a:off x="4464292" y="598682"/>
            <a:ext cx="43709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Выполняешь ли ты упражнения для</a:t>
            </a:r>
          </a:p>
          <a:p>
            <a:r>
              <a:rPr lang="ru-RU" sz="2000" b="1" i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 формирования правильной осанки?</a:t>
            </a:r>
            <a:endParaRPr lang="ru-RU" sz="2000" b="1" strike="noStrike" spc="-1" dirty="0">
              <a:latin typeface="Arial"/>
            </a:endParaRPr>
          </a:p>
          <a:p>
            <a:endParaRPr lang="ru-RU" sz="20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2D4C89EE-1FE0-4DC3-8790-D813A9069DD7}"/>
              </a:ext>
            </a:extLst>
          </p:cNvPr>
          <p:cNvSpPr/>
          <p:nvPr/>
        </p:nvSpPr>
        <p:spPr>
          <a:xfrm rot="5400000">
            <a:off x="4087027" y="4741772"/>
            <a:ext cx="288032" cy="30286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75EB3A76-3A2B-4E4F-BCCF-44FD127C5CF6}"/>
              </a:ext>
            </a:extLst>
          </p:cNvPr>
          <p:cNvSpPr/>
          <p:nvPr/>
        </p:nvSpPr>
        <p:spPr>
          <a:xfrm>
            <a:off x="4079464" y="5147336"/>
            <a:ext cx="302860" cy="288032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4E2AEE6-5366-4A68-9B7A-7163C2D677B6}"/>
              </a:ext>
            </a:extLst>
          </p:cNvPr>
          <p:cNvSpPr txBox="1"/>
          <p:nvPr/>
        </p:nvSpPr>
        <p:spPr>
          <a:xfrm>
            <a:off x="4410068" y="4693147"/>
            <a:ext cx="5517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Да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D8EFDC7-6A1C-4C2E-BB16-BF2CC29AF728}"/>
              </a:ext>
            </a:extLst>
          </p:cNvPr>
          <p:cNvSpPr txBox="1"/>
          <p:nvPr/>
        </p:nvSpPr>
        <p:spPr>
          <a:xfrm>
            <a:off x="4356890" y="5113852"/>
            <a:ext cx="6607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Нет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D40EA5FE-1ECF-45CC-B066-DBEA9351462C}"/>
              </a:ext>
            </a:extLst>
          </p:cNvPr>
          <p:cNvSpPr txBox="1"/>
          <p:nvPr/>
        </p:nvSpPr>
        <p:spPr>
          <a:xfrm>
            <a:off x="826137" y="5555438"/>
            <a:ext cx="7719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i="1" strike="noStrike" spc="-1" dirty="0">
                <a:solidFill>
                  <a:srgbClr val="FF0000"/>
                </a:solidFill>
                <a:latin typeface="Times New Roman"/>
                <a:ea typeface="Noto Sans CJK SC Regular"/>
              </a:rPr>
              <a:t>Вывод:</a:t>
            </a:r>
            <a:r>
              <a:rPr lang="ru-RU" sz="18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 Анкета показала, что почти все из опрошенных знают,  как правильно сидеть за партой</a:t>
            </a:r>
            <a:r>
              <a:rPr lang="en-US" sz="18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.</a:t>
            </a:r>
            <a:r>
              <a:rPr lang="ru-RU" sz="1800" b="0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 У учащихся не выработаны стойкие навыки правильной посадки. </a:t>
            </a:r>
            <a:endParaRPr lang="ru-RU" sz="1800" b="0" strike="noStrike" spc="-1" dirty="0">
              <a:latin typeface="Ari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88485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431640" y="360360"/>
            <a:ext cx="8228160" cy="501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924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latin typeface="Times New Roman"/>
                <a:ea typeface="Noto Sans CJK SC Regular"/>
              </a:rPr>
              <a:t>Изучение осанки</a:t>
            </a:r>
            <a:endParaRPr lang="ru-RU" sz="3600" b="0" strike="noStrike" spc="-1" dirty="0">
              <a:latin typeface="Arial"/>
            </a:endParaRPr>
          </a:p>
        </p:txBody>
      </p:sp>
      <p:sp>
        <p:nvSpPr>
          <p:cNvPr id="130" name="CustomShape 2"/>
          <p:cNvSpPr/>
          <p:nvPr/>
        </p:nvSpPr>
        <p:spPr>
          <a:xfrm>
            <a:off x="4857752" y="1571612"/>
            <a:ext cx="3670560" cy="40309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3440" rIns="90000" bIns="45000"/>
          <a:lstStyle/>
          <a:p>
            <a:pPr>
              <a:lnSpc>
                <a:spcPct val="100000"/>
              </a:lnSpc>
            </a:pPr>
            <a:r>
              <a:rPr lang="ru-RU" sz="3200" b="1" i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Осанка</a:t>
            </a:r>
            <a:r>
              <a:rPr lang="ru-RU" sz="3200" b="0" i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 </a:t>
            </a:r>
            <a:r>
              <a:rPr lang="ru-RU" sz="32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- это положение тела, наиболее привычное для человека, которое он принимает сидя, стоя и во время ходьбы.</a:t>
            </a:r>
            <a:endParaRPr lang="ru-RU" sz="32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1" name="Picture 3"/>
          <p:cNvPicPr/>
          <p:nvPr/>
        </p:nvPicPr>
        <p:blipFill>
          <a:blip r:embed="rId3" cstate="print"/>
          <a:srcRect r="53691"/>
          <a:stretch/>
        </p:blipFill>
        <p:spPr>
          <a:xfrm>
            <a:off x="928662" y="1500174"/>
            <a:ext cx="3454560" cy="42465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1"/>
          <p:cNvSpPr/>
          <p:nvPr/>
        </p:nvSpPr>
        <p:spPr>
          <a:xfrm>
            <a:off x="457200" y="216000"/>
            <a:ext cx="8228160" cy="790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Изучение осанки у учащихся класса</a:t>
            </a:r>
            <a:endParaRPr lang="ru-RU" sz="3600" b="1" strike="noStrike" spc="-1" dirty="0">
              <a:latin typeface="Arial"/>
            </a:endParaRPr>
          </a:p>
        </p:txBody>
      </p:sp>
      <p:sp>
        <p:nvSpPr>
          <p:cNvPr id="134" name="CustomShape 2"/>
          <p:cNvSpPr/>
          <p:nvPr/>
        </p:nvSpPr>
        <p:spPr>
          <a:xfrm>
            <a:off x="642910" y="1500174"/>
            <a:ext cx="4071966" cy="42469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69840" rIns="90000" bIns="45000"/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Ход работы:</a:t>
            </a:r>
            <a:endParaRPr lang="ru-RU" sz="28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1. Встать спиной к стене, касаясь ее выступающими частями: лопатками, затылком, ягодицами и пятками.</a:t>
            </a:r>
            <a:endParaRPr lang="ru-RU" sz="28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Noto Sans CJK SC Regular"/>
                <a:cs typeface="Times New Roman" panose="02020603050405020304" pitchFamily="18" charset="0"/>
              </a:rPr>
              <a:t>2. Определить расстояние между стеной и талией.</a:t>
            </a:r>
            <a:endParaRPr lang="ru-RU" sz="28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0" strike="noStrike" spc="-1" dirty="0">
              <a:latin typeface="Arial"/>
            </a:endParaRPr>
          </a:p>
        </p:txBody>
      </p:sp>
      <p:pic>
        <p:nvPicPr>
          <p:cNvPr id="2051" name="Picture 3" descr="C:\Users\7-9\Desktop\20220520_1431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354709" y="1860341"/>
            <a:ext cx="4595846" cy="34468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428596" y="0"/>
            <a:ext cx="8228160" cy="63261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924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Noto Sans CJK SC Regular"/>
              </a:rPr>
              <a:t>Результаты исследования</a:t>
            </a:r>
            <a:endParaRPr lang="ru-RU" sz="3600" b="1" strike="noStrike" spc="-1" dirty="0">
              <a:latin typeface="Arial"/>
            </a:endParaRPr>
          </a:p>
        </p:txBody>
      </p:sp>
      <p:graphicFrame>
        <p:nvGraphicFramePr>
          <p:cNvPr id="136" name="Table 2"/>
          <p:cNvGraphicFramePr/>
          <p:nvPr/>
        </p:nvGraphicFramePr>
        <p:xfrm>
          <a:off x="214282" y="642918"/>
          <a:ext cx="8643997" cy="6088031"/>
        </p:xfrm>
        <a:graphic>
          <a:graphicData uri="http://schemas.openxmlformats.org/drawingml/2006/table">
            <a:tbl>
              <a:tblPr/>
              <a:tblGrid>
                <a:gridCol w="22066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503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870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7980"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Arial"/>
                          <a:ea typeface="Noto Sans CJK SC Regular"/>
                        </a:rPr>
                        <a:t>Ученик (испытуемый)</a:t>
                      </a:r>
                      <a:endParaRPr lang="ru-RU" sz="2000" b="1" strike="noStrike" spc="-1" dirty="0">
                        <a:latin typeface="Arial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Arial"/>
                          <a:ea typeface="Noto Sans CJK SC Regular"/>
                        </a:rPr>
                        <a:t>Измерение</a:t>
                      </a:r>
                      <a:endParaRPr lang="ru-RU" sz="2000" b="1" strike="noStrike" spc="-1" dirty="0">
                        <a:latin typeface="Arial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Arial"/>
                          <a:ea typeface="Noto Sans CJK SC Regular"/>
                        </a:rPr>
                        <a:t>Вывод</a:t>
                      </a:r>
                      <a:endParaRPr lang="ru-RU" sz="2000" b="1" strike="noStrike" spc="-1" dirty="0">
                        <a:latin typeface="Arial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08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А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Е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ладонь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108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Н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ладонь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108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В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А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ладонь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Без</a:t>
                      </a:r>
                      <a:r>
                        <a:rPr lang="ru-RU" sz="1800" b="0" strike="noStrike" spc="-1" baseline="0" dirty="0">
                          <a:latin typeface="Times New Roman" pitchFamily="18" charset="0"/>
                          <a:cs typeface="Times New Roman" pitchFamily="18" charset="0"/>
                        </a:rPr>
                        <a:t>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108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З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М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ладонь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2108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К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К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ладонь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3255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1" i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К</a:t>
                      </a:r>
                      <a:r>
                        <a:rPr lang="en-US" sz="1800" b="1" i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1" i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Д.</a:t>
                      </a:r>
                      <a:endParaRPr lang="ru-RU" sz="1800" b="1" i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1800" b="1" i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кулак</a:t>
                      </a:r>
                      <a:endParaRPr lang="ru-RU" sz="1800" b="1" i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1" i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Нарушения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2108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К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А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ладонь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2108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ладонь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2108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О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М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en-US" sz="1800" b="0" strike="noStrike" spc="-1" baseline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 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ладонь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2108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О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Д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ладонь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Без</a:t>
                      </a:r>
                      <a:r>
                        <a:rPr lang="ru-RU" sz="1800" b="0" strike="noStrike" spc="-1" baseline="0" dirty="0">
                          <a:latin typeface="Times New Roman" pitchFamily="18" charset="0"/>
                          <a:cs typeface="Times New Roman" pitchFamily="18" charset="0"/>
                        </a:rPr>
                        <a:t>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2108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П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А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ладонь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2108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П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Н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ладонь</a:t>
                      </a:r>
                      <a:endParaRPr lang="ru-RU" sz="1800" b="0" strike="noStrike" spc="-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2108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П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Д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1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ладонь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2108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П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Ф</a:t>
                      </a:r>
                      <a:r>
                        <a:rPr lang="en-US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ладонь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icrosoft YaHei"/>
                          <a:cs typeface="Times New Roman" pitchFamily="18" charset="0"/>
                        </a:rPr>
                        <a:t>Без нарушений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343255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1" i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en-US" sz="1800" b="1" i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800" b="1" i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en-US" sz="1800" b="1" i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800" b="1" i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кулак</a:t>
                      </a:r>
                      <a:endParaRPr lang="ru-RU" sz="1800" b="1" i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1" i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Нарушения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32108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ладонь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Без нарушений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32108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Noto Sans CJK SC Regular"/>
                          <a:cs typeface="Times New Roman" pitchFamily="18" charset="0"/>
                        </a:rPr>
                        <a:t>Проходит ладонь</a:t>
                      </a:r>
                      <a:endParaRPr lang="ru-RU" sz="1800" b="0" strike="noStrike" spc="-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0" strike="noStrike" spc="-1" dirty="0">
                          <a:latin typeface="Times New Roman" pitchFamily="18" charset="0"/>
                          <a:cs typeface="Times New Roman" pitchFamily="18" charset="0"/>
                        </a:rPr>
                        <a:t>Без нарушений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994</TotalTime>
  <Words>1243</Words>
  <Application>Microsoft Office PowerPoint</Application>
  <PresentationFormat>Экран (4:3)</PresentationFormat>
  <Paragraphs>327</Paragraphs>
  <Slides>26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Осанка</dc:title>
  <dc:subject/>
  <dc:creator>user</dc:creator>
  <dc:description/>
  <cp:lastModifiedBy>User</cp:lastModifiedBy>
  <cp:revision>113</cp:revision>
  <cp:lastPrinted>1601-01-01T00:00:00Z</cp:lastPrinted>
  <dcterms:created xsi:type="dcterms:W3CDTF">2020-01-09T08:56:19Z</dcterms:created>
  <dcterms:modified xsi:type="dcterms:W3CDTF">2022-10-02T07:56:37Z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Microsoft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27</vt:i4>
  </property>
  <property fmtid="{D5CDD505-2E9C-101B-9397-08002B2CF9AE}" pid="9" name="PresentationFormat">
    <vt:lpwstr>Экран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27</vt:i4>
  </property>
</Properties>
</file>