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4" d="100"/>
          <a:sy n="74" d="100"/>
        </p:scale>
        <p:origin x="732"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ru-RU" smtClean="0"/>
              <a:t>Образец заголовка</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9D37CBF6-73CC-4E4E-9AE9-97E863A071F4}" type="datetimeFigureOut">
              <a:rPr lang="ru-RU" smtClean="0"/>
              <a:t>09.01.2022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618C6F46-F365-4639-AA18-C93341DDD543}" type="slidenum">
              <a:rPr lang="ru-RU" smtClean="0"/>
              <a:t>‹#›</a:t>
            </a:fld>
            <a:endParaRPr lang="ru-RU"/>
          </a:p>
        </p:txBody>
      </p:sp>
    </p:spTree>
    <p:extLst>
      <p:ext uri="{BB962C8B-B14F-4D97-AF65-F5344CB8AC3E}">
        <p14:creationId xmlns:p14="http://schemas.microsoft.com/office/powerpoint/2010/main" val="366273848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9D37CBF6-73CC-4E4E-9AE9-97E863A071F4}" type="datetimeFigureOut">
              <a:rPr lang="ru-RU" smtClean="0"/>
              <a:t>09.01.2022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618C6F46-F365-4639-AA18-C93341DDD543}" type="slidenum">
              <a:rPr lang="ru-RU" smtClean="0"/>
              <a:t>‹#›</a:t>
            </a:fld>
            <a:endParaRPr lang="ru-RU"/>
          </a:p>
        </p:txBody>
      </p:sp>
    </p:spTree>
    <p:extLst>
      <p:ext uri="{BB962C8B-B14F-4D97-AF65-F5344CB8AC3E}">
        <p14:creationId xmlns:p14="http://schemas.microsoft.com/office/powerpoint/2010/main" val="70333147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ru-RU" smtClean="0"/>
              <a:t>Образец заголовка</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9D37CBF6-73CC-4E4E-9AE9-97E863A071F4}" type="datetimeFigureOut">
              <a:rPr lang="ru-RU" smtClean="0"/>
              <a:t>09.01.2022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618C6F46-F365-4639-AA18-C93341DDD543}" type="slidenum">
              <a:rPr lang="ru-RU" smtClean="0"/>
              <a:t>‹#›</a:t>
            </a:fld>
            <a:endParaRPr lang="ru-RU"/>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244749790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9D37CBF6-73CC-4E4E-9AE9-97E863A071F4}" type="datetimeFigureOut">
              <a:rPr lang="ru-RU" smtClean="0"/>
              <a:t>09.01.2022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618C6F46-F365-4639-AA18-C93341DDD543}" type="slidenum">
              <a:rPr lang="ru-RU" smtClean="0"/>
              <a:t>‹#›</a:t>
            </a:fld>
            <a:endParaRPr lang="ru-RU"/>
          </a:p>
        </p:txBody>
      </p:sp>
    </p:spTree>
    <p:extLst>
      <p:ext uri="{BB962C8B-B14F-4D97-AF65-F5344CB8AC3E}">
        <p14:creationId xmlns:p14="http://schemas.microsoft.com/office/powerpoint/2010/main" val="76344695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ru-RU" smtClean="0"/>
              <a:t>Образец заголовка</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9D37CBF6-73CC-4E4E-9AE9-97E863A071F4}" type="datetimeFigureOut">
              <a:rPr lang="ru-RU" smtClean="0"/>
              <a:t>09.01.2022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618C6F46-F365-4639-AA18-C93341DDD543}" type="slidenum">
              <a:rPr lang="ru-RU" smtClean="0"/>
              <a:t>‹#›</a:t>
            </a:fld>
            <a:endParaRPr lang="ru-RU"/>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47819594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ru-RU" smtClean="0"/>
              <a:t>Образец заголовка</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9D37CBF6-73CC-4E4E-9AE9-97E863A071F4}" type="datetimeFigureOut">
              <a:rPr lang="ru-RU" smtClean="0"/>
              <a:t>09.01.2022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618C6F46-F365-4639-AA18-C93341DDD543}" type="slidenum">
              <a:rPr lang="ru-RU" smtClean="0"/>
              <a:t>‹#›</a:t>
            </a:fld>
            <a:endParaRPr lang="ru-RU"/>
          </a:p>
        </p:txBody>
      </p:sp>
    </p:spTree>
    <p:extLst>
      <p:ext uri="{BB962C8B-B14F-4D97-AF65-F5344CB8AC3E}">
        <p14:creationId xmlns:p14="http://schemas.microsoft.com/office/powerpoint/2010/main" val="38595947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9D37CBF6-73CC-4E4E-9AE9-97E863A071F4}" type="datetimeFigureOut">
              <a:rPr lang="ru-RU" smtClean="0"/>
              <a:t>09.01.2022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618C6F46-F365-4639-AA18-C93341DDD543}" type="slidenum">
              <a:rPr lang="ru-RU" smtClean="0"/>
              <a:t>‹#›</a:t>
            </a:fld>
            <a:endParaRPr lang="ru-RU"/>
          </a:p>
        </p:txBody>
      </p:sp>
    </p:spTree>
    <p:extLst>
      <p:ext uri="{BB962C8B-B14F-4D97-AF65-F5344CB8AC3E}">
        <p14:creationId xmlns:p14="http://schemas.microsoft.com/office/powerpoint/2010/main" val="121063777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9D37CBF6-73CC-4E4E-9AE9-97E863A071F4}" type="datetimeFigureOut">
              <a:rPr lang="ru-RU" smtClean="0"/>
              <a:t>09.01.2022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618C6F46-F365-4639-AA18-C93341DDD543}" type="slidenum">
              <a:rPr lang="ru-RU" smtClean="0"/>
              <a:t>‹#›</a:t>
            </a:fld>
            <a:endParaRPr lang="ru-RU"/>
          </a:p>
        </p:txBody>
      </p:sp>
    </p:spTree>
    <p:extLst>
      <p:ext uri="{BB962C8B-B14F-4D97-AF65-F5344CB8AC3E}">
        <p14:creationId xmlns:p14="http://schemas.microsoft.com/office/powerpoint/2010/main" val="21293856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9D37CBF6-73CC-4E4E-9AE9-97E863A071F4}" type="datetimeFigureOut">
              <a:rPr lang="ru-RU" smtClean="0"/>
              <a:t>09.01.2022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618C6F46-F365-4639-AA18-C93341DDD543}" type="slidenum">
              <a:rPr lang="ru-RU" smtClean="0"/>
              <a:t>‹#›</a:t>
            </a:fld>
            <a:endParaRPr lang="ru-RU"/>
          </a:p>
        </p:txBody>
      </p:sp>
    </p:spTree>
    <p:extLst>
      <p:ext uri="{BB962C8B-B14F-4D97-AF65-F5344CB8AC3E}">
        <p14:creationId xmlns:p14="http://schemas.microsoft.com/office/powerpoint/2010/main" val="21203874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9D37CBF6-73CC-4E4E-9AE9-97E863A071F4}" type="datetimeFigureOut">
              <a:rPr lang="ru-RU" smtClean="0"/>
              <a:t>09.01.2022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618C6F46-F365-4639-AA18-C93341DDD543}" type="slidenum">
              <a:rPr lang="ru-RU" smtClean="0"/>
              <a:t>‹#›</a:t>
            </a:fld>
            <a:endParaRPr lang="ru-RU"/>
          </a:p>
        </p:txBody>
      </p:sp>
    </p:spTree>
    <p:extLst>
      <p:ext uri="{BB962C8B-B14F-4D97-AF65-F5344CB8AC3E}">
        <p14:creationId xmlns:p14="http://schemas.microsoft.com/office/powerpoint/2010/main" val="5260334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9D37CBF6-73CC-4E4E-9AE9-97E863A071F4}" type="datetimeFigureOut">
              <a:rPr lang="ru-RU" smtClean="0"/>
              <a:t>09.01.2022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618C6F46-F365-4639-AA18-C93341DDD543}" type="slidenum">
              <a:rPr lang="ru-RU" smtClean="0"/>
              <a:t>‹#›</a:t>
            </a:fld>
            <a:endParaRPr lang="ru-RU"/>
          </a:p>
        </p:txBody>
      </p:sp>
    </p:spTree>
    <p:extLst>
      <p:ext uri="{BB962C8B-B14F-4D97-AF65-F5344CB8AC3E}">
        <p14:creationId xmlns:p14="http://schemas.microsoft.com/office/powerpoint/2010/main" val="6173470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9D37CBF6-73CC-4E4E-9AE9-97E863A071F4}" type="datetimeFigureOut">
              <a:rPr lang="ru-RU" smtClean="0"/>
              <a:t>09.01.2022</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618C6F46-F365-4639-AA18-C93341DDD543}" type="slidenum">
              <a:rPr lang="ru-RU" smtClean="0"/>
              <a:t>‹#›</a:t>
            </a:fld>
            <a:endParaRPr lang="ru-RU"/>
          </a:p>
        </p:txBody>
      </p:sp>
    </p:spTree>
    <p:extLst>
      <p:ext uri="{BB962C8B-B14F-4D97-AF65-F5344CB8AC3E}">
        <p14:creationId xmlns:p14="http://schemas.microsoft.com/office/powerpoint/2010/main" val="225011459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9D37CBF6-73CC-4E4E-9AE9-97E863A071F4}" type="datetimeFigureOut">
              <a:rPr lang="ru-RU" smtClean="0"/>
              <a:t>09.01.2022</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618C6F46-F365-4639-AA18-C93341DDD543}" type="slidenum">
              <a:rPr lang="ru-RU" smtClean="0"/>
              <a:t>‹#›</a:t>
            </a:fld>
            <a:endParaRPr lang="ru-RU"/>
          </a:p>
        </p:txBody>
      </p:sp>
    </p:spTree>
    <p:extLst>
      <p:ext uri="{BB962C8B-B14F-4D97-AF65-F5344CB8AC3E}">
        <p14:creationId xmlns:p14="http://schemas.microsoft.com/office/powerpoint/2010/main" val="17626938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D37CBF6-73CC-4E4E-9AE9-97E863A071F4}" type="datetimeFigureOut">
              <a:rPr lang="ru-RU" smtClean="0"/>
              <a:t>09.01.2022</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618C6F46-F365-4639-AA18-C93341DDD543}" type="slidenum">
              <a:rPr lang="ru-RU" smtClean="0"/>
              <a:t>‹#›</a:t>
            </a:fld>
            <a:endParaRPr lang="ru-RU"/>
          </a:p>
        </p:txBody>
      </p:sp>
    </p:spTree>
    <p:extLst>
      <p:ext uri="{BB962C8B-B14F-4D97-AF65-F5344CB8AC3E}">
        <p14:creationId xmlns:p14="http://schemas.microsoft.com/office/powerpoint/2010/main" val="26747097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ru-RU" smtClean="0"/>
              <a:t>Образец заголовка</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9D37CBF6-73CC-4E4E-9AE9-97E863A071F4}" type="datetimeFigureOut">
              <a:rPr lang="ru-RU" smtClean="0"/>
              <a:t>09.01.2022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618C6F46-F365-4639-AA18-C93341DDD543}" type="slidenum">
              <a:rPr lang="ru-RU" smtClean="0"/>
              <a:t>‹#›</a:t>
            </a:fld>
            <a:endParaRPr lang="ru-RU"/>
          </a:p>
        </p:txBody>
      </p:sp>
    </p:spTree>
    <p:extLst>
      <p:ext uri="{BB962C8B-B14F-4D97-AF65-F5344CB8AC3E}">
        <p14:creationId xmlns:p14="http://schemas.microsoft.com/office/powerpoint/2010/main" val="6015158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9D37CBF6-73CC-4E4E-9AE9-97E863A071F4}" type="datetimeFigureOut">
              <a:rPr lang="ru-RU" smtClean="0"/>
              <a:t>09.01.2022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618C6F46-F365-4639-AA18-C93341DDD543}" type="slidenum">
              <a:rPr lang="ru-RU" smtClean="0"/>
              <a:t>‹#›</a:t>
            </a:fld>
            <a:endParaRPr lang="ru-RU"/>
          </a:p>
        </p:txBody>
      </p:sp>
    </p:spTree>
    <p:extLst>
      <p:ext uri="{BB962C8B-B14F-4D97-AF65-F5344CB8AC3E}">
        <p14:creationId xmlns:p14="http://schemas.microsoft.com/office/powerpoint/2010/main" val="38892113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9D37CBF6-73CC-4E4E-9AE9-97E863A071F4}" type="datetimeFigureOut">
              <a:rPr lang="ru-RU" smtClean="0"/>
              <a:t>09.01.2022</a:t>
            </a:fld>
            <a:endParaRPr lang="ru-RU"/>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ru-RU"/>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618C6F46-F365-4639-AA18-C93341DDD543}" type="slidenum">
              <a:rPr lang="ru-RU" smtClean="0"/>
              <a:t>‹#›</a:t>
            </a:fld>
            <a:endParaRPr lang="ru-RU"/>
          </a:p>
        </p:txBody>
      </p:sp>
    </p:spTree>
    <p:extLst>
      <p:ext uri="{BB962C8B-B14F-4D97-AF65-F5344CB8AC3E}">
        <p14:creationId xmlns:p14="http://schemas.microsoft.com/office/powerpoint/2010/main" val="356290565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77334" y="609600"/>
            <a:ext cx="8596668" cy="1180563"/>
          </a:xfrm>
        </p:spPr>
        <p:txBody>
          <a:bodyPr>
            <a:normAutofit/>
          </a:bodyPr>
          <a:lstStyle/>
          <a:p>
            <a:r>
              <a:rPr lang="en-US" dirty="0"/>
              <a:t>Ancient Greece (c. 500 – 300 B.C</a:t>
            </a:r>
            <a:r>
              <a:rPr lang="en-US" dirty="0" smtClean="0"/>
              <a:t>.)</a:t>
            </a:r>
            <a:endParaRPr lang="ru-RU" dirty="0"/>
          </a:p>
        </p:txBody>
      </p:sp>
      <p:sp>
        <p:nvSpPr>
          <p:cNvPr id="3" name="Объект 2"/>
          <p:cNvSpPr>
            <a:spLocks noGrp="1"/>
          </p:cNvSpPr>
          <p:nvPr>
            <p:ph idx="1"/>
          </p:nvPr>
        </p:nvSpPr>
        <p:spPr/>
        <p:txBody>
          <a:bodyPr/>
          <a:lstStyle/>
          <a:p>
            <a:r>
              <a:rPr lang="en-US" dirty="0"/>
              <a:t>During this time period, the ideal woman was</a:t>
            </a:r>
            <a:r>
              <a:rPr lang="en-US" dirty="0" smtClean="0"/>
              <a:t>:</a:t>
            </a:r>
          </a:p>
          <a:p>
            <a:r>
              <a:rPr lang="en-US" dirty="0" smtClean="0"/>
              <a:t>Plump</a:t>
            </a:r>
          </a:p>
          <a:p>
            <a:r>
              <a:rPr lang="en-US" dirty="0" smtClean="0"/>
              <a:t>Full-bodied</a:t>
            </a:r>
          </a:p>
          <a:p>
            <a:r>
              <a:rPr lang="en-US" dirty="0" smtClean="0"/>
              <a:t>Light Skin</a:t>
            </a:r>
          </a:p>
          <a:p>
            <a:r>
              <a:rPr lang="en-US" dirty="0" smtClean="0"/>
              <a:t>Ancient </a:t>
            </a:r>
            <a:r>
              <a:rPr lang="en-US" dirty="0"/>
              <a:t>Greece worshiped the male form, going so far as to proclaim that women’s bodies were ‘disfigured’ versions of men’s. In this time period, men faced a much higher standard of beauty and perfection than women. </a:t>
            </a:r>
            <a:endParaRPr lang="ru-RU" dirty="0"/>
          </a:p>
        </p:txBody>
      </p:sp>
      <p:pic>
        <p:nvPicPr>
          <p:cNvPr id="1034" name="Picture 10" descr="https://kyky-public-storage.s3.eu-central-1.amazonaws.com/image/file/18304/_____8.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862762" y="1"/>
            <a:ext cx="4329238" cy="28848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150523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dirty="0"/>
              <a:t>Italian </a:t>
            </a:r>
            <a:r>
              <a:rPr lang="en-US" dirty="0" smtClean="0"/>
              <a:t>Renaissance</a:t>
            </a:r>
            <a:endParaRPr lang="ru-RU" dirty="0"/>
          </a:p>
        </p:txBody>
      </p:sp>
      <p:sp>
        <p:nvSpPr>
          <p:cNvPr id="3" name="Объект 2"/>
          <p:cNvSpPr>
            <a:spLocks noGrp="1"/>
          </p:cNvSpPr>
          <p:nvPr>
            <p:ph idx="1"/>
          </p:nvPr>
        </p:nvSpPr>
        <p:spPr/>
        <p:txBody>
          <a:bodyPr/>
          <a:lstStyle/>
          <a:p>
            <a:r>
              <a:rPr lang="en-US" dirty="0"/>
              <a:t>In this era, the ideal woman is described as having</a:t>
            </a:r>
            <a:r>
              <a:rPr lang="en-US" dirty="0" smtClean="0"/>
              <a:t>:</a:t>
            </a:r>
          </a:p>
          <a:p>
            <a:r>
              <a:rPr lang="en-US" dirty="0" smtClean="0"/>
              <a:t>Ample </a:t>
            </a:r>
          </a:p>
          <a:p>
            <a:r>
              <a:rPr lang="en-US" dirty="0" smtClean="0"/>
              <a:t>Bosom</a:t>
            </a:r>
          </a:p>
          <a:p>
            <a:r>
              <a:rPr lang="en-US" dirty="0" smtClean="0"/>
              <a:t>Rounded Stomach</a:t>
            </a:r>
          </a:p>
          <a:p>
            <a:r>
              <a:rPr lang="en-US" dirty="0" smtClean="0"/>
              <a:t>Full Hips</a:t>
            </a:r>
          </a:p>
          <a:p>
            <a:r>
              <a:rPr lang="en-US" dirty="0" smtClean="0"/>
              <a:t>Fair Skin</a:t>
            </a:r>
          </a:p>
          <a:p>
            <a:r>
              <a:rPr lang="en-US" dirty="0" smtClean="0"/>
              <a:t>During </a:t>
            </a:r>
            <a:r>
              <a:rPr lang="en-US" dirty="0"/>
              <a:t>the Italian Renaissance, it was the wife’s duty to reflect her husband’s status, both in behavior and outward appearance. A full body, light hair and light skin all were thought of as the superior indications of beauty. </a:t>
            </a:r>
            <a:endParaRPr lang="ru-RU" dirty="0"/>
          </a:p>
        </p:txBody>
      </p:sp>
      <p:pic>
        <p:nvPicPr>
          <p:cNvPr id="2050" name="Picture 2" descr="https://i.pinimg.com/originals/61/91/bc/6191bcffe6976d0d415531af5972ff50.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667482" y="0"/>
            <a:ext cx="3524518" cy="459971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2904531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77334" y="506569"/>
            <a:ext cx="8596668" cy="1320800"/>
          </a:xfrm>
        </p:spPr>
        <p:txBody>
          <a:bodyPr>
            <a:normAutofit/>
          </a:bodyPr>
          <a:lstStyle/>
          <a:p>
            <a:r>
              <a:rPr lang="en-US" dirty="0"/>
              <a:t>Victorian England (c. 1837 – 1901</a:t>
            </a:r>
            <a:r>
              <a:rPr lang="en-US" dirty="0" smtClean="0"/>
              <a:t>)</a:t>
            </a:r>
            <a:endParaRPr lang="ru-RU" dirty="0"/>
          </a:p>
        </p:txBody>
      </p:sp>
      <p:sp>
        <p:nvSpPr>
          <p:cNvPr id="3" name="Объект 2"/>
          <p:cNvSpPr>
            <a:spLocks noGrp="1"/>
          </p:cNvSpPr>
          <p:nvPr>
            <p:ph idx="1"/>
          </p:nvPr>
        </p:nvSpPr>
        <p:spPr/>
        <p:txBody>
          <a:bodyPr/>
          <a:lstStyle/>
          <a:p>
            <a:r>
              <a:rPr lang="en-US" dirty="0"/>
              <a:t>This time period featured beautiful women as</a:t>
            </a:r>
            <a:r>
              <a:rPr lang="en-US" dirty="0" smtClean="0"/>
              <a:t>:</a:t>
            </a:r>
          </a:p>
          <a:p>
            <a:r>
              <a:rPr lang="en-US" dirty="0" smtClean="0"/>
              <a:t>Desirably Plump</a:t>
            </a:r>
          </a:p>
          <a:p>
            <a:r>
              <a:rPr lang="en-US" dirty="0" smtClean="0"/>
              <a:t>Full-figured</a:t>
            </a:r>
          </a:p>
          <a:p>
            <a:r>
              <a:rPr lang="en-US" dirty="0" smtClean="0"/>
              <a:t>Cinched-waist</a:t>
            </a:r>
          </a:p>
          <a:p>
            <a:r>
              <a:rPr lang="en-US" dirty="0" err="1" smtClean="0"/>
              <a:t>Ahh</a:t>
            </a:r>
            <a:r>
              <a:rPr lang="en-US" dirty="0"/>
              <a:t>, the era of the corset. In this time period, women cinched their waists with tight-fitting undergarments to give the perception of the desirable hourglass figure. This time period lasted through the reign of Queen Victoria, considered by many as one of the most influential figures of the time. </a:t>
            </a:r>
            <a:endParaRPr lang="ru-RU" dirty="0"/>
          </a:p>
        </p:txBody>
      </p:sp>
      <p:pic>
        <p:nvPicPr>
          <p:cNvPr id="3074" name="Picture 2" descr="https://i.pinimg.com/originals/2a/00/72/2a007275a97274a0975247b8f8251a3a.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868975" y="0"/>
            <a:ext cx="3323025" cy="41598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4270753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dirty="0"/>
              <a:t>Roaring Twenties (c. 1920s</a:t>
            </a:r>
            <a:r>
              <a:rPr lang="en-US" dirty="0" smtClean="0"/>
              <a:t>)</a:t>
            </a:r>
            <a:endParaRPr lang="ru-RU" dirty="0"/>
          </a:p>
        </p:txBody>
      </p:sp>
      <p:sp>
        <p:nvSpPr>
          <p:cNvPr id="3" name="Объект 2"/>
          <p:cNvSpPr>
            <a:spLocks noGrp="1"/>
          </p:cNvSpPr>
          <p:nvPr>
            <p:ph idx="1"/>
          </p:nvPr>
        </p:nvSpPr>
        <p:spPr/>
        <p:txBody>
          <a:bodyPr/>
          <a:lstStyle/>
          <a:p>
            <a:r>
              <a:rPr lang="en-US" dirty="0"/>
              <a:t>In this time period, the ideal woman had</a:t>
            </a:r>
            <a:r>
              <a:rPr lang="en-US" dirty="0" smtClean="0"/>
              <a:t>:</a:t>
            </a:r>
          </a:p>
          <a:p>
            <a:r>
              <a:rPr lang="en-US" dirty="0" smtClean="0"/>
              <a:t>Flat Chest</a:t>
            </a:r>
          </a:p>
          <a:p>
            <a:r>
              <a:rPr lang="en-US" dirty="0" smtClean="0"/>
              <a:t>Downplayed Waist</a:t>
            </a:r>
          </a:p>
          <a:p>
            <a:r>
              <a:rPr lang="en-US" dirty="0" smtClean="0"/>
              <a:t>Short </a:t>
            </a:r>
            <a:r>
              <a:rPr lang="en-US" dirty="0"/>
              <a:t>Bob </a:t>
            </a:r>
            <a:r>
              <a:rPr lang="en-US" dirty="0" smtClean="0"/>
              <a:t>Hairstyle</a:t>
            </a:r>
          </a:p>
          <a:p>
            <a:r>
              <a:rPr lang="en-US" dirty="0" smtClean="0"/>
              <a:t>Boyish Figure</a:t>
            </a:r>
          </a:p>
          <a:p>
            <a:r>
              <a:rPr lang="en-US" dirty="0" smtClean="0"/>
              <a:t>Beauty </a:t>
            </a:r>
            <a:r>
              <a:rPr lang="en-US" dirty="0"/>
              <a:t>in the 1920s featured an androgynous look for women. They wore bras that flattened their chest and wore clothing that gave them a curve-less look. Women even shortened their hair, leaving behind the long-held belief that long hair signified beauty and desirability. </a:t>
            </a:r>
            <a:endParaRPr lang="ru-RU" dirty="0"/>
          </a:p>
        </p:txBody>
      </p:sp>
      <p:pic>
        <p:nvPicPr>
          <p:cNvPr id="4098" name="Picture 2" descr="https://www.theconferenceandeventsvenue.ie/wp-content/uploads/1920-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14643" y="1"/>
            <a:ext cx="4777357" cy="41598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2288642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dirty="0"/>
              <a:t>Golden Age Of Hollywood (c. 1930s – 1950s</a:t>
            </a:r>
            <a:r>
              <a:rPr lang="en-US" dirty="0" smtClean="0"/>
              <a:t>)</a:t>
            </a:r>
            <a:endParaRPr lang="ru-RU" dirty="0"/>
          </a:p>
        </p:txBody>
      </p:sp>
      <p:sp>
        <p:nvSpPr>
          <p:cNvPr id="3" name="Объект 2"/>
          <p:cNvSpPr>
            <a:spLocks noGrp="1"/>
          </p:cNvSpPr>
          <p:nvPr>
            <p:ph idx="1"/>
          </p:nvPr>
        </p:nvSpPr>
        <p:spPr/>
        <p:txBody>
          <a:bodyPr/>
          <a:lstStyle/>
          <a:p>
            <a:r>
              <a:rPr lang="en-US" dirty="0"/>
              <a:t>In this era, the ideal woman is described as having</a:t>
            </a:r>
            <a:r>
              <a:rPr lang="en-US" dirty="0" smtClean="0"/>
              <a:t>:</a:t>
            </a:r>
          </a:p>
          <a:p>
            <a:r>
              <a:rPr lang="en-US" dirty="0" smtClean="0"/>
              <a:t>Curves</a:t>
            </a:r>
          </a:p>
          <a:p>
            <a:r>
              <a:rPr lang="en-US" dirty="0" smtClean="0"/>
              <a:t>Hourglass Figure</a:t>
            </a:r>
          </a:p>
          <a:p>
            <a:r>
              <a:rPr lang="en-US" dirty="0" smtClean="0"/>
              <a:t>Large Breasts</a:t>
            </a:r>
          </a:p>
          <a:p>
            <a:r>
              <a:rPr lang="en-US" dirty="0" smtClean="0"/>
              <a:t>Slim Waist</a:t>
            </a:r>
          </a:p>
          <a:p>
            <a:r>
              <a:rPr lang="en-US" dirty="0" smtClean="0"/>
              <a:t>The </a:t>
            </a:r>
            <a:r>
              <a:rPr lang="en-US" dirty="0"/>
              <a:t>boyish figure trend didn’t last for long. Fast-forward a decade and the hourglass figure is back. The classic example of this ideal woman’s body is Marilyn Monroe, the Golden Girl of Hollywood</a:t>
            </a:r>
            <a:r>
              <a:rPr lang="en-US"/>
              <a:t>. </a:t>
            </a:r>
            <a:endParaRPr lang="ru-RU" dirty="0"/>
          </a:p>
        </p:txBody>
      </p:sp>
      <p:pic>
        <p:nvPicPr>
          <p:cNvPr id="5122" name="Picture 2" descr="https://i.pinimg.com/originals/3d/84/7b/3d847b128249ab96c046987eccbdda24.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636551" y="0"/>
            <a:ext cx="3555449" cy="41598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3537529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dirty="0"/>
              <a:t>Supermodel Era (c. 1980s</a:t>
            </a:r>
            <a:r>
              <a:rPr lang="en-US" dirty="0" smtClean="0"/>
              <a:t>)</a:t>
            </a:r>
            <a:endParaRPr lang="ru-RU" dirty="0"/>
          </a:p>
        </p:txBody>
      </p:sp>
      <p:sp>
        <p:nvSpPr>
          <p:cNvPr id="3" name="Объект 2"/>
          <p:cNvSpPr>
            <a:spLocks noGrp="1"/>
          </p:cNvSpPr>
          <p:nvPr>
            <p:ph idx="1"/>
          </p:nvPr>
        </p:nvSpPr>
        <p:spPr/>
        <p:txBody>
          <a:bodyPr/>
          <a:lstStyle/>
          <a:p>
            <a:r>
              <a:rPr lang="en-US" dirty="0"/>
              <a:t>This era celebrated this body type</a:t>
            </a:r>
            <a:r>
              <a:rPr lang="en-US" dirty="0" smtClean="0"/>
              <a:t>:</a:t>
            </a:r>
          </a:p>
          <a:p>
            <a:r>
              <a:rPr lang="en-US" dirty="0" smtClean="0"/>
              <a:t>Athletic</a:t>
            </a:r>
          </a:p>
          <a:p>
            <a:r>
              <a:rPr lang="en-US" dirty="0" smtClean="0"/>
              <a:t>Tall </a:t>
            </a:r>
          </a:p>
          <a:p>
            <a:r>
              <a:rPr lang="en-US" dirty="0" smtClean="0"/>
              <a:t>Toned Arms</a:t>
            </a:r>
          </a:p>
          <a:p>
            <a:r>
              <a:rPr lang="en-US" dirty="0" smtClean="0"/>
              <a:t>This </a:t>
            </a:r>
            <a:r>
              <a:rPr lang="en-US" dirty="0"/>
              <a:t>time period brought about an exercise-crazed phenomenon. Workout videos were all the rage, encouraging women to be thin, but also fit. This era also saw an upswing in anorexia, thought by some experts to be caused by an widespread obsession with exercise. </a:t>
            </a:r>
            <a:endParaRPr lang="ru-RU" dirty="0"/>
          </a:p>
        </p:txBody>
      </p:sp>
      <p:pic>
        <p:nvPicPr>
          <p:cNvPr id="6146" name="Picture 2" descr="https://pbs.twimg.com/media/ED3euWbWwAINJ7y.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249859" y="-5269"/>
            <a:ext cx="2942141" cy="398484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51789799"/>
      </p:ext>
    </p:extLst>
  </p:cSld>
  <p:clrMapOvr>
    <a:masterClrMapping/>
  </p:clrMapOvr>
</p:sld>
</file>

<file path=ppt/theme/theme1.xml><?xml version="1.0" encoding="utf-8"?>
<a:theme xmlns:a="http://schemas.openxmlformats.org/drawingml/2006/main" name="Аспект">
  <a:themeElements>
    <a:clrScheme name="Аспект">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Аспект">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Аспект">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17</TotalTime>
  <Words>414</Words>
  <Application>Microsoft Office PowerPoint</Application>
  <PresentationFormat>Широкоэкранный</PresentationFormat>
  <Paragraphs>40</Paragraphs>
  <Slides>6</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6</vt:i4>
      </vt:variant>
    </vt:vector>
  </HeadingPairs>
  <TitlesOfParts>
    <vt:vector size="10" baseType="lpstr">
      <vt:lpstr>Arial</vt:lpstr>
      <vt:lpstr>Trebuchet MS</vt:lpstr>
      <vt:lpstr>Wingdings 3</vt:lpstr>
      <vt:lpstr>Аспект</vt:lpstr>
      <vt:lpstr>Ancient Greece (c. 500 – 300 B.C.)</vt:lpstr>
      <vt:lpstr>Italian Renaissance</vt:lpstr>
      <vt:lpstr>Victorian England (c. 1837 – 1901)</vt:lpstr>
      <vt:lpstr>Roaring Twenties (c. 1920s)</vt:lpstr>
      <vt:lpstr>Golden Age Of Hollywood (c. 1930s – 1950s)</vt:lpstr>
      <vt:lpstr>Supermodel Era (c. 1980s)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Ancient Greece (c. 500 – 300 B.C.)</dc:title>
  <dc:creator>Наталья</dc:creator>
  <cp:lastModifiedBy>Наталья</cp:lastModifiedBy>
  <cp:revision>2</cp:revision>
  <dcterms:created xsi:type="dcterms:W3CDTF">2022-01-09T09:09:24Z</dcterms:created>
  <dcterms:modified xsi:type="dcterms:W3CDTF">2022-01-09T09:27:08Z</dcterms:modified>
</cp:coreProperties>
</file>