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83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7" d="100"/>
          <a:sy n="77" d="100"/>
        </p:scale>
        <p:origin x="-1176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2AD52-EA2B-47D4-933F-563AEB8955EA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E5B44-806F-4774-B9A6-E4EB6E6AF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76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68DF9-E99E-4A75-B8AA-FCCA12F3C902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1D23-6667-44E4-BEC2-C8412A60F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01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256F-9C39-4171-A126-DC578D287D2A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5B1E2-6295-4625-AD47-94BDFB974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08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3F584-2375-4842-9945-B1509407FC27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E5075-8D0E-4DFF-B180-CD87351A8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566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70F3C-190A-40EA-97D1-8C3DB91DF7A3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F6308-9905-431F-BEB7-D7DB2BE9D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13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0DF01-6791-45D2-9104-05A36479C2E2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A2CEB-021B-43CD-A720-077A19BD9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76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BFD98-9BDC-4DC2-ABA9-EC03BB21865E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1AE51-9174-4C12-86A4-4BF1961D9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29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B544E-593A-4019-B6B8-A2281BC7729F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B5F6E-A981-48A0-BD04-D8DAFBEF5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14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0CC4-55F7-450C-BF50-6456BD70B8DB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990F8-D895-4F55-B95C-189ECA0A5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976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51971-EC89-41A2-9F41-33BCFF542E77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FA48C-33B1-49F6-B8EC-C3992F1FE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662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238FB-ACE6-4B3E-82FA-11AA1B008F8E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37A54-89D9-4207-BFD1-2EF654BE3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94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22EC04-62C4-4DDC-8B6D-7269A2E5D7F0}" type="datetimeFigureOut">
              <a:rPr lang="ru-RU"/>
              <a:pPr>
                <a:defRPr/>
              </a:pPr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5399E5-35EC-4143-B9D9-ECE1E7C00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67" r:id="rId2"/>
    <p:sldLayoutId id="2147483876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7" r:id="rId9"/>
    <p:sldLayoutId id="2147483873" r:id="rId10"/>
    <p:sldLayoutId id="214748387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352928" cy="5904656"/>
          </a:xfrm>
        </p:spPr>
        <p:txBody>
          <a:bodyPr/>
          <a:lstStyle/>
          <a:p>
            <a:pPr marL="182880" indent="0" algn="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6000" dirty="0" smtClean="0">
                <a:solidFill>
                  <a:schemeClr val="tx1"/>
                </a:solidFill>
              </a:rPr>
              <a:t>Методы решения геометрических задач:</a:t>
            </a:r>
            <a:br>
              <a:rPr lang="ru-RU" sz="60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векторно-координатный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метод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МБОУ Школа № 108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М.Н. </a:t>
            </a:r>
            <a:r>
              <a:rPr lang="ru-RU" sz="3200" dirty="0" err="1" smtClean="0">
                <a:solidFill>
                  <a:schemeClr val="tx1"/>
                </a:solidFill>
              </a:rPr>
              <a:t>Мостипан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ъект 2"/>
          <p:cNvSpPr>
            <a:spLocks noGrp="1"/>
          </p:cNvSpPr>
          <p:nvPr>
            <p:ph sz="quarter" idx="13"/>
          </p:nvPr>
        </p:nvSpPr>
        <p:spPr>
          <a:xfrm>
            <a:off x="1692275" y="152400"/>
            <a:ext cx="5183188" cy="6516688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52400"/>
            <a:ext cx="5183188" cy="651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sz="quarter" idx="13"/>
          </p:nvPr>
        </p:nvSpPr>
        <p:spPr>
          <a:xfrm>
            <a:off x="179388" y="836613"/>
            <a:ext cx="8713787" cy="5440362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836613"/>
            <a:ext cx="8721725" cy="544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2"/>
          <p:cNvSpPr>
            <a:spLocks noGrp="1"/>
          </p:cNvSpPr>
          <p:nvPr>
            <p:ph sz="quarter" idx="13"/>
          </p:nvPr>
        </p:nvSpPr>
        <p:spPr>
          <a:xfrm>
            <a:off x="2051050" y="115888"/>
            <a:ext cx="4284663" cy="640873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15888"/>
            <a:ext cx="4284663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2"/>
          <p:cNvSpPr>
            <a:spLocks noGrp="1"/>
          </p:cNvSpPr>
          <p:nvPr>
            <p:ph sz="quarter" idx="13"/>
          </p:nvPr>
        </p:nvSpPr>
        <p:spPr>
          <a:xfrm>
            <a:off x="250825" y="1196975"/>
            <a:ext cx="8642350" cy="4103688"/>
          </a:xfrm>
        </p:spPr>
        <p:txBody>
          <a:bodyPr/>
          <a:lstStyle/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Длина</a:t>
            </a:r>
            <a:r>
              <a:rPr lang="en-US" altLang="ru-RU" sz="3000" smtClean="0"/>
              <a:t>  </a:t>
            </a:r>
            <a:r>
              <a:rPr lang="ru-RU" altLang="ru-RU" sz="3000" smtClean="0"/>
              <a:t>ребра   правильного   тетраэдра</a:t>
            </a:r>
            <a:r>
              <a:rPr lang="en-US" altLang="ru-RU" sz="3000" smtClean="0"/>
              <a:t>  </a:t>
            </a:r>
            <a:r>
              <a:rPr lang="ru-RU" altLang="ru-RU" sz="3000" smtClean="0"/>
              <a:t> </a:t>
            </a:r>
            <a:r>
              <a:rPr lang="en-US" altLang="ru-RU" sz="3000" smtClean="0"/>
              <a:t>ABCD </a:t>
            </a:r>
          </a:p>
          <a:p>
            <a:pPr marL="44450" indent="0" algn="just">
              <a:buFont typeface="Georgia" pitchFamily="18" charset="0"/>
              <a:buNone/>
            </a:pP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r>
              <a:rPr lang="en-US" altLang="ru-RU" sz="3000" smtClean="0"/>
              <a:t> </a:t>
            </a:r>
            <a:r>
              <a:rPr lang="ru-RU" altLang="ru-RU" sz="3000" smtClean="0"/>
              <a:t>равна 1. </a:t>
            </a:r>
            <a:r>
              <a:rPr lang="en-US" altLang="ru-RU" sz="3000" smtClean="0"/>
              <a:t>M</a:t>
            </a:r>
            <a:r>
              <a:rPr lang="ru-RU" altLang="ru-RU" sz="3000" smtClean="0"/>
              <a:t> -  середина ребра </a:t>
            </a:r>
            <a:r>
              <a:rPr lang="en-US" altLang="ru-RU" sz="3000" smtClean="0"/>
              <a:t>BC</a:t>
            </a:r>
            <a:r>
              <a:rPr lang="ru-RU" altLang="ru-RU" sz="3000" smtClean="0"/>
              <a:t>, </a:t>
            </a:r>
            <a:r>
              <a:rPr lang="en-US" altLang="ru-RU" sz="3000" smtClean="0"/>
              <a:t>L</a:t>
            </a:r>
            <a:r>
              <a:rPr lang="ru-RU" altLang="ru-RU" sz="3000" smtClean="0"/>
              <a:t> -  середина </a:t>
            </a:r>
          </a:p>
          <a:p>
            <a:pPr marL="44450" indent="0" algn="just">
              <a:buFont typeface="Georgia" pitchFamily="18" charset="0"/>
              <a:buNone/>
            </a:pPr>
            <a:endParaRPr lang="ru-RU" altLang="ru-RU" sz="3000" smtClean="0"/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ребра </a:t>
            </a:r>
            <a:r>
              <a:rPr lang="en-US" altLang="ru-RU" sz="3000" smtClean="0"/>
              <a:t>AB</a:t>
            </a:r>
            <a:r>
              <a:rPr lang="ru-RU" altLang="ru-RU" sz="3000" smtClean="0"/>
              <a:t>.</a:t>
            </a: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б) Найдите угол между прямыми </a:t>
            </a:r>
            <a:r>
              <a:rPr lang="en-US" altLang="ru-RU" sz="3000" smtClean="0"/>
              <a:t>DM </a:t>
            </a:r>
            <a:r>
              <a:rPr lang="ru-RU" altLang="ru-RU" sz="3000" smtClean="0"/>
              <a:t>и</a:t>
            </a:r>
            <a:r>
              <a:rPr lang="en-US" altLang="ru-RU" sz="3000" smtClean="0"/>
              <a:t> </a:t>
            </a:r>
            <a:r>
              <a:rPr lang="ru-RU" altLang="ru-RU" sz="3000" smtClean="0"/>
              <a:t>С</a:t>
            </a:r>
            <a:r>
              <a:rPr lang="en-US" altLang="ru-RU" sz="3000" smtClean="0"/>
              <a:t>L</a:t>
            </a:r>
            <a:r>
              <a:rPr lang="ru-RU" altLang="ru-RU" sz="3000" smtClean="0"/>
              <a:t>.</a:t>
            </a:r>
            <a:r>
              <a:rPr lang="en-US" altLang="ru-RU" sz="3000" smtClean="0"/>
              <a:t> </a:t>
            </a:r>
            <a:endParaRPr lang="ru-RU" altLang="ru-RU" sz="3000" smtClean="0"/>
          </a:p>
          <a:p>
            <a:pPr marL="44450" indent="0">
              <a:buFont typeface="Georgia" pitchFamily="18" charset="0"/>
              <a:buNone/>
            </a:pPr>
            <a:endParaRPr lang="ru-RU" altLang="ru-RU" sz="3000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/>
          <p:cNvSpPr>
            <a:spLocks noGrp="1"/>
          </p:cNvSpPr>
          <p:nvPr>
            <p:ph sz="quarter" idx="13"/>
          </p:nvPr>
        </p:nvSpPr>
        <p:spPr>
          <a:xfrm>
            <a:off x="1793875" y="188913"/>
            <a:ext cx="4745038" cy="645318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5" y="188913"/>
            <a:ext cx="4745038" cy="645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sz="quarter" idx="13"/>
          </p:nvPr>
        </p:nvSpPr>
        <p:spPr>
          <a:xfrm>
            <a:off x="1908175" y="115888"/>
            <a:ext cx="5472113" cy="656748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15888"/>
            <a:ext cx="5472113" cy="656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sz="quarter" idx="13"/>
          </p:nvPr>
        </p:nvSpPr>
        <p:spPr>
          <a:xfrm>
            <a:off x="2124075" y="115888"/>
            <a:ext cx="5084763" cy="6530975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5888"/>
            <a:ext cx="5084763" cy="653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sz="quarter" idx="13"/>
          </p:nvPr>
        </p:nvSpPr>
        <p:spPr>
          <a:xfrm>
            <a:off x="1979613" y="188913"/>
            <a:ext cx="5184775" cy="640873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88913"/>
            <a:ext cx="5184775" cy="639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2"/>
          <p:cNvSpPr>
            <a:spLocks noGrp="1"/>
          </p:cNvSpPr>
          <p:nvPr>
            <p:ph sz="quarter" idx="13"/>
          </p:nvPr>
        </p:nvSpPr>
        <p:spPr>
          <a:xfrm>
            <a:off x="1835150" y="115888"/>
            <a:ext cx="5184775" cy="6356350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2400"/>
            <a:ext cx="5184775" cy="631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/>
          <p:cNvSpPr>
            <a:spLocks noGrp="1"/>
          </p:cNvSpPr>
          <p:nvPr>
            <p:ph sz="quarter" idx="13"/>
          </p:nvPr>
        </p:nvSpPr>
        <p:spPr>
          <a:xfrm>
            <a:off x="1870075" y="188913"/>
            <a:ext cx="5441950" cy="640873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88913"/>
            <a:ext cx="5476875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ъект 2"/>
          <p:cNvSpPr>
            <a:spLocks noGrp="1"/>
          </p:cNvSpPr>
          <p:nvPr>
            <p:ph sz="quarter" idx="13"/>
          </p:nvPr>
        </p:nvSpPr>
        <p:spPr>
          <a:xfrm>
            <a:off x="250825" y="260350"/>
            <a:ext cx="8713788" cy="6408738"/>
          </a:xfrm>
        </p:spPr>
        <p:txBody>
          <a:bodyPr/>
          <a:lstStyle/>
          <a:p>
            <a:pPr marL="44450" indent="0" algn="just" eaLnBrk="1" hangingPunct="1">
              <a:buFont typeface="Georgia" pitchFamily="18" charset="0"/>
              <a:buNone/>
            </a:pPr>
            <a:r>
              <a:rPr lang="ru-RU" altLang="ru-RU" sz="3000" smtClean="0">
                <a:solidFill>
                  <a:schemeClr val="tx1"/>
                </a:solidFill>
              </a:rPr>
              <a:t>Классический метод решения стереометрических задач требует отличного знания аксиом и теорем стереометрии, умения применять их на практике, строить чертежи пространственных тел и сводить стереометрическую задачу к цепочке планиметрических.</a:t>
            </a:r>
            <a:endParaRPr lang="en-US" altLang="ru-RU" sz="3000" smtClean="0">
              <a:solidFill>
                <a:schemeClr val="tx1"/>
              </a:solidFill>
            </a:endParaRPr>
          </a:p>
          <a:p>
            <a:pPr marL="44450" indent="0" algn="just" eaLnBrk="1" hangingPunct="1">
              <a:buFont typeface="Georgia" pitchFamily="18" charset="0"/>
              <a:buNone/>
            </a:pPr>
            <a:endParaRPr lang="ru-RU" altLang="ru-RU" sz="3000" smtClean="0">
              <a:solidFill>
                <a:schemeClr val="tx1"/>
              </a:solidFill>
            </a:endParaRPr>
          </a:p>
          <a:p>
            <a:pPr marL="44450" indent="0" algn="just" eaLnBrk="1" hangingPunct="1">
              <a:buFont typeface="Georgia" pitchFamily="18" charset="0"/>
              <a:buNone/>
            </a:pPr>
            <a:r>
              <a:rPr lang="ru-RU" altLang="ru-RU" sz="3000" smtClean="0">
                <a:solidFill>
                  <a:schemeClr val="tx1"/>
                </a:solidFill>
              </a:rPr>
              <a:t>При решении стереометрических задач (нахождение углов в пространстве) более эффективным оказывается векторно-координатный метод, который представляет собой набор готовых формул и алгоритмов</a:t>
            </a:r>
            <a:r>
              <a:rPr lang="ru-RU" altLang="ru-RU" sz="3000" smtClean="0"/>
              <a:t>.</a:t>
            </a:r>
          </a:p>
          <a:p>
            <a:pPr marL="44450" indent="0" algn="just" eaLnBrk="1" hangingPunct="1">
              <a:buFont typeface="Georgia" pitchFamily="18" charset="0"/>
              <a:buNone/>
            </a:pPr>
            <a:endParaRPr lang="ru-RU" altLang="ru-RU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/>
          <p:cNvSpPr>
            <a:spLocks noGrp="1"/>
          </p:cNvSpPr>
          <p:nvPr>
            <p:ph sz="quarter" idx="13"/>
          </p:nvPr>
        </p:nvSpPr>
        <p:spPr>
          <a:xfrm>
            <a:off x="250825" y="188913"/>
            <a:ext cx="8642350" cy="640873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642350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2"/>
          <p:cNvSpPr>
            <a:spLocks noGrp="1"/>
          </p:cNvSpPr>
          <p:nvPr>
            <p:ph sz="quarter" idx="13"/>
          </p:nvPr>
        </p:nvSpPr>
        <p:spPr>
          <a:xfrm>
            <a:off x="1911350" y="222250"/>
            <a:ext cx="4965700" cy="6434138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22250"/>
            <a:ext cx="4967288" cy="643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/>
          <p:cNvSpPr>
            <a:spLocks noGrp="1"/>
          </p:cNvSpPr>
          <p:nvPr>
            <p:ph sz="quarter" idx="13"/>
          </p:nvPr>
        </p:nvSpPr>
        <p:spPr>
          <a:xfrm>
            <a:off x="1831975" y="115888"/>
            <a:ext cx="5476875" cy="6350000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975" y="119063"/>
            <a:ext cx="5476875" cy="634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2"/>
          <p:cNvSpPr>
            <a:spLocks noGrp="1"/>
          </p:cNvSpPr>
          <p:nvPr>
            <p:ph sz="quarter" idx="13"/>
          </p:nvPr>
        </p:nvSpPr>
        <p:spPr>
          <a:xfrm>
            <a:off x="468313" y="1125538"/>
            <a:ext cx="8496300" cy="4464050"/>
          </a:xfrm>
        </p:spPr>
        <p:txBody>
          <a:bodyPr/>
          <a:lstStyle/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Рассмотренные выше задачи, это лишь малая часть задач, решаемых векторно-координатным методом. </a:t>
            </a:r>
          </a:p>
          <a:p>
            <a:pPr marL="44450" indent="0" algn="just">
              <a:buFont typeface="Georgia" pitchFamily="18" charset="0"/>
              <a:buNone/>
            </a:pPr>
            <a:endParaRPr lang="ru-RU" altLang="ru-RU" sz="3000" smtClean="0"/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Векторно-координатный метод — весьма эффективный и универсальный способ нахождения любых углов или расстояний между стереометрическими объектами в пространстве.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88913"/>
            <a:ext cx="8569325" cy="6354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79400"/>
            <a:ext cx="8424863" cy="6245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ъект 2"/>
          <p:cNvSpPr>
            <a:spLocks noGrp="1"/>
          </p:cNvSpPr>
          <p:nvPr>
            <p:ph sz="quarter" idx="13"/>
          </p:nvPr>
        </p:nvSpPr>
        <p:spPr>
          <a:xfrm>
            <a:off x="179388" y="188913"/>
            <a:ext cx="8713787" cy="6408737"/>
          </a:xfrm>
        </p:spPr>
        <p:txBody>
          <a:bodyPr/>
          <a:lstStyle/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Алгоритм применения метода координат к решению геометрических задач сводится к следующему:</a:t>
            </a:r>
          </a:p>
          <a:p>
            <a:pPr marL="44450" indent="0" algn="just">
              <a:buFont typeface="Georgia" pitchFamily="18" charset="0"/>
              <a:buNone/>
            </a:pPr>
            <a:endParaRPr lang="ru-RU" altLang="ru-RU" sz="800" smtClean="0"/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- выбираем в пространстве систему координат из соображений удобства выражения координат и наглядности изображения; </a:t>
            </a:r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- находим координаты необходимых для нас точек;</a:t>
            </a:r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- решаем задачу, используя основные задачи метода координат; </a:t>
            </a:r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- переходим от аналитических соотношений к геометрическим.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ъект 2"/>
          <p:cNvSpPr>
            <a:spLocks noGrp="1"/>
          </p:cNvSpPr>
          <p:nvPr>
            <p:ph sz="quarter" idx="13"/>
          </p:nvPr>
        </p:nvSpPr>
        <p:spPr>
          <a:xfrm>
            <a:off x="395288" y="908050"/>
            <a:ext cx="8280400" cy="5218113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r>
              <a:rPr lang="ru-RU" altLang="ru-RU" sz="6500" smtClean="0"/>
              <a:t>Спасибо </a:t>
            </a:r>
          </a:p>
          <a:p>
            <a:pPr marL="44450" indent="0">
              <a:buFont typeface="Georgia" pitchFamily="18" charset="0"/>
              <a:buNone/>
            </a:pPr>
            <a:r>
              <a:rPr lang="ru-RU" altLang="ru-RU" sz="6500" smtClean="0"/>
              <a:t>             за</a:t>
            </a:r>
          </a:p>
          <a:p>
            <a:pPr marL="44450" indent="0">
              <a:buFont typeface="Georgia" pitchFamily="18" charset="0"/>
              <a:buNone/>
            </a:pPr>
            <a:r>
              <a:rPr lang="ru-RU" altLang="ru-RU" sz="6500" smtClean="0"/>
              <a:t>                 внимание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850" y="188913"/>
            <a:ext cx="8496300" cy="6335712"/>
          </a:xfrm>
        </p:spPr>
        <p:txBody>
          <a:bodyPr/>
          <a:lstStyle/>
          <a:p>
            <a:pPr marL="46037" indent="0" algn="just" eaLnBrk="1" hangingPunct="1">
              <a:buFont typeface="Georgia" pitchFamily="18" charset="0"/>
              <a:buNone/>
              <a:defRPr/>
            </a:pPr>
            <a:r>
              <a:rPr lang="ru-RU" sz="3000" dirty="0" smtClean="0">
                <a:solidFill>
                  <a:schemeClr val="tx1"/>
                </a:solidFill>
              </a:rPr>
              <a:t>Перед решением стереометрических задач векторно-координатным методом стоит запомнить следующие формулы:</a:t>
            </a: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endParaRPr lang="ru-RU" sz="3000" dirty="0">
              <a:solidFill>
                <a:schemeClr val="tx1"/>
              </a:solidFill>
            </a:endParaRP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r>
              <a:rPr lang="ru-RU" sz="3000" dirty="0" smtClean="0">
                <a:solidFill>
                  <a:schemeClr val="tx1"/>
                </a:solidFill>
              </a:rPr>
              <a:t>1. </a:t>
            </a:r>
            <a:r>
              <a:rPr lang="ru-RU" sz="3000" dirty="0">
                <a:solidFill>
                  <a:schemeClr val="tx1"/>
                </a:solidFill>
              </a:rPr>
              <a:t>Нахождение расстояния между двумя точками, заданными своими </a:t>
            </a:r>
            <a:r>
              <a:rPr lang="ru-RU" sz="3000" dirty="0" smtClean="0">
                <a:solidFill>
                  <a:schemeClr val="tx1"/>
                </a:solidFill>
              </a:rPr>
              <a:t>координатами</a:t>
            </a:r>
            <a:endParaRPr lang="en-US" sz="3000" dirty="0">
              <a:solidFill>
                <a:schemeClr val="tx1"/>
              </a:solidFill>
            </a:endParaRPr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endParaRPr lang="ru-RU" dirty="0">
              <a:solidFill>
                <a:schemeClr val="tx1"/>
              </a:solidFill>
            </a:endParaRP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endParaRPr lang="en-US" b="1" dirty="0"/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endParaRPr lang="en-US" dirty="0" smtClean="0"/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endParaRPr lang="ru-RU" dirty="0" smtClean="0"/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endParaRPr lang="ru-RU" dirty="0" smtClean="0"/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graphicFrame>
        <p:nvGraphicFramePr>
          <p:cNvPr id="7172" name="Объект 4"/>
          <p:cNvGraphicFramePr>
            <a:graphicFrameLocks noChangeAspect="1"/>
          </p:cNvGraphicFramePr>
          <p:nvPr/>
        </p:nvGraphicFramePr>
        <p:xfrm>
          <a:off x="482600" y="3500438"/>
          <a:ext cx="81788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Формула" r:id="rId3" imgW="2527300" imgH="533400" progId="Equation.3">
                  <p:embed/>
                </p:oleObj>
              </mc:Choice>
              <mc:Fallback>
                <p:oleObj name="Формула" r:id="rId3" imgW="2527300" imgH="53340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3500438"/>
                        <a:ext cx="81788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sz="quarter" idx="13"/>
          </p:nvPr>
        </p:nvSpPr>
        <p:spPr>
          <a:xfrm>
            <a:off x="250825" y="115888"/>
            <a:ext cx="8713788" cy="6553200"/>
          </a:xfrm>
        </p:spPr>
        <p:txBody>
          <a:bodyPr/>
          <a:lstStyle/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2. Нахождение координаты середины </a:t>
            </a:r>
            <a:r>
              <a:rPr lang="ru-RU" altLang="ru-RU" sz="3000" i="1" smtClean="0"/>
              <a:t>С </a:t>
            </a:r>
            <a:r>
              <a:rPr lang="ru-RU" altLang="ru-RU" sz="3000" smtClean="0"/>
              <a:t>отрезка</a:t>
            </a:r>
            <a:r>
              <a:rPr lang="en-US" altLang="ru-RU" sz="3000" smtClean="0"/>
              <a:t> </a:t>
            </a:r>
            <a:r>
              <a:rPr lang="en-US" altLang="ru-RU" sz="3000" i="1" smtClean="0"/>
              <a:t>AB</a:t>
            </a:r>
            <a:r>
              <a:rPr lang="ru-RU" altLang="ru-RU" sz="3000" smtClean="0"/>
              <a:t> </a:t>
            </a: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endParaRPr lang="en-US" altLang="ru-RU" sz="2000" smtClean="0"/>
          </a:p>
          <a:p>
            <a:pPr marL="44450" indent="0" algn="just">
              <a:buFont typeface="Georgia" pitchFamily="18" charset="0"/>
              <a:buNone/>
            </a:pPr>
            <a:r>
              <a:rPr lang="en-US" altLang="ru-RU" sz="3000" smtClean="0"/>
              <a:t>3</a:t>
            </a:r>
            <a:r>
              <a:rPr lang="ru-RU" altLang="ru-RU" sz="3000" smtClean="0"/>
              <a:t>. Нахождение косинуса угла, а, следовательно, и самого угла между двумя векторами, заданными своими координатами</a:t>
            </a: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endParaRPr lang="en-US" altLang="ru-RU" sz="3000" smtClean="0"/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graphicFrame>
        <p:nvGraphicFramePr>
          <p:cNvPr id="8196" name="Объект 4"/>
          <p:cNvGraphicFramePr>
            <a:graphicFrameLocks noChangeAspect="1"/>
          </p:cNvGraphicFramePr>
          <p:nvPr/>
        </p:nvGraphicFramePr>
        <p:xfrm>
          <a:off x="922338" y="1052513"/>
          <a:ext cx="7299325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Формула" r:id="rId3" imgW="2692400" imgH="635000" progId="Equation.3">
                  <p:embed/>
                </p:oleObj>
              </mc:Choice>
              <mc:Fallback>
                <p:oleObj name="Формула" r:id="rId3" imgW="2692400" imgH="63500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338" y="1052513"/>
                        <a:ext cx="7299325" cy="172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288860"/>
              </p:ext>
            </p:extLst>
          </p:nvPr>
        </p:nvGraphicFramePr>
        <p:xfrm>
          <a:off x="936625" y="4238625"/>
          <a:ext cx="727075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Формула" r:id="rId5" imgW="2552400" imgH="749160" progId="Equation.3">
                  <p:embed/>
                </p:oleObj>
              </mc:Choice>
              <mc:Fallback>
                <p:oleObj name="Формула" r:id="rId5" imgW="2552400" imgH="74916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4238625"/>
                        <a:ext cx="727075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8"/>
          <p:cNvSpPr>
            <a:spLocks noGrp="1"/>
          </p:cNvSpPr>
          <p:nvPr>
            <p:ph sz="quarter" idx="13"/>
          </p:nvPr>
        </p:nvSpPr>
        <p:spPr>
          <a:xfrm>
            <a:off x="539750" y="1557338"/>
            <a:ext cx="8135938" cy="2984500"/>
          </a:xfrm>
        </p:spPr>
        <p:txBody>
          <a:bodyPr/>
          <a:lstStyle/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На </a:t>
            </a:r>
            <a:r>
              <a:rPr lang="en-US" altLang="ru-RU" sz="3000" smtClean="0"/>
              <a:t>    </a:t>
            </a:r>
            <a:r>
              <a:rPr lang="ru-RU" altLang="ru-RU" sz="3000" smtClean="0"/>
              <a:t> ребре </a:t>
            </a:r>
            <a:r>
              <a:rPr lang="en-US" altLang="ru-RU" sz="3000" smtClean="0"/>
              <a:t>   </a:t>
            </a:r>
            <a:r>
              <a:rPr lang="ru-RU" altLang="ru-RU" sz="3000" smtClean="0"/>
              <a:t>  СС</a:t>
            </a:r>
            <a:r>
              <a:rPr lang="ru-RU" altLang="ru-RU" sz="1600" smtClean="0"/>
              <a:t>1</a:t>
            </a:r>
            <a:r>
              <a:rPr lang="ru-RU" altLang="ru-RU" sz="3000" smtClean="0"/>
              <a:t> </a:t>
            </a:r>
            <a:r>
              <a:rPr lang="en-US" altLang="ru-RU" sz="3000" smtClean="0"/>
              <a:t>    </a:t>
            </a:r>
            <a:r>
              <a:rPr lang="ru-RU" altLang="ru-RU" sz="3000" smtClean="0"/>
              <a:t> куба </a:t>
            </a:r>
            <a:r>
              <a:rPr lang="en-US" altLang="ru-RU" sz="3000" smtClean="0"/>
              <a:t>    </a:t>
            </a:r>
            <a:r>
              <a:rPr lang="ru-RU" altLang="ru-RU" sz="3000" smtClean="0"/>
              <a:t> </a:t>
            </a:r>
            <a:r>
              <a:rPr lang="en-US" altLang="ru-RU" sz="3000" smtClean="0"/>
              <a:t>ABCDA</a:t>
            </a:r>
            <a:r>
              <a:rPr lang="en-US" altLang="ru-RU" sz="1600" smtClean="0"/>
              <a:t>1</a:t>
            </a:r>
            <a:r>
              <a:rPr lang="en-US" altLang="ru-RU" sz="3000" smtClean="0"/>
              <a:t>B</a:t>
            </a:r>
            <a:r>
              <a:rPr lang="en-US" altLang="ru-RU" sz="1600" smtClean="0"/>
              <a:t>1</a:t>
            </a:r>
            <a:r>
              <a:rPr lang="en-US" altLang="ru-RU" sz="3000" smtClean="0"/>
              <a:t>C</a:t>
            </a:r>
            <a:r>
              <a:rPr lang="en-US" altLang="ru-RU" sz="1600" smtClean="0"/>
              <a:t>1</a:t>
            </a:r>
            <a:r>
              <a:rPr lang="en-US" altLang="ru-RU" sz="3000" smtClean="0"/>
              <a:t>D</a:t>
            </a:r>
            <a:r>
              <a:rPr lang="en-US" altLang="ru-RU" sz="1600" smtClean="0"/>
              <a:t>1 </a:t>
            </a:r>
          </a:p>
          <a:p>
            <a:pPr marL="44450" indent="0" algn="just">
              <a:buFont typeface="Georgia" pitchFamily="18" charset="0"/>
              <a:buNone/>
            </a:pPr>
            <a:endParaRPr lang="en-US" altLang="ru-RU" sz="1600" smtClean="0"/>
          </a:p>
          <a:p>
            <a:pPr marL="44450" indent="0" algn="just">
              <a:buFont typeface="Georgia" pitchFamily="18" charset="0"/>
              <a:buNone/>
            </a:pPr>
            <a:r>
              <a:rPr lang="en-US" altLang="ru-RU" sz="3000" smtClean="0"/>
              <a:t> </a:t>
            </a:r>
            <a:r>
              <a:rPr lang="ru-RU" altLang="ru-RU" sz="3000" smtClean="0"/>
              <a:t>отмечена  </a:t>
            </a:r>
            <a:r>
              <a:rPr lang="en-US" altLang="ru-RU" sz="3000" smtClean="0"/>
              <a:t> </a:t>
            </a:r>
            <a:r>
              <a:rPr lang="ru-RU" altLang="ru-RU" sz="3000" smtClean="0"/>
              <a:t>точка </a:t>
            </a:r>
            <a:r>
              <a:rPr lang="en-US" altLang="ru-RU" sz="3000" smtClean="0"/>
              <a:t> E</a:t>
            </a:r>
            <a:r>
              <a:rPr lang="ru-RU" altLang="ru-RU" sz="3000" smtClean="0"/>
              <a:t> так, что </a:t>
            </a:r>
            <a:r>
              <a:rPr lang="en-US" altLang="ru-RU" sz="3000" smtClean="0"/>
              <a:t>CE : EC</a:t>
            </a:r>
            <a:r>
              <a:rPr lang="en-US" altLang="ru-RU" sz="1600" smtClean="0"/>
              <a:t>1</a:t>
            </a:r>
            <a:r>
              <a:rPr lang="en-US" altLang="ru-RU" sz="3000" smtClean="0"/>
              <a:t> = 1 : 2.</a:t>
            </a:r>
          </a:p>
          <a:p>
            <a:pPr marL="44450" indent="0" algn="just">
              <a:buFont typeface="Georgia" pitchFamily="18" charset="0"/>
              <a:buNone/>
            </a:pPr>
            <a:endParaRPr lang="en-US" altLang="ru-RU" sz="3000" smtClean="0"/>
          </a:p>
          <a:p>
            <a:pPr marL="44450" indent="0" algn="just">
              <a:buFont typeface="Georgia" pitchFamily="18" charset="0"/>
              <a:buNone/>
            </a:pPr>
            <a:r>
              <a:rPr lang="ru-RU" altLang="ru-RU" sz="3000" smtClean="0"/>
              <a:t>б) Найдите угол между прямыми </a:t>
            </a:r>
            <a:r>
              <a:rPr lang="en-US" altLang="ru-RU" sz="3000" smtClean="0"/>
              <a:t>BE </a:t>
            </a:r>
            <a:r>
              <a:rPr lang="ru-RU" altLang="ru-RU" sz="3000" smtClean="0"/>
              <a:t>и</a:t>
            </a:r>
            <a:r>
              <a:rPr lang="en-US" altLang="ru-RU" sz="3000" smtClean="0"/>
              <a:t> AC</a:t>
            </a:r>
            <a:r>
              <a:rPr lang="en-US" altLang="ru-RU" sz="1600" smtClean="0"/>
              <a:t>1</a:t>
            </a:r>
            <a:r>
              <a:rPr lang="en-US" altLang="ru-RU" sz="3000" smtClean="0"/>
              <a:t> </a:t>
            </a:r>
            <a:endParaRPr lang="ru-RU" altLang="ru-RU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sz="quarter" idx="13"/>
          </p:nvPr>
        </p:nvSpPr>
        <p:spPr>
          <a:xfrm>
            <a:off x="1476375" y="404813"/>
            <a:ext cx="6335713" cy="6119812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0" y="260350"/>
            <a:ext cx="6335713" cy="629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2"/>
          <p:cNvSpPr>
            <a:spLocks noGrp="1"/>
          </p:cNvSpPr>
          <p:nvPr>
            <p:ph sz="quarter" idx="13"/>
          </p:nvPr>
        </p:nvSpPr>
        <p:spPr>
          <a:xfrm>
            <a:off x="325438" y="1700213"/>
            <a:ext cx="8539162" cy="3776662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700213"/>
            <a:ext cx="8539162" cy="377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/>
          <p:cNvSpPr>
            <a:spLocks noGrp="1"/>
          </p:cNvSpPr>
          <p:nvPr>
            <p:ph sz="quarter" idx="13"/>
          </p:nvPr>
        </p:nvSpPr>
        <p:spPr>
          <a:xfrm>
            <a:off x="1908175" y="115888"/>
            <a:ext cx="4411663" cy="6337300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15888"/>
            <a:ext cx="4411663" cy="633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2"/>
          <p:cNvSpPr>
            <a:spLocks noGrp="1"/>
          </p:cNvSpPr>
          <p:nvPr>
            <p:ph sz="quarter" idx="13"/>
          </p:nvPr>
        </p:nvSpPr>
        <p:spPr>
          <a:xfrm>
            <a:off x="250825" y="765175"/>
            <a:ext cx="8569325" cy="5327650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r>
              <a:rPr lang="ru-RU" altLang="ru-RU" sz="3000" smtClean="0"/>
              <a:t>В основании прямой призмы  </a:t>
            </a:r>
            <a:r>
              <a:rPr lang="en-US" altLang="ru-RU" sz="3000" smtClean="0"/>
              <a:t>ABCA</a:t>
            </a:r>
            <a:r>
              <a:rPr lang="en-US" altLang="ru-RU" sz="1600" smtClean="0"/>
              <a:t>1</a:t>
            </a:r>
            <a:r>
              <a:rPr lang="en-US" altLang="ru-RU" sz="3000" smtClean="0"/>
              <a:t>B</a:t>
            </a:r>
            <a:r>
              <a:rPr lang="en-US" altLang="ru-RU" sz="1600" smtClean="0"/>
              <a:t>1</a:t>
            </a:r>
            <a:r>
              <a:rPr lang="en-US" altLang="ru-RU" sz="3000" smtClean="0"/>
              <a:t>C</a:t>
            </a:r>
            <a:r>
              <a:rPr lang="en-US" altLang="ru-RU" sz="1600" smtClean="0"/>
              <a:t>1</a:t>
            </a:r>
            <a:r>
              <a:rPr lang="ru-RU" altLang="ru-RU" sz="3000" smtClean="0"/>
              <a:t>  лежит</a:t>
            </a:r>
          </a:p>
          <a:p>
            <a:pPr marL="44450" indent="0">
              <a:buFont typeface="Georgia" pitchFamily="18" charset="0"/>
              <a:buNone/>
            </a:pPr>
            <a:endParaRPr lang="ru-RU" altLang="ru-RU" sz="3000" smtClean="0"/>
          </a:p>
          <a:p>
            <a:pPr marL="44450" indent="0">
              <a:buFont typeface="Georgia" pitchFamily="18" charset="0"/>
              <a:buNone/>
            </a:pPr>
            <a:r>
              <a:rPr lang="ru-RU" altLang="ru-RU" sz="3000" smtClean="0"/>
              <a:t>равнобедренный прямоугольный треугольник </a:t>
            </a:r>
          </a:p>
          <a:p>
            <a:pPr marL="44450" indent="0">
              <a:buFont typeface="Georgia" pitchFamily="18" charset="0"/>
              <a:buNone/>
            </a:pPr>
            <a:endParaRPr lang="ru-RU" altLang="ru-RU" sz="3000" smtClean="0"/>
          </a:p>
          <a:p>
            <a:pPr marL="44450" indent="0">
              <a:buFont typeface="Georgia" pitchFamily="18" charset="0"/>
              <a:buNone/>
            </a:pPr>
            <a:r>
              <a:rPr lang="en-US" altLang="ru-RU" sz="3000" smtClean="0"/>
              <a:t>ABC</a:t>
            </a:r>
            <a:r>
              <a:rPr lang="ru-RU" altLang="ru-RU" sz="3000" smtClean="0"/>
              <a:t> с гипотенузой </a:t>
            </a:r>
            <a:r>
              <a:rPr lang="en-US" altLang="ru-RU" sz="3000" smtClean="0"/>
              <a:t>AB</a:t>
            </a:r>
            <a:r>
              <a:rPr lang="ru-RU" altLang="ru-RU" sz="3000" smtClean="0"/>
              <a:t>, равной          . Высота </a:t>
            </a:r>
          </a:p>
          <a:p>
            <a:pPr marL="44450" indent="0">
              <a:buFont typeface="Georgia" pitchFamily="18" charset="0"/>
              <a:buNone/>
            </a:pPr>
            <a:endParaRPr lang="ru-RU" altLang="ru-RU" sz="3000" smtClean="0"/>
          </a:p>
          <a:p>
            <a:pPr marL="44450" indent="0">
              <a:buFont typeface="Georgia" pitchFamily="18" charset="0"/>
              <a:buNone/>
            </a:pPr>
            <a:r>
              <a:rPr lang="ru-RU" altLang="ru-RU" sz="3000" smtClean="0"/>
              <a:t>призмы равна 6.  </a:t>
            </a:r>
          </a:p>
          <a:p>
            <a:pPr marL="44450" indent="0">
              <a:buFont typeface="Georgia" pitchFamily="18" charset="0"/>
              <a:buNone/>
            </a:pPr>
            <a:endParaRPr lang="ru-RU" altLang="ru-RU" sz="3000" smtClean="0"/>
          </a:p>
          <a:p>
            <a:pPr marL="44450" indent="0">
              <a:buFont typeface="Georgia" pitchFamily="18" charset="0"/>
              <a:buNone/>
            </a:pPr>
            <a:r>
              <a:rPr lang="ru-RU" altLang="ru-RU" sz="3000" smtClean="0"/>
              <a:t>б) Найдите угол между прямыми </a:t>
            </a:r>
            <a:r>
              <a:rPr lang="en-US" altLang="ru-RU" sz="3000" smtClean="0"/>
              <a:t> AC</a:t>
            </a:r>
            <a:r>
              <a:rPr lang="en-US" altLang="ru-RU" sz="1600" smtClean="0"/>
              <a:t>1</a:t>
            </a:r>
            <a:r>
              <a:rPr lang="en-US" altLang="ru-RU" sz="3000" smtClean="0"/>
              <a:t> </a:t>
            </a:r>
            <a:r>
              <a:rPr lang="ru-RU" altLang="ru-RU" sz="3000" smtClean="0"/>
              <a:t> и С</a:t>
            </a:r>
            <a:r>
              <a:rPr lang="en-US" altLang="ru-RU" sz="3000" smtClean="0"/>
              <a:t>B</a:t>
            </a:r>
            <a:r>
              <a:rPr lang="en-US" altLang="ru-RU" sz="1600" smtClean="0"/>
              <a:t>1</a:t>
            </a:r>
            <a:r>
              <a:rPr lang="ru-RU" altLang="ru-RU" sz="3000" smtClean="0"/>
              <a:t>                  </a:t>
            </a:r>
          </a:p>
          <a:p>
            <a:pPr marL="44450" indent="0">
              <a:buFont typeface="Georgia" pitchFamily="18" charset="0"/>
              <a:buNone/>
            </a:pPr>
            <a:endParaRPr lang="ru-RU" altLang="ru-RU" sz="3000" smtClean="0"/>
          </a:p>
        </p:txBody>
      </p:sp>
      <p:graphicFrame>
        <p:nvGraphicFramePr>
          <p:cNvPr id="13315" name="Объект 3"/>
          <p:cNvGraphicFramePr>
            <a:graphicFrameLocks noChangeAspect="1"/>
          </p:cNvGraphicFramePr>
          <p:nvPr/>
        </p:nvGraphicFramePr>
        <p:xfrm>
          <a:off x="6011863" y="2997200"/>
          <a:ext cx="8128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Формула" r:id="rId3" imgW="304536" imgH="215713" progId="Equation.3">
                  <p:embed/>
                </p:oleObj>
              </mc:Choice>
              <mc:Fallback>
                <p:oleObj name="Формула" r:id="rId3" imgW="304536" imgH="215713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997200"/>
                        <a:ext cx="812800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384</TotalTime>
  <Words>294</Words>
  <Application>Microsoft Office PowerPoint</Application>
  <PresentationFormat>Экран (4:3)</PresentationFormat>
  <Paragraphs>53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Воздушный поток</vt:lpstr>
      <vt:lpstr>Формула</vt:lpstr>
      <vt:lpstr>Методы решения геометрических задач: векторно-координатный метод  МБОУ Школа № 108 М.Н. Мостипан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решения геометрических задач: векторно-координатный метод  МБОУ Школа № 108 М.Н. Мостипан</dc:title>
  <dc:creator>1</dc:creator>
  <cp:lastModifiedBy>Учитель</cp:lastModifiedBy>
  <cp:revision>35</cp:revision>
  <dcterms:created xsi:type="dcterms:W3CDTF">2019-12-10T21:27:07Z</dcterms:created>
  <dcterms:modified xsi:type="dcterms:W3CDTF">2022-10-02T08:05:17Z</dcterms:modified>
</cp:coreProperties>
</file>