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1E47BB4-3E68-E74B-97C0-1067FBD530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AEF6815-D84D-784F-9D1E-8A81C83812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3CA2EBE-99F3-FC4A-90AA-CB556B350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D9F6DBF-AE10-014C-8E4A-02C6CD62A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7F6A688-0D07-CA46-A520-F9B7EAE2C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5AF8F8A5-A0C4-FE4C-A103-DB8532D85E8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3260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DB1CE78-2B89-EF42-8D5B-99635FC7E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31914127-21BD-F246-8083-C2F562838F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FDBEBF2-206C-F84C-B7FC-47E9CDD29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B89BB30-A9EC-7148-9095-C2B2A5536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CD19B2D-4F63-2C43-A1D8-200E82BDD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4880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B10844A7-6D76-5A42-9DC8-B80F5DA451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CA66FB6-58FB-A64D-A3A6-C20186C347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4A44913-F6E5-8747-95AD-AE2E08702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87E29A2-4288-4647-9D3D-AA54F770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6707F81-F6F6-8642-836E-F20C79D6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655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7160D8-AB70-8042-9A91-25D68ED76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D2B0BF5-D183-AF4A-AC65-E9476D2EF2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83B7B6D-BB07-B644-8B8F-822A681ED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1C71DF1-7B3A-4F46-898E-CE890ECC6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E299E5B-D5DB-6B40-9705-1908B5C7E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0733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2367002-C1CF-AD44-95A5-CEF97D9CD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327EC07-3CF6-A94E-AF12-F838374FFC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1CBF4E7-115B-4746-8981-4EC113BEE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9892BC9-871A-2845-868A-3B32D76CD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F6ED723-5CEC-BF4E-A266-7F1691A33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4338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AB8A430-C0E1-924D-9A5F-9050CC940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2EB8922-5B4E-5C45-9EF5-27B59C9C86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9F53DA3-5D0F-2C44-9FF3-3FC7633542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8F86BA6-DDD7-1049-AF2C-4E006E55F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472E47D-E906-2047-AA7E-FE731453B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758020C-EC27-3F4F-B896-0AE8827F8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8293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EC7D371-F842-9F45-8DCF-0AE1599CE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A478D21-7ABB-6C47-AAEE-FB91BDD06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643F726-BF62-0D4D-8446-973E362378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6214565-6437-9A49-8EE5-DE42939238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0DCDB87B-FC67-FB41-9767-67538233EF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2804A799-1079-EF4A-8720-A3B2E5924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0C81B470-F498-2046-901F-B2E9EDAC3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D77859D-83F2-9B47-A5E2-6E6BA8D8E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4328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699D537-8E8A-B445-A250-381A546D7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80B342B-BA2D-BD45-BAFA-956880DC4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5C9E2CDA-652B-5547-9A49-6B16B6AC5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6526770-E8AC-2F4C-8825-F1E54AFF0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7819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8C5DB650-588A-064E-8132-D351C8A5C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BD924BAE-965D-3148-BBCE-F87977860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97244C9-8974-DB45-B26A-DE57B89F0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260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FBC11CD-F26F-6241-AE67-6E5233605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58913FE-351A-6D40-AE86-8C1DCAACC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D6B3C62-766C-5244-A9E0-8BF6F00A16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314F8AC-3C26-7249-9DCF-16EB87C04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E139A2F-16A6-7343-A358-5CF1E3506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2EA89E3-B6B4-DF44-B2B7-9EE7B2BF4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535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B78261E-7B03-9541-93F2-54C8AEB0C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0C39F9A1-EAF7-014E-AC8B-1926C05C9D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FCE03628-0BE1-414C-8DBA-61366AB1D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64B2C75-FB05-8C42-88F0-38CA8F5C4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2AC2430-D472-7A4D-9B8F-42554F5B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83EDC6E-59AB-C746-AB47-8D6D750D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3983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989BA3D3-1483-4144-9C72-A56D32FB5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A1739FD-A815-5840-94EA-D0D90D898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63AB137-293F-434C-B2D1-A913F6414F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FE8D4F9-E390-C04C-88F1-00B5AA4FE6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80A1002-27F4-2E42-9BC2-0788C8BA23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A404BB3-4A3E-134A-875A-8AE017E7477B}"/>
              </a:ext>
            </a:extLst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73370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3744416" cy="2889275"/>
          </a:xfrm>
        </p:spPr>
        <p:txBody>
          <a:bodyPr/>
          <a:lstStyle/>
          <a:p>
            <a:r>
              <a:rPr lang="ru-RU" b="1" dirty="0" smtClean="0"/>
              <a:t> «</a:t>
            </a:r>
            <a:r>
              <a:rPr lang="ru-RU" b="1" dirty="0" smtClean="0">
                <a:latin typeface="Monotype Corsiva" pitchFamily="66" charset="0"/>
              </a:rPr>
              <a:t>Икона</a:t>
            </a:r>
            <a:r>
              <a:rPr lang="ru-RU" b="1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861048"/>
            <a:ext cx="4293096" cy="1655762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 </a:t>
            </a:r>
          </a:p>
          <a:p>
            <a:endParaRPr lang="ru-RU" b="1" dirty="0" smtClean="0">
              <a:latin typeface="Monotype Corsiva" pitchFamily="66" charset="0"/>
            </a:endParaRPr>
          </a:p>
          <a:p>
            <a:r>
              <a:rPr lang="ru-RU" b="1" dirty="0" smtClean="0">
                <a:latin typeface="Monotype Corsiva" pitchFamily="66" charset="0"/>
              </a:rPr>
              <a:t>«Основы православной культуры»</a:t>
            </a:r>
            <a:r>
              <a:rPr lang="ru-RU" dirty="0" smtClean="0">
                <a:latin typeface="Monotype Corsiva" pitchFamily="66" charset="0"/>
              </a:rPr>
              <a:t> 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 descr="29062_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124744"/>
            <a:ext cx="3981039" cy="479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620688"/>
            <a:ext cx="7886700" cy="555627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Свет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иконы               нимб                          лик иконы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	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знаете ли вы основной символ христианства?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Czystie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412776"/>
            <a:ext cx="7236296" cy="2797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7886700" cy="78196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latin typeface="Monotype Corsiva" pitchFamily="66" charset="0"/>
              </a:rPr>
              <a:t>Христианин </a:t>
            </a:r>
            <a:r>
              <a:rPr lang="ru-RU" sz="4900" dirty="0" smtClean="0">
                <a:latin typeface="Monotype Corsiva" pitchFamily="66" charset="0"/>
              </a:rPr>
              <a:t>поклоняется не иконе, а тому Кто, изображен на иконе </a:t>
            </a:r>
            <a:br>
              <a:rPr lang="ru-RU" sz="4900" dirty="0" smtClean="0">
                <a:latin typeface="Monotype Corsiva" pitchFamily="66" charset="0"/>
              </a:rPr>
            </a:br>
            <a:r>
              <a:rPr lang="ru-RU" sz="4900" dirty="0" smtClean="0">
                <a:latin typeface="Monotype Corsiva" pitchFamily="66" charset="0"/>
              </a:rPr>
              <a:t>особыми выразительными средствами.</a:t>
            </a:r>
            <a:br>
              <a:rPr lang="ru-RU" sz="4900" dirty="0" smtClean="0">
                <a:latin typeface="Monotype Corsiva" pitchFamily="66" charset="0"/>
              </a:rPr>
            </a:br>
            <a:r>
              <a:rPr lang="ru-RU" sz="4900" dirty="0" smtClean="0">
                <a:latin typeface="Monotype Corsiva" pitchFamily="66" charset="0"/>
              </a:rPr>
              <a:t/>
            </a:r>
            <a:br>
              <a:rPr lang="ru-RU" sz="4900" dirty="0" smtClean="0">
                <a:latin typeface="Monotype Corsiva" pitchFamily="66" charset="0"/>
              </a:rPr>
            </a:br>
            <a:endParaRPr lang="ru-RU" sz="49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3789039"/>
            <a:ext cx="7886700" cy="238792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2564904"/>
            <a:ext cx="633670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Глянешь, смиряется духа смятение, </a:t>
            </a:r>
          </a:p>
          <a:p>
            <a:pPr algn="ctr"/>
            <a:r>
              <a:rPr lang="ru-RU" sz="32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Дышит свободнее грудь;</a:t>
            </a:r>
          </a:p>
          <a:p>
            <a:pPr algn="ctr"/>
            <a:r>
              <a:rPr lang="ru-RU" sz="32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И, забывая все: горе, сомнение </a:t>
            </a:r>
          </a:p>
          <a:p>
            <a:pPr algn="ctr"/>
            <a:r>
              <a:rPr lang="ru-RU" sz="32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Можно свободно вздохнуть.</a:t>
            </a:r>
          </a:p>
          <a:p>
            <a:pPr algn="ctr"/>
            <a:r>
              <a:rPr lang="ru-RU" sz="32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Тайна глубокая, чудная, вечная </a:t>
            </a:r>
          </a:p>
          <a:p>
            <a:pPr algn="ctr"/>
            <a:r>
              <a:rPr lang="ru-RU" sz="32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Скрыта здесь в ликах святых; </a:t>
            </a:r>
          </a:p>
          <a:p>
            <a:pPr algn="ctr"/>
            <a:r>
              <a:rPr lang="ru-RU" sz="32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Теплая, чистая вера сердечная </a:t>
            </a:r>
          </a:p>
          <a:p>
            <a:pPr algn="ctr"/>
            <a:r>
              <a:rPr lang="ru-RU" sz="32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Нам отражается в них.</a:t>
            </a:r>
            <a:endParaRPr lang="ru-RU" sz="3200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Рисунок 4" descr="ikona-bogorodicy-neuvyadaemyy-cvet-raskraska-kartina-po-nomeram-na-hols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12976"/>
            <a:ext cx="2204864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u_8755ac290f5609302156b86249688a76_8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3212976"/>
            <a:ext cx="1763688" cy="2283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564903"/>
            <a:ext cx="7886700" cy="361205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 - Если в наше время появился бы Андрей Рублев, о чем он, по-вашему, мог спросить наших современников?</a:t>
            </a: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-  Считаете ли вы древнерусскую икону примитивным произведением искусства, почему?</a:t>
            </a: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- “ Святая икона”, “святой образ” - почему так говорят?</a:t>
            </a:r>
            <a:endParaRPr lang="ru-RU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836712"/>
            <a:ext cx="7886700" cy="53402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-  Почему  православные  христиане  считают  возможным  изображать невидимого Бога?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 Как вы поняли, в чём состоит отличие иконы от обычной живописной картины?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Кому молятся православные христиане перед иконами?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Продолжите фразы определяющие результаты нашего урока: 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Мы говорили о …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Мы  исследовали …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Мы  учились …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Сотрудничество рождается при увлеченности, заинтересованности. </a:t>
            </a:r>
            <a:endParaRPr lang="ru-RU" sz="3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buNone/>
            </a:pP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участие, за сотрудничество.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96752"/>
            <a:ext cx="7886700" cy="49393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 Цели урока: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276872"/>
            <a:ext cx="7543750" cy="390009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-  познакомить  с  историей  развития  древнерусской  иконописи,  с изготовлением древнерусских икон;</a:t>
            </a: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- показать связь прошлого и настоящего;</a:t>
            </a: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- расширить кругозор и понятийный аппарат учащихся;</a:t>
            </a: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- развивать познавательные и творческие  способности;</a:t>
            </a: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- воспитывать национальное чувство и любовь к  Родине.</a:t>
            </a:r>
            <a:endParaRPr lang="ru-RU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Monotype Corsiva" pitchFamily="66" charset="0"/>
              </a:rPr>
              <a:t>“Дам тебе я на дорогу </a:t>
            </a:r>
          </a:p>
          <a:p>
            <a:pPr algn="ctr">
              <a:buNone/>
            </a:pPr>
            <a:r>
              <a:rPr lang="ru-RU" b="1" dirty="0" smtClean="0">
                <a:latin typeface="Monotype Corsiva" pitchFamily="66" charset="0"/>
              </a:rPr>
              <a:t>Образок святой:</a:t>
            </a:r>
          </a:p>
          <a:p>
            <a:pPr algn="ctr">
              <a:buNone/>
            </a:pPr>
            <a:r>
              <a:rPr lang="ru-RU" b="1" dirty="0" smtClean="0">
                <a:latin typeface="Monotype Corsiva" pitchFamily="66" charset="0"/>
              </a:rPr>
              <a:t>Ты его, </a:t>
            </a:r>
            <a:r>
              <a:rPr lang="ru-RU" b="1" dirty="0" err="1" smtClean="0">
                <a:latin typeface="Monotype Corsiva" pitchFamily="66" charset="0"/>
              </a:rPr>
              <a:t>моляся</a:t>
            </a:r>
            <a:r>
              <a:rPr lang="ru-RU" b="1" dirty="0" smtClean="0">
                <a:latin typeface="Monotype Corsiva" pitchFamily="66" charset="0"/>
              </a:rPr>
              <a:t> Богу, </a:t>
            </a:r>
          </a:p>
          <a:p>
            <a:pPr algn="ctr">
              <a:buNone/>
            </a:pPr>
            <a:r>
              <a:rPr lang="ru-RU" b="1" dirty="0" smtClean="0">
                <a:latin typeface="Monotype Corsiva" pitchFamily="66" charset="0"/>
              </a:rPr>
              <a:t>Ставь перед собой;</a:t>
            </a:r>
          </a:p>
          <a:p>
            <a:pPr algn="ctr">
              <a:buNone/>
            </a:pPr>
            <a:r>
              <a:rPr lang="ru-RU" b="1" dirty="0" smtClean="0">
                <a:latin typeface="Monotype Corsiva" pitchFamily="66" charset="0"/>
              </a:rPr>
              <a:t>Да, готовясь в бой опасный, </a:t>
            </a:r>
          </a:p>
          <a:p>
            <a:pPr algn="ctr">
              <a:buNone/>
            </a:pPr>
            <a:r>
              <a:rPr lang="ru-RU" b="1" dirty="0" smtClean="0">
                <a:latin typeface="Monotype Corsiva" pitchFamily="66" charset="0"/>
              </a:rPr>
              <a:t>Помни мать свою…</a:t>
            </a:r>
          </a:p>
          <a:p>
            <a:pPr algn="ctr">
              <a:buNone/>
            </a:pPr>
            <a:r>
              <a:rPr lang="ru-RU" b="1" dirty="0" smtClean="0">
                <a:latin typeface="Monotype Corsiva" pitchFamily="66" charset="0"/>
              </a:rPr>
              <a:t>Спи, младенец мой прекрасный, </a:t>
            </a:r>
          </a:p>
          <a:p>
            <a:pPr algn="ctr">
              <a:buNone/>
            </a:pPr>
            <a:r>
              <a:rPr lang="ru-RU" b="1" dirty="0" smtClean="0">
                <a:latin typeface="Monotype Corsiva" pitchFamily="66" charset="0"/>
              </a:rPr>
              <a:t>Баюшки-баю”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Рисунок 3" descr="cd446e3c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2744747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3501007"/>
            <a:ext cx="7886700" cy="267595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● Мы будем говорить о …</a:t>
            </a: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● Мы будем исследовать …</a:t>
            </a:r>
          </a:p>
          <a:p>
            <a:pPr>
              <a:buNone/>
            </a:pPr>
            <a:r>
              <a:rPr lang="ru-RU" b="1" dirty="0" smtClean="0">
                <a:latin typeface="Monotype Corsiva" pitchFamily="66" charset="0"/>
              </a:rPr>
              <a:t>●  Мы будем учиться …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Рисунок 3" descr="6f9b9d73a72a9b23b806e2f11cc981d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2564904"/>
            <a:ext cx="4031729" cy="26867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- А знаете ли вы, что называется иконой? </a:t>
            </a:r>
          </a:p>
          <a:p>
            <a:pPr>
              <a:buFontTx/>
              <a:buChar char="-"/>
            </a:pPr>
            <a:r>
              <a:rPr lang="ru-RU" dirty="0" smtClean="0">
                <a:latin typeface="Monotype Corsiva" pitchFamily="66" charset="0"/>
              </a:rPr>
              <a:t>Зачем</a:t>
            </a:r>
            <a:r>
              <a:rPr lang="ru-RU" dirty="0" smtClean="0">
                <a:latin typeface="Monotype Corsiva" pitchFamily="66" charset="0"/>
              </a:rPr>
              <a:t>, по-вашему, изображать невидимое</a:t>
            </a:r>
            <a:r>
              <a:rPr lang="ru-RU" dirty="0" smtClean="0">
                <a:latin typeface="Monotype Corsiva" pitchFamily="66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>
                <a:latin typeface="Monotype Corsiva" pitchFamily="66" charset="0"/>
              </a:rPr>
              <a:t>Найдём ответ в учебной статье.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Рисунок 3" descr="a-znaete-li-vy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764704"/>
            <a:ext cx="2160240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Boys_Glasses_Globe_5056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3861048"/>
            <a:ext cx="3528392" cy="23521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476672"/>
            <a:ext cx="7831782" cy="57002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 В Древней Руси было много лесов. И церкви были деревянными. Украшали их  с  помощью  дерева  –  на  деревянных  досках  писали  яркие  картины.  Их называли  иконами.  Икона  –  это  изображение  святых  или  событий  из  Библии. </a:t>
            </a:r>
          </a:p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“Икона”  в переводе  с  греческого обозначает  “образ”,  “изображение”. На  Руси иконы так и называли – “</a:t>
            </a:r>
            <a:r>
              <a:rPr lang="ru-RU" dirty="0" err="1" smtClean="0">
                <a:latin typeface="Monotype Corsiva" pitchFamily="66" charset="0"/>
              </a:rPr>
              <a:t>образá</a:t>
            </a:r>
            <a:r>
              <a:rPr lang="ru-RU" dirty="0" smtClean="0">
                <a:latin typeface="Monotype Corsiva" pitchFamily="66" charset="0"/>
              </a:rPr>
              <a:t>”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Рисунок 3" descr="95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2204864"/>
            <a:ext cx="2304256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623bfb6190f7f0d36b6fdce23fj4--kartiny-i-panno-19-5-h-22-ikona-derevyannaya-hristos-s-izbr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636912"/>
            <a:ext cx="4896544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4032448" cy="55446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</a:t>
            </a:r>
            <a:r>
              <a:rPr lang="ru-RU" b="1" dirty="0" smtClean="0">
                <a:latin typeface="Monotype Corsiva" pitchFamily="66" charset="0"/>
              </a:rPr>
              <a:t>Иконы появились в Византии еще до зарождения древнерусской культуры и  получили  широкое  распространение  в  православных  странах.  Там  храмы  в основном  строились  из  камня. Каменные  стены  штукатурили  и  украшали наравне с иконами, мозаиками и фресками (картинами, написанными по сырой штукатурке), скульптурными изображениями святых.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Рисунок 3" descr="1959000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908720"/>
            <a:ext cx="4450080" cy="54974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852936"/>
            <a:ext cx="3871342" cy="3600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	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Руси  церкви  долгое  время  были деревянными  и  поэтому  своим удобством  размещения  в  храме,  яркостью,  прочностью  красок  иконы, написанные  на  досках,  как  нельзя  лучше  подходили  для  убранства  русских церквей.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Рисунок 4" descr="tmb_191896_44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548680"/>
            <a:ext cx="3810000" cy="2541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9855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76672"/>
            <a:ext cx="3851920" cy="573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2458" y="908720"/>
            <a:ext cx="5671542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Вывод: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412776"/>
            <a:ext cx="3799334" cy="476418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	Картину  –  произведение искусства  –  мы рассматриваем с  художественной точки  зрения,  а  перед  священным  изображением  –  иконой  –  предстоим  в молитве. Картина – веха на пути эстетического становления человека, а икона –на пути спасения.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Ikone_kronstadt-68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08720"/>
            <a:ext cx="4788024" cy="5733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powerpointbase.com-1013</Template>
  <TotalTime>39</TotalTime>
  <Words>304</Words>
  <Application>Microsoft Office PowerPoint</Application>
  <PresentationFormat>Экран (4:3)</PresentationFormat>
  <Paragraphs>78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 «Икона»</vt:lpstr>
      <vt:lpstr> Цели урока: </vt:lpstr>
      <vt:lpstr> </vt:lpstr>
      <vt:lpstr> </vt:lpstr>
      <vt:lpstr> </vt:lpstr>
      <vt:lpstr> </vt:lpstr>
      <vt:lpstr> </vt:lpstr>
      <vt:lpstr> </vt:lpstr>
      <vt:lpstr>Вывод: </vt:lpstr>
      <vt:lpstr> </vt:lpstr>
      <vt:lpstr>  Христианин поклоняется не иконе, а тому Кто, изображен на иконе  особыми выразительными средствами. 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«Икона»</dc:title>
  <dc:creator>Home-PC</dc:creator>
  <cp:lastModifiedBy>Home-PC</cp:lastModifiedBy>
  <cp:revision>8</cp:revision>
  <dcterms:created xsi:type="dcterms:W3CDTF">2022-09-22T17:17:16Z</dcterms:created>
  <dcterms:modified xsi:type="dcterms:W3CDTF">2022-09-22T18:09:19Z</dcterms:modified>
</cp:coreProperties>
</file>