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5" r:id="rId3"/>
    <p:sldId id="260" r:id="rId4"/>
    <p:sldId id="261" r:id="rId5"/>
    <p:sldId id="262" r:id="rId6"/>
    <p:sldId id="263" r:id="rId7"/>
    <p:sldId id="264" r:id="rId8"/>
    <p:sldId id="257" r:id="rId9"/>
    <p:sldId id="258" r:id="rId10"/>
    <p:sldId id="266" r:id="rId11"/>
    <p:sldId id="268" r:id="rId12"/>
    <p:sldId id="259" r:id="rId13"/>
    <p:sldId id="267" r:id="rId14"/>
    <p:sldId id="269" r:id="rId15"/>
    <p:sldId id="274" r:id="rId16"/>
    <p:sldId id="272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54874E-EF5A-4F74-89F0-FB76DF41579F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4029B-48FF-4AB3-B660-F22BD8938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289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4029B-48FF-4AB3-B660-F22BD8938BB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712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CCA0DC-0A1D-41D1-99AE-65613662B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B5A812D-4FEF-49F6-AA74-8FF8F4E29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FB5A3B-8C62-48A8-B636-AB8D5E81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0608-9E77-473E-990E-6B61940B772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A85701-67AE-401D-A33F-C99EADCC1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6389B3-397C-4BB8-83D0-8D0B4D342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45695-47E9-49BC-B4C9-44C91C3D0B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115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A27B2A-C629-48A9-9851-A8CC5C638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83F791C-10B5-46EB-A9BB-7156B53F39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1F8055-F2D0-44F3-AB60-B8C3C5746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0608-9E77-473E-990E-6B61940B772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F616ED-4FEC-42F6-995A-8542F2E60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80497F-132D-4E1F-9BC1-B03F6E26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45695-47E9-49BC-B4C9-44C91C3D0B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778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660862D-629E-4E68-8A6E-6A9F777EC5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4FF4724-F6D6-4BF6-A3D9-D476B8D850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BC96F3-BC0F-4A70-95A4-A9C35B279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0608-9E77-473E-990E-6B61940B772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652B9E-B294-4174-9024-092C0DC32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CAE82B-451A-4840-B6CC-452CCE45B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45695-47E9-49BC-B4C9-44C91C3D0B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36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761802-0958-4243-BAEA-CC3C4EF68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3A99F5-616A-4DBD-9FCD-C6E2D87FB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A7CA3A-22CB-4DE5-B4B5-3F52B5855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0608-9E77-473E-990E-6B61940B772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15EEBF-92D9-4290-8FDC-7B1C0E826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C29EB8-08C1-4BF5-8685-0E1FD9F47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45695-47E9-49BC-B4C9-44C91C3D0B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21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A6CFAD-E9E9-4D4E-B77C-6CF973DC2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F2E4E6-7AA2-492E-8044-835B49B73F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617BF1-82E9-4EDD-800C-2828C3C78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0608-9E77-473E-990E-6B61940B772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8B93A0-C562-4E46-B6BA-6477FDECD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23C8CB-6765-4665-93A3-C659C467B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45695-47E9-49BC-B4C9-44C91C3D0B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977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FDD593-0650-472E-BB54-E0C9548BD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465159-FE61-417B-B0BD-9B9A4323AA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297C242-AAD8-4E97-A8C5-8CA92FBC67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962F6C-2D32-4EF5-9FA8-8B6C63BFF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0608-9E77-473E-990E-6B61940B772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AC9BB8-0EA1-44C2-AA98-8BB895A64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2C7E1A7-D2AB-4FCA-AE10-A00BE4515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45695-47E9-49BC-B4C9-44C91C3D0B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110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12634E-BE82-4FD6-A300-AD3C952B1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2F8F30F-4AA2-42A7-874F-F5FEAE9B8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BEBCC54-508D-42A3-BFAF-1EE2DFC357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A432C36-4E1D-4C2D-90A3-1CCC87B94F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D13B93D-15C7-464F-996E-AC4757AE1C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F975F15-C1DB-4BF2-A289-8D0287B06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0608-9E77-473E-990E-6B61940B772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F99A946-4FB5-4275-B9BD-F91B4A762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23EC386-7A50-4CC6-81E0-95F121182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45695-47E9-49BC-B4C9-44C91C3D0B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668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74875-430D-461B-8F52-698130B2B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BBC26DA-A272-4F9D-BF69-8467916F7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0608-9E77-473E-990E-6B61940B772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BA9DEED-9FA9-4F21-962B-CF2C86199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5BF0BAE-AB3F-4A7C-8F87-586FE550F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45695-47E9-49BC-B4C9-44C91C3D0B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940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629E850-989F-4868-86EB-847BD11C0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0608-9E77-473E-990E-6B61940B772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BD2DCE6-A1BD-4D65-AFCD-55267ADE2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0CF990B-2BE1-44FD-867E-CD6850D54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45695-47E9-49BC-B4C9-44C91C3D0B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372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E2E8B7-5FF4-4D9B-AC9E-62D8BAEE4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3C0171-418B-48AF-A4E6-DEBA2CA87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8C1AB55-5CB9-4E50-9B3F-8D1AA5C4F8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1AF2A9-1B7D-40A3-A139-E8B6F5B6E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0608-9E77-473E-990E-6B61940B772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44E5593-B7B1-48FC-9A8C-34F215AE5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9D163C-DFE7-4807-B738-B4438EBDE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45695-47E9-49BC-B4C9-44C91C3D0B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776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C82FE0-5A93-46F0-B2EB-B8BA4E078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FB1B218-029E-4D49-B800-7579F5E604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407955E-24E2-4138-8E94-507C6DF863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552C01E-1B55-494C-9914-C6D83BA7B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0608-9E77-473E-990E-6B61940B772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EF804C1-28E2-4DC0-85A2-4E26C76FC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99BA3F-7BEC-4FC6-91FC-1A1AAAECC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45695-47E9-49BC-B4C9-44C91C3D0B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484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r="-3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33CE09-86A5-41CB-AA52-28E9D298C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5F2CCF7-9940-4DDB-9549-09B3871FB1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7EA9FD-F251-4F0A-B767-ABA46CD9B1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30608-9E77-473E-990E-6B61940B7727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4C2DD0-9353-4FF0-869D-7015659B12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04D22E-AB19-4416-923B-17778C1590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45695-47E9-49BC-B4C9-44C91C3D0B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226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4EF8D7-C49E-437F-8610-0D6AC85C03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5231"/>
            <a:ext cx="9144000" cy="546289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«Детский сад№102»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ADA392-C350-4330-A8A3-237D3264C3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080" y="3293988"/>
            <a:ext cx="3564313" cy="29172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F0C3A50-2B55-41BA-B657-60BC145499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0704" y="1594485"/>
            <a:ext cx="9144000" cy="5263515"/>
          </a:xfrm>
        </p:spPr>
        <p:txBody>
          <a:bodyPr>
            <a:normAutofit/>
          </a:bodyPr>
          <a:lstStyle/>
          <a:p>
            <a:endParaRPr lang="ru-RU" sz="4800" dirty="0">
              <a:latin typeface="Monotype Corsiva" panose="03010101010201010101" pitchFamily="66" charset="0"/>
            </a:endParaRPr>
          </a:p>
          <a:p>
            <a:r>
              <a:rPr lang="ru-RU" sz="4800" dirty="0">
                <a:solidFill>
                  <a:srgbClr val="002060"/>
                </a:solidFill>
                <a:latin typeface="Monotype Corsiva" panose="03010101010201010101" pitchFamily="66" charset="0"/>
              </a:rPr>
              <a:t>Сюжетно-ролевая игра «Сбербанк»</a:t>
            </a:r>
          </a:p>
          <a:p>
            <a:endParaRPr lang="ru-RU" sz="4800" dirty="0">
              <a:latin typeface="Monotype Corsiva" panose="03010101010201010101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9388AC-3A73-4616-AB4F-F8D9960D576D}"/>
              </a:ext>
            </a:extLst>
          </p:cNvPr>
          <p:cNvSpPr txBox="1"/>
          <p:nvPr/>
        </p:nvSpPr>
        <p:spPr>
          <a:xfrm>
            <a:off x="7717536" y="5134023"/>
            <a:ext cx="35643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Гумённая О.А.</a:t>
            </a:r>
          </a:p>
        </p:txBody>
      </p:sp>
    </p:spTree>
    <p:extLst>
      <p:ext uri="{BB962C8B-B14F-4D97-AF65-F5344CB8AC3E}">
        <p14:creationId xmlns:p14="http://schemas.microsoft.com/office/powerpoint/2010/main" val="1307913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348C6D-8BAF-467A-BD5C-9BF00813F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6378"/>
            <a:ext cx="10515600" cy="931025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Подготовительный этап:</a:t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  <a:t>Роли и ролевые действия</a:t>
            </a:r>
            <a:b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endParaRPr lang="ru-RU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0068AB-DE07-4FD5-8B42-A51C3C683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7403"/>
            <a:ext cx="9785465" cy="5158325"/>
          </a:xfrm>
        </p:spPr>
        <p:txBody>
          <a:bodyPr>
            <a:normAutofit lnSpcReduction="10000"/>
          </a:bodyPr>
          <a:lstStyle/>
          <a:p>
            <a:r>
              <a:rPr lang="ru-RU" i="1" u="sng" dirty="0">
                <a:solidFill>
                  <a:srgbClr val="002060"/>
                </a:solidFill>
              </a:rPr>
              <a:t>Кассир (оператор): </a:t>
            </a:r>
            <a:r>
              <a:rPr lang="ru-RU" dirty="0"/>
              <a:t>Выслушивает клиента, общается, совершает необходимую операцию: принимает деньги от клиентов, обменивает валюту на рубли, принимает переводы, производит оплату по квитанциям</a:t>
            </a:r>
          </a:p>
          <a:p>
            <a:r>
              <a:rPr lang="ru-RU" i="1" u="sng" dirty="0">
                <a:solidFill>
                  <a:srgbClr val="002060"/>
                </a:solidFill>
              </a:rPr>
              <a:t>Менеджер (кредитный): </a:t>
            </a:r>
            <a:r>
              <a:rPr lang="ru-RU" dirty="0"/>
              <a:t>оформляет кредиты, </a:t>
            </a:r>
            <a:r>
              <a:rPr lang="ru-RU" i="1" dirty="0"/>
              <a:t>дает</a:t>
            </a:r>
            <a:r>
              <a:rPr lang="ru-RU" dirty="0"/>
              <a:t> консультации по получению кредитов</a:t>
            </a:r>
          </a:p>
          <a:p>
            <a:r>
              <a:rPr lang="ru-RU" i="1" u="sng" dirty="0">
                <a:solidFill>
                  <a:srgbClr val="002060"/>
                </a:solidFill>
              </a:rPr>
              <a:t>Консультант:</a:t>
            </a:r>
            <a:r>
              <a:rPr lang="ru-RU" dirty="0"/>
              <a:t> выдает талоны на совершение банковских операций , озвучивает номера стоек, помогает клиентам пользоваться банковским терминалом.</a:t>
            </a:r>
          </a:p>
          <a:p>
            <a:r>
              <a:rPr lang="ru-RU" i="1" u="sng" dirty="0">
                <a:solidFill>
                  <a:srgbClr val="002060"/>
                </a:solidFill>
              </a:rPr>
              <a:t>Охранник:</a:t>
            </a:r>
            <a:r>
              <a:rPr lang="ru-RU" dirty="0"/>
              <a:t> следит за порядком в банке, обеспечивает безопасность клиентов, сотрудников банка и денежных средств</a:t>
            </a:r>
          </a:p>
          <a:p>
            <a:r>
              <a:rPr lang="ru-RU" i="1" u="sng" dirty="0">
                <a:solidFill>
                  <a:srgbClr val="002060"/>
                </a:solidFill>
              </a:rPr>
              <a:t>Клиенты банка: </a:t>
            </a:r>
            <a:r>
              <a:rPr lang="ru-RU" dirty="0"/>
              <a:t>получают кредит, оплачивают </a:t>
            </a:r>
          </a:p>
        </p:txBody>
      </p:sp>
    </p:spTree>
    <p:extLst>
      <p:ext uri="{BB962C8B-B14F-4D97-AF65-F5344CB8AC3E}">
        <p14:creationId xmlns:p14="http://schemas.microsoft.com/office/powerpoint/2010/main" val="1593644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90DEBC-6AF7-4333-B43F-2350F2CB9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072"/>
            <a:ext cx="9988296" cy="104851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  <a:t>Организация предметно-пространственной среды:</a:t>
            </a:r>
            <a:b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endParaRPr lang="ru-RU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954450E-F5B7-40C0-B88F-7493DCB3F8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504" y="1103398"/>
            <a:ext cx="3488402" cy="46512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2AE3422-19FB-4471-B4EF-82D1B310C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820" y="1103398"/>
            <a:ext cx="3488402" cy="46512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5401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CF5A9B-9869-44F1-AC9A-14363CABD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Monotype Corsiva" panose="03010101010201010101" pitchFamily="66" charset="0"/>
              </a:rPr>
              <a:t>Основной этап: </a:t>
            </a:r>
            <a:b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  <a:t>Темы сюжетов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026072C-21F5-4A43-B600-432629517E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79" y="1867145"/>
            <a:ext cx="3025477" cy="40339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42BD4C6-AEA0-48FC-8DD0-4E1F5534E3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554" y="2159307"/>
            <a:ext cx="3090620" cy="41208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15BD9B-C18A-4D63-B016-F7D8F41B7B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072" y="1804800"/>
            <a:ext cx="2806356" cy="37418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10919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2A35C0-6B1F-47A3-8BC1-598B2DD09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963912" cy="35168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  <a:t>Проблемные ситуации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2FF5C91-C5F6-4E89-AA12-15C13F6F18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80" y="1025339"/>
            <a:ext cx="2683071" cy="35774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4BC000-0A62-4B2D-9FFC-27D989278D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013" y="1332460"/>
            <a:ext cx="2791967" cy="37226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B75311-D224-424C-A020-A28F4E2EC1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40" y="1948112"/>
            <a:ext cx="2683071" cy="35774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AF2A536-CFB8-4E7B-9079-0146E81B86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771" y="2418569"/>
            <a:ext cx="2791967" cy="37226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1326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3A9291-8726-4C7C-B9BD-3ECCAB911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880"/>
            <a:ext cx="9781032" cy="5469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  <a:t>Работа кредитного менеджера и кассира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A3EF3A8-ED3C-48DC-8A8B-0024BE18D4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164" y="1331976"/>
            <a:ext cx="3145536" cy="41940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EF5ECE5-D83C-49FE-851D-0C47B504E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745" y="1331976"/>
            <a:ext cx="3145536" cy="41940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57456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A94E62-A484-4118-8581-45C0E3AA2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000488" cy="69557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Monotype Corsiva" panose="03010101010201010101" pitchFamily="66" charset="0"/>
              </a:rPr>
              <a:t>Заключительный этап: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2FAB17D-AE8D-4357-94B1-4102E2E7D0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47" y="1290052"/>
            <a:ext cx="3263503" cy="4351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FA7347E-D8D9-4690-906A-C6F0AD1D0A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440" y="1333962"/>
            <a:ext cx="3142557" cy="41900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FF67E51-79B3-4891-97E3-B01DC5C2F6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729" y="1728939"/>
            <a:ext cx="3263504" cy="4351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2823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37E57-3274-421D-B301-85C62D558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756648" cy="756539"/>
          </a:xfrm>
        </p:spPr>
        <p:txBody>
          <a:bodyPr/>
          <a:lstStyle/>
          <a:p>
            <a:pPr algn="ctr"/>
            <a:r>
              <a:rPr lang="ru-RU" dirty="0">
                <a:latin typeface="Monotype Corsiva" panose="03010101010201010101" pitchFamily="66" charset="0"/>
              </a:rPr>
              <a:t>Предприниматели собственного дела: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087090-0B85-4982-8BFD-B5746B38ED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2080"/>
            <a:ext cx="9451848" cy="477488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«Салон красоты»                            «Авто-заправка»     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C9AD5F-0DA6-4245-B937-9CC976E9C6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450" y="2027290"/>
            <a:ext cx="2864358" cy="38191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6BAF86-C312-48FB-A535-912A0600A2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735" y="1961850"/>
            <a:ext cx="2987386" cy="39831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29771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04E365-57AF-4292-B68B-51914E506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872" y="304800"/>
            <a:ext cx="10070592" cy="2913887"/>
          </a:xfrm>
        </p:spPr>
        <p:txBody>
          <a:bodyPr>
            <a:normAutofit fontScale="90000"/>
          </a:bodyPr>
          <a:lstStyle/>
          <a:p>
            <a:br>
              <a:rPr lang="ru-RU" dirty="0">
                <a:latin typeface="Monotype Corsiva" panose="03010101010201010101" pitchFamily="66" charset="0"/>
              </a:rPr>
            </a:b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«Банки разные бывают, но не все им доверяют, </a:t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только наш банк-очень прочный,</a:t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 ведь учёт в нём очень точный!</a:t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Приходите в гости к нам, будем рады мы и вам!»</a:t>
            </a:r>
            <a:br>
              <a:rPr lang="ru-RU" dirty="0">
                <a:latin typeface="Monotype Corsiva" panose="03010101010201010101" pitchFamily="66" charset="0"/>
              </a:rPr>
            </a:br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2024699-1310-4E8B-A6DC-A1F59D20E3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32509" y="3429000"/>
            <a:ext cx="3978027" cy="239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89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CE419-ED0E-4EC8-841F-0B2AE50CD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915144" cy="63461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  <a:t>Актуальность: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614DD7-D9D8-4F05-81AD-B5AB981DB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9745"/>
            <a:ext cx="9915144" cy="4498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сюжетно-ролевой игре успешно развиваются личность ребенка, его интеллект, воля, воображение и общительность, но самое главное, эта деятельность порождает стремление к самореализации, самовыражению.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Проигрывая различные жизненные ситуации, дети учатся идти на компромисс, меньше ошибаться в людях, избегать конфликтных ситуаций, поддерживать дружелюбную атмосферу.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перехода к рыночным отношениям сегодня, жизнь настоятельно требует, чтобы воспитанники знали, что такое потребности и ограниченность возможностей их удовлетворения, умели делать осознанный выбор, представляли назначение денег, понимали, из чего складывается бюджет семьи, как создается богатство и каковы его источники.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могут наблюдать за услугами банка, но не имеют достаточно знаний в данной области. Отсюда важность и актуальность сюжетно-ролевой игры «Сбербанк».</a:t>
            </a:r>
          </a:p>
        </p:txBody>
      </p:sp>
    </p:spTree>
    <p:extLst>
      <p:ext uri="{BB962C8B-B14F-4D97-AF65-F5344CB8AC3E}">
        <p14:creationId xmlns:p14="http://schemas.microsoft.com/office/powerpoint/2010/main" val="2242146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0A6AF2-38A1-4753-816E-1761AA5E9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012680" cy="1267969"/>
          </a:xfrm>
        </p:spPr>
        <p:txBody>
          <a:bodyPr>
            <a:noAutofit/>
          </a:bodyPr>
          <a:lstStyle/>
          <a:p>
            <a:br>
              <a:rPr lang="ru-RU" sz="2400" dirty="0">
                <a:latin typeface="Monotype Corsiva" panose="03010101010201010101" pitchFamily="66" charset="0"/>
              </a:rPr>
            </a:br>
            <a:br>
              <a:rPr lang="ru-RU" sz="2400" dirty="0"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Цель:</a:t>
            </a:r>
            <a:r>
              <a:rPr lang="ru-RU" sz="2800" dirty="0">
                <a:latin typeface="Monotype Corsiva" panose="03010101010201010101" pitchFamily="66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первоначальные основы финансовой грамотности у детей дошкольного возраста (5-6лет), умение играть в сюжетно-ролевую игру «Сбербанк»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Monotype Corsiva" panose="03010101010201010101" pitchFamily="66" charset="0"/>
              </a:rPr>
            </a:br>
            <a:endParaRPr lang="ru-RU" sz="2800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A919EE-0BB4-4D92-AE9F-B618B0B94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7968"/>
            <a:ext cx="9585960" cy="53035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Задачи:</a:t>
            </a:r>
          </a:p>
          <a:p>
            <a:pPr lvl="0"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знания воспитанников о работе банка, о профессиях людей, работающих в банке, с их трудовыми действиями;</a:t>
            </a:r>
          </a:p>
          <a:p>
            <a:pPr lvl="0"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коммуникативные умения воспитанников в совместной игровой деятельности. Расширять словарный запас, развивать диалогическую речь;</a:t>
            </a:r>
          </a:p>
          <a:p>
            <a:pPr lvl="0"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дружеские взаимоотношения друг другу, уважение к труду взрослых.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CEED27-8ABF-4F35-9214-62295EB82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207" y="3905346"/>
            <a:ext cx="4471945" cy="25754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61346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B75F0-2851-465F-BE76-D8610FD3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920"/>
            <a:ext cx="9927336" cy="141427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  <a:t>Предварительная работа: </a:t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познавательных мультфильмов и беседы по содержанию.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81B88A8-0AD4-47C1-8271-212591A665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27" y="1690688"/>
            <a:ext cx="4272436" cy="3204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B1B278A-488E-4335-8982-CAD0A19F8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851" y="2753428"/>
            <a:ext cx="4272437" cy="3204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487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81586-7534-476A-9216-454946668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8497"/>
            <a:ext cx="10515600" cy="5852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  <a:t>Чтение художественной литературы и изо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2489707-75ED-4D38-8D58-65688DB75D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464" y="983552"/>
            <a:ext cx="3263503" cy="4351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2D33AF-D380-4A8E-8204-501616001A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45792"/>
            <a:ext cx="2925318" cy="39004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6AFF1A-DE5B-4AC7-A715-80C7EAFE7C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78" y="2145792"/>
            <a:ext cx="2925318" cy="39004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8022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22229A-656D-45C2-903A-4111381B5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890760" cy="59804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  <a:t>Альбом «Финансовая грамотность детей»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24BB492-399C-4671-8239-8D6AE4609B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959" y="1109472"/>
            <a:ext cx="4215481" cy="3161611"/>
          </a:xfrm>
          <a:prstGeom prst="round2DiagRect">
            <a:avLst>
              <a:gd name="adj1" fmla="val 16667"/>
              <a:gd name="adj2" fmla="val 11183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9DD1D7E-A190-4DC2-930A-BCB3F25C7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854" y="2932176"/>
            <a:ext cx="4066106" cy="30495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7BC18EA-E33B-4CDA-8BFE-64803D2412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37" y="2932176"/>
            <a:ext cx="3950208" cy="29626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8583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3DEB3F-7F8F-49E3-A3A0-FAF3D89A1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915144" cy="51269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  <a:t>Монеты, купюры.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6D09025-7718-40FA-8243-ED86C299A9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45240"/>
            <a:ext cx="4172712" cy="31295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4DFF82-8559-4F79-8F56-8171278F25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523" y="2477160"/>
            <a:ext cx="4497573" cy="33726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8050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CCF884-7FA6-420F-9FE8-0E772D5CA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915144" cy="5614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</a:rPr>
              <a:t>Дидактические игры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73925E6-7DBF-49F7-A06F-E4F68FC547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43" y="1124712"/>
            <a:ext cx="4963413" cy="37225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E88E071-C068-4B01-A0F4-F7E97E4EDA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772" y="1646401"/>
            <a:ext cx="4957572" cy="37181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9411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AD753-B673-4A68-BDA3-4C9E9B4C8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3840"/>
            <a:ext cx="10515600" cy="117043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  <a:latin typeface="Monotype Corsiva" panose="03010101010201010101" pitchFamily="66" charset="0"/>
              </a:rPr>
              <a:t>Работа с родителями:</a:t>
            </a:r>
            <a:br>
              <a:rPr lang="ru-RU" sz="4000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endParaRPr lang="ru-RU" sz="40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A3DFEC-280C-44E7-BDDA-22267DD32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984" y="841248"/>
            <a:ext cx="10277856" cy="5772912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1.Консультация «Зачем нужна ребёнку финансовая грамотность?»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2.Папка-передвижка «Поиграем с детьми в игры по финансовой грамотности»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3.Привлечение родителей в изготовлении атрибутов к сюжетно-ролевой игре «Банк»: (изготовление макета банкомата, денег, пластиковых карт, табличек-стоек, бейджей с изображением специальностей,  паспортов клиентов, платежных извещений, кредитных договоров, шейные платки работников, кошельки, сумки. </a:t>
            </a:r>
          </a:p>
          <a:p>
            <a:pPr marL="0" indent="0">
              <a:buNone/>
            </a:pPr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153672-FCCA-4F36-9AA9-584BB5FCC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296" y="3309774"/>
            <a:ext cx="3506967" cy="26302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AC4903-DBEB-4C9F-A7AD-778E4676EE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314613"/>
            <a:ext cx="3206057" cy="24045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5FE58B-7C26-45AA-8DBD-78F7039889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079" y="3083586"/>
            <a:ext cx="2481395" cy="33085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70082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504</Words>
  <Application>Microsoft Office PowerPoint</Application>
  <PresentationFormat>Широкоэкранный</PresentationFormat>
  <Paragraphs>40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Monotype Corsiva</vt:lpstr>
      <vt:lpstr>Times New Roman</vt:lpstr>
      <vt:lpstr>Тема Office</vt:lpstr>
      <vt:lpstr>Муниципальное бюджетное дошкольное образовательное учреждение «Детский сад№102»</vt:lpstr>
      <vt:lpstr>Актуальность:</vt:lpstr>
      <vt:lpstr>  Цель: Формировать первоначальные основы финансовой грамотности у детей дошкольного возраста (5-6лет), умение играть в сюжетно-ролевую игру «Сбербанк»  </vt:lpstr>
      <vt:lpstr>Предварительная работа:  Просмотр познавательных мультфильмов и беседы по содержанию.</vt:lpstr>
      <vt:lpstr>Чтение художественной литературы и изо</vt:lpstr>
      <vt:lpstr>Альбом «Финансовая грамотность детей»</vt:lpstr>
      <vt:lpstr>Монеты, купюры.</vt:lpstr>
      <vt:lpstr>Дидактические игры</vt:lpstr>
      <vt:lpstr>Работа с родителями: </vt:lpstr>
      <vt:lpstr> Подготовительный этап: Роли и ролевые действия </vt:lpstr>
      <vt:lpstr>Организация предметно-пространственной среды: </vt:lpstr>
      <vt:lpstr>Основной этап:  Темы сюжетов </vt:lpstr>
      <vt:lpstr>Проблемные ситуации</vt:lpstr>
      <vt:lpstr>Работа кредитного менеджера и кассира</vt:lpstr>
      <vt:lpstr>Заключительный этап:</vt:lpstr>
      <vt:lpstr>Предприниматели собственного дела:</vt:lpstr>
      <vt:lpstr>  «Банки разные бывают, но не все им доверяют,  только наш банк-очень прочный,  ведь учёт в нём очень точный! Приходите в гости к нам, будем рады мы и вам!»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сад№102»</dc:title>
  <dc:creator>Zver</dc:creator>
  <cp:lastModifiedBy>Zver</cp:lastModifiedBy>
  <cp:revision>13</cp:revision>
  <dcterms:created xsi:type="dcterms:W3CDTF">2021-11-04T11:19:40Z</dcterms:created>
  <dcterms:modified xsi:type="dcterms:W3CDTF">2022-10-02T08:38:31Z</dcterms:modified>
</cp:coreProperties>
</file>