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12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6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slide8.xml" ContentType="application/vnd.openxmlformats-officedocument.presentationml.slide+xml"/>
  <Override PartName="/docProps/app.xml" ContentType="application/vnd.openxmlformats-officedocument.extended-properties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docProps/core.xml" ContentType="application/vnd.openxmlformats-package.core-properties+xml"/>
  <Override PartName="/ppt/viewProps.xml" ContentType="application/vnd.openxmlformats-officedocument.presentationml.viewProps+xml"/>
  <Override PartName="/ppt/slides/slide11.xml" ContentType="application/vnd.openxmlformats-officedocument.presentationml.slide+xml"/>
  <Override PartName="/ppt/slides/slide7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12192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A3379A1F-F22C-45AB-AA0E-408565B12329}">
  <a:tblStyle styleId="{A3379A1F-F22C-45AB-AA0E-408565B12329}" styleName="Medium Style 1 - Accent 5">
    <a:wholeTbl>
      <a:tcTxStyle>
        <a:fontRef idx="minor"/>
        <a:schemeClr val="dk1"/>
      </a:tcTxStyle>
      <a:tcStyle>
        <a:tcBdr>
          <a:left>
            <a:ln w="12700">
              <a:solidFill>
                <a:schemeClr val="accent5"/>
              </a:solidFill>
            </a:ln>
          </a:left>
          <a:right>
            <a:ln w="12700">
              <a:solidFill>
                <a:schemeClr val="accent5"/>
              </a:solidFill>
            </a:ln>
          </a:right>
          <a:top>
            <a:ln w="12700">
              <a:solidFill>
                <a:schemeClr val="accent5"/>
              </a:solidFill>
            </a:ln>
          </a:top>
          <a:bottom>
            <a:ln w="12700">
              <a:solidFill>
                <a:schemeClr val="accent5"/>
              </a:solidFill>
            </a:ln>
          </a:bottom>
          <a:insideH>
            <a:ln w="12700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band2V>
      <a:tcStyle>
        <a:tcBdr/>
      </a:tcStyle>
    </a:band2V>
    <a:lastCol>
      <a:tcTxStyle b="on">
        <a:fontRef idx="minor"/>
        <a:schemeClr val="dk1"/>
      </a:tcTxStyle>
      <a:tcStyle>
        <a:tcBdr/>
      </a:tcStyle>
    </a:lastCol>
    <a:firstCol>
      <a:tcTxStyle b="on">
        <a:fontRef idx="minor"/>
        <a:schemeClr val="dk1"/>
      </a:tcTxStyle>
      <a:tcStyle>
        <a:tcBdr/>
      </a:tcStyle>
    </a:firstCol>
    <a:lastRow>
      <a:tcTxStyle b="on">
        <a:fontRef idx="minor"/>
        <a:schemeClr val="dk1"/>
      </a:tcTxStyle>
      <a:tcStyle>
        <a:tcBdr>
          <a:top>
            <a:ln w="38100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/>
        <a:schemeClr val="lt1"/>
      </a:tcTxStyle>
      <a:tcStyle>
        <a:tcBdr>
          <a:bottom>
            <a:ln w="38100">
              <a:solidFill>
                <a:schemeClr val="accent5"/>
              </a:solidFill>
            </a:ln>
          </a:bottom>
        </a:tcBdr>
        <a:fill>
          <a:solidFill>
            <a:schemeClr val="accent5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presProps" Target="presProps.xml" /><Relationship Id="rId16" Type="http://schemas.openxmlformats.org/officeDocument/2006/relationships/tableStyles" Target="tableStyles.xml" /><Relationship Id="rId17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0" type="title" userDrawn="1">
  <p:cSld name="Title Slide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" name="Shape 1059" hidden="0"/>
          <p:cNvSpPr>
            <a:spLocks noChangeArrowheads="1" noGrp="1"/>
          </p:cNvSpPr>
          <p:nvPr isPhoto="0" userDrawn="1"/>
        </p:nvSpPr>
        <p:spPr bwMode="auto">
          <a:xfrm>
            <a:off x="2396066" y="2291401"/>
            <a:ext cx="5452533" cy="4165115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22112" y="3116"/>
                </a:moveTo>
                <a:lnTo>
                  <a:pt x="22112" y="3116"/>
                </a:lnTo>
                <a:cubicBezTo>
                  <a:pt x="22112" y="3116"/>
                  <a:pt x="27356" y="0"/>
                  <a:pt x="30300" y="4263"/>
                </a:cubicBezTo>
                <a:lnTo>
                  <a:pt x="30300" y="4263"/>
                </a:lnTo>
                <a:cubicBezTo>
                  <a:pt x="33277" y="8577"/>
                  <a:pt x="36666" y="13779"/>
                  <a:pt x="39369" y="17410"/>
                </a:cubicBezTo>
                <a:lnTo>
                  <a:pt x="39369" y="17410"/>
                </a:lnTo>
                <a:cubicBezTo>
                  <a:pt x="41761" y="20624"/>
                  <a:pt x="43200" y="22708"/>
                  <a:pt x="40979" y="26940"/>
                </a:cubicBezTo>
                <a:lnTo>
                  <a:pt x="40979" y="26940"/>
                </a:lnTo>
                <a:cubicBezTo>
                  <a:pt x="39655" y="29461"/>
                  <a:pt x="35076" y="35072"/>
                  <a:pt x="32639" y="38623"/>
                </a:cubicBezTo>
                <a:lnTo>
                  <a:pt x="32639" y="38623"/>
                </a:lnTo>
                <a:cubicBezTo>
                  <a:pt x="30200" y="42175"/>
                  <a:pt x="26202" y="43200"/>
                  <a:pt x="23268" y="42185"/>
                </a:cubicBezTo>
                <a:lnTo>
                  <a:pt x="23268" y="42185"/>
                </a:lnTo>
                <a:cubicBezTo>
                  <a:pt x="20331" y="41168"/>
                  <a:pt x="11584" y="38623"/>
                  <a:pt x="6213" y="36974"/>
                </a:cubicBezTo>
                <a:lnTo>
                  <a:pt x="6213" y="36974"/>
                </a:lnTo>
                <a:cubicBezTo>
                  <a:pt x="1431" y="35502"/>
                  <a:pt x="0" y="32900"/>
                  <a:pt x="214" y="31157"/>
                </a:cubicBezTo>
                <a:lnTo>
                  <a:pt x="214" y="31157"/>
                </a:lnTo>
                <a:cubicBezTo>
                  <a:pt x="760" y="26703"/>
                  <a:pt x="1113" y="19920"/>
                  <a:pt x="1214" y="16042"/>
                </a:cubicBezTo>
                <a:lnTo>
                  <a:pt x="1214" y="16042"/>
                </a:lnTo>
                <a:cubicBezTo>
                  <a:pt x="1303" y="12626"/>
                  <a:pt x="4203" y="11313"/>
                  <a:pt x="6907" y="9989"/>
                </a:cubicBezTo>
                <a:lnTo>
                  <a:pt x="6907" y="9989"/>
                </a:lnTo>
                <a:cubicBezTo>
                  <a:pt x="9245" y="8843"/>
                  <a:pt x="19774" y="4261"/>
                  <a:pt x="22112" y="311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4" name="Shape 1060" hidden="0"/>
          <p:cNvSpPr>
            <a:spLocks noChangeArrowheads="1" noGrp="1"/>
          </p:cNvSpPr>
          <p:nvPr isPhoto="0" userDrawn="1"/>
        </p:nvSpPr>
        <p:spPr bwMode="auto">
          <a:xfrm>
            <a:off x="1309514" y="1839834"/>
            <a:ext cx="4011787" cy="1314325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40162" y="13104"/>
                </a:moveTo>
                <a:lnTo>
                  <a:pt x="40162" y="13104"/>
                </a:lnTo>
                <a:cubicBezTo>
                  <a:pt x="36799" y="16736"/>
                  <a:pt x="26204" y="28154"/>
                  <a:pt x="22676" y="31251"/>
                </a:cubicBezTo>
                <a:lnTo>
                  <a:pt x="22676" y="31251"/>
                </a:lnTo>
                <a:cubicBezTo>
                  <a:pt x="18513" y="34899"/>
                  <a:pt x="15093" y="37527"/>
                  <a:pt x="13136" y="38511"/>
                </a:cubicBezTo>
                <a:lnTo>
                  <a:pt x="13136" y="38511"/>
                </a:lnTo>
                <a:cubicBezTo>
                  <a:pt x="10861" y="39650"/>
                  <a:pt x="0" y="43200"/>
                  <a:pt x="422" y="38511"/>
                </a:cubicBezTo>
                <a:lnTo>
                  <a:pt x="422" y="38511"/>
                </a:lnTo>
                <a:cubicBezTo>
                  <a:pt x="750" y="34836"/>
                  <a:pt x="12785" y="17028"/>
                  <a:pt x="15584" y="14358"/>
                </a:cubicBezTo>
                <a:lnTo>
                  <a:pt x="15584" y="14358"/>
                </a:lnTo>
                <a:cubicBezTo>
                  <a:pt x="18382" y="11693"/>
                  <a:pt x="34508" y="0"/>
                  <a:pt x="36286" y="2133"/>
                </a:cubicBezTo>
                <a:lnTo>
                  <a:pt x="36286" y="2133"/>
                </a:lnTo>
                <a:cubicBezTo>
                  <a:pt x="38064" y="4272"/>
                  <a:pt x="43200" y="9825"/>
                  <a:pt x="40162" y="1310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5" name="Shape 1061" hidden="0"/>
          <p:cNvSpPr>
            <a:spLocks noChangeArrowheads="1" noGrp="1"/>
          </p:cNvSpPr>
          <p:nvPr isPhoto="0" userDrawn="1"/>
        </p:nvSpPr>
        <p:spPr bwMode="auto">
          <a:xfrm>
            <a:off x="6567031" y="4629133"/>
            <a:ext cx="5395523" cy="2231707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43200" y="43200"/>
                </a:moveTo>
                <a:lnTo>
                  <a:pt x="43200" y="43200"/>
                </a:lnTo>
                <a:cubicBezTo>
                  <a:pt x="42680" y="32337"/>
                  <a:pt x="42264" y="24810"/>
                  <a:pt x="41982" y="22533"/>
                </a:cubicBezTo>
                <a:lnTo>
                  <a:pt x="41982" y="22533"/>
                </a:lnTo>
                <a:cubicBezTo>
                  <a:pt x="41353" y="17445"/>
                  <a:pt x="31020" y="10782"/>
                  <a:pt x="25434" y="7567"/>
                </a:cubicBezTo>
                <a:lnTo>
                  <a:pt x="25434" y="7567"/>
                </a:lnTo>
                <a:cubicBezTo>
                  <a:pt x="20461" y="4707"/>
                  <a:pt x="15752" y="0"/>
                  <a:pt x="10688" y="12771"/>
                </a:cubicBezTo>
                <a:lnTo>
                  <a:pt x="10688" y="12771"/>
                </a:lnTo>
                <a:cubicBezTo>
                  <a:pt x="5409" y="26085"/>
                  <a:pt x="2329" y="33891"/>
                  <a:pt x="451" y="39632"/>
                </a:cubicBezTo>
                <a:lnTo>
                  <a:pt x="451" y="39632"/>
                </a:lnTo>
                <a:cubicBezTo>
                  <a:pt x="180" y="40459"/>
                  <a:pt x="44" y="41820"/>
                  <a:pt x="0" y="43200"/>
                </a:cubicBezTo>
                <a:lnTo>
                  <a:pt x="43200" y="432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6" name="Shape 1062" hidden="0"/>
          <p:cNvSpPr>
            <a:spLocks noChangeArrowheads="1" noGrp="1"/>
          </p:cNvSpPr>
          <p:nvPr isPhoto="0" userDrawn="1"/>
        </p:nvSpPr>
        <p:spPr bwMode="auto">
          <a:xfrm>
            <a:off x="389187" y="6100774"/>
            <a:ext cx="4968521" cy="759999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43200" y="43200"/>
                </a:moveTo>
                <a:lnTo>
                  <a:pt x="43200" y="43200"/>
                </a:lnTo>
                <a:cubicBezTo>
                  <a:pt x="37750" y="34083"/>
                  <a:pt x="28707" y="20178"/>
                  <a:pt x="28707" y="20178"/>
                </a:cubicBezTo>
                <a:lnTo>
                  <a:pt x="28707" y="20178"/>
                </a:lnTo>
                <a:cubicBezTo>
                  <a:pt x="23196" y="11772"/>
                  <a:pt x="17935" y="0"/>
                  <a:pt x="14588" y="1341"/>
                </a:cubicBezTo>
                <a:lnTo>
                  <a:pt x="14588" y="1341"/>
                </a:lnTo>
                <a:cubicBezTo>
                  <a:pt x="11240" y="2673"/>
                  <a:pt x="6350" y="22671"/>
                  <a:pt x="1602" y="37718"/>
                </a:cubicBezTo>
                <a:lnTo>
                  <a:pt x="1602" y="37718"/>
                </a:lnTo>
                <a:cubicBezTo>
                  <a:pt x="1072" y="39393"/>
                  <a:pt x="536" y="41175"/>
                  <a:pt x="0" y="43200"/>
                </a:cubicBezTo>
                <a:lnTo>
                  <a:pt x="43200" y="432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7" name="Shape 1063" hidden="0"/>
          <p:cNvSpPr>
            <a:spLocks noChangeArrowheads="1" noGrp="1"/>
          </p:cNvSpPr>
          <p:nvPr isPhoto="0" userDrawn="1"/>
        </p:nvSpPr>
        <p:spPr bwMode="auto">
          <a:xfrm>
            <a:off x="0" y="3254701"/>
            <a:ext cx="2099733" cy="3343682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0" y="43200"/>
                </a:moveTo>
                <a:lnTo>
                  <a:pt x="0" y="43200"/>
                </a:lnTo>
                <a:cubicBezTo>
                  <a:pt x="10450" y="39319"/>
                  <a:pt x="26476" y="34991"/>
                  <a:pt x="31760" y="32779"/>
                </a:cubicBezTo>
                <a:lnTo>
                  <a:pt x="31760" y="32779"/>
                </a:lnTo>
                <a:cubicBezTo>
                  <a:pt x="38554" y="29929"/>
                  <a:pt x="35982" y="23868"/>
                  <a:pt x="39587" y="11934"/>
                </a:cubicBezTo>
                <a:lnTo>
                  <a:pt x="39587" y="11934"/>
                </a:lnTo>
                <a:cubicBezTo>
                  <a:pt x="43199" y="0"/>
                  <a:pt x="33409" y="2565"/>
                  <a:pt x="25082" y="2041"/>
                </a:cubicBezTo>
                <a:lnTo>
                  <a:pt x="25082" y="2041"/>
                </a:lnTo>
                <a:cubicBezTo>
                  <a:pt x="14497" y="1374"/>
                  <a:pt x="7053" y="4621"/>
                  <a:pt x="0" y="7243"/>
                </a:cubicBezTo>
                <a:lnTo>
                  <a:pt x="0" y="432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3" name="Подзаголовок 2" hidden="0"/>
          <p:cNvSpPr>
            <a:spLocks noGrp="1"/>
          </p:cNvSpPr>
          <p:nvPr isPhoto="0" userDrawn="0">
            <p:ph type="subTitle" idx="1" hasCustomPrompt="0"/>
          </p:nvPr>
        </p:nvSpPr>
        <p:spPr bwMode="auto">
          <a:xfrm>
            <a:off x="4655839" y="2708919"/>
            <a:ext cx="6720746" cy="720079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4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 lang="ru-RU"/>
              <a:t/>
            </a:fld>
            <a:endParaRPr lang="ru-RU"/>
          </a:p>
        </p:txBody>
      </p:sp>
      <p:sp>
        <p:nvSpPr>
          <p:cNvPr id="7" name="Заголовок 6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4595833" y="1808820"/>
            <a:ext cx="6720746" cy="720079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vertTx" userDrawn="1">
  <p:cSld name="Title and Vertical Tex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 hidden="0"/>
          <p:cNvSpPr>
            <a:spLocks noGrp="1"/>
          </p:cNvSpPr>
          <p:nvPr isPhoto="0" userDrawn="0">
            <p:ph type="body" orient="vert" idx="1" hasCustomPrompt="0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vertTitleAndTx" userDrawn="1">
  <p:cSld name="Vertical Title and Tex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 hidden="0"/>
          <p:cNvSpPr>
            <a:spLocks noGrp="1"/>
          </p:cNvSpPr>
          <p:nvPr isPhoto="0" userDrawn="0">
            <p:ph type="title" orient="vert" hasCustomPrompt="0"/>
          </p:nvPr>
        </p:nvSpPr>
        <p:spPr bwMode="auto">
          <a:xfrm>
            <a:off x="8839199" y="274639"/>
            <a:ext cx="2743200" cy="5851525"/>
          </a:xfrm>
        </p:spPr>
        <p:txBody>
          <a:bodyPr vert="eaVert"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 hidden="0"/>
          <p:cNvSpPr>
            <a:spLocks noGrp="1"/>
          </p:cNvSpPr>
          <p:nvPr isPhoto="0" userDrawn="0">
            <p:ph type="body" orient="vert" idx="1" hasCustomPrompt="0"/>
          </p:nvPr>
        </p:nvSpPr>
        <p:spPr bwMode="auto">
          <a:xfrm>
            <a:off x="609599" y="274639"/>
            <a:ext cx="8026399" cy="5851525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obj" userDrawn="1">
  <p:cSld name="Title and Conten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secHead" userDrawn="1">
  <p:cSld name="Section Header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963083" y="4406901"/>
            <a:ext cx="10363199" cy="1362074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963083" y="2906713"/>
            <a:ext cx="10363199" cy="150018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twoObj" userDrawn="1">
  <p:cSld name="Two Conten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 hidden="0"/>
          <p:cNvSpPr>
            <a:spLocks noGrp="1"/>
          </p:cNvSpPr>
          <p:nvPr isPhoto="0" userDrawn="0">
            <p:ph sz="half" idx="1" hasCustomPrompt="0"/>
          </p:nvPr>
        </p:nvSpPr>
        <p:spPr bwMode="auto">
          <a:xfrm>
            <a:off x="609599" y="1600201"/>
            <a:ext cx="5384799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Объект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6197599" y="1600201"/>
            <a:ext cx="5384799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twoTxTwoObj" userDrawn="1">
  <p:cSld name="Compariso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609599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609599" y="2174874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 hidden="0"/>
          <p:cNvSpPr>
            <a:spLocks noGrp="1"/>
          </p:cNvSpPr>
          <p:nvPr isPhoto="0" userDrawn="0">
            <p:ph type="body" sz="quarter" idx="3" hasCustomPrompt="0"/>
          </p:nvPr>
        </p:nvSpPr>
        <p:spPr bwMode="auto"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 hidden="0"/>
          <p:cNvSpPr>
            <a:spLocks noGrp="1"/>
          </p:cNvSpPr>
          <p:nvPr isPhoto="0" userDrawn="0">
            <p:ph sz="quarter" idx="4" hasCustomPrompt="0"/>
          </p:nvPr>
        </p:nvSpPr>
        <p:spPr bwMode="auto">
          <a:xfrm>
            <a:off x="6193370" y="2174874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6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 lang="ru-RU"/>
              <a:t/>
            </a:fld>
            <a:endParaRPr lang="ru-RU"/>
          </a:p>
        </p:txBody>
      </p:sp>
      <p:sp>
        <p:nvSpPr>
          <p:cNvPr id="8" name="Нижний колонтитул 7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titleOnly" userDrawn="1">
  <p:cSld name="Title Only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 lang="ru-RU"/>
              <a:t/>
            </a:fld>
            <a:endParaRPr lang="ru-RU"/>
          </a:p>
        </p:txBody>
      </p:sp>
      <p:sp>
        <p:nvSpPr>
          <p:cNvPr id="4" name="Нижний колонтитул 3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blank" userDrawn="1">
  <p:cSld name="Blank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 lang="ru-RU"/>
              <a:t/>
            </a:fld>
            <a:endParaRPr lang="ru-RU"/>
          </a:p>
        </p:txBody>
      </p:sp>
      <p:sp>
        <p:nvSpPr>
          <p:cNvPr id="3" name="Нижний колонтитул 2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objTx" userDrawn="1">
  <p:cSld name="Content with Captio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609603" y="273049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4766732" y="273051"/>
            <a:ext cx="6815666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 hidden="0"/>
          <p:cNvSpPr>
            <a:spLocks noGrp="1"/>
          </p:cNvSpPr>
          <p:nvPr isPhoto="0" userDrawn="0">
            <p:ph type="body" sz="half" idx="2" hasCustomPrompt="0"/>
          </p:nvPr>
        </p:nvSpPr>
        <p:spPr bwMode="auto">
          <a:xfrm>
            <a:off x="609603" y="1435102"/>
            <a:ext cx="4011084" cy="46910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picTx" userDrawn="1">
  <p:cSld name="Picture with Captio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389717" y="4800601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 hidden="0"/>
          <p:cNvSpPr>
            <a:spLocks noGrp="1"/>
          </p:cNvSpPr>
          <p:nvPr isPhoto="0" userDrawn="0">
            <p:ph type="pic" idx="1" hasCustomPrompt="0"/>
          </p:nvPr>
        </p:nvSpPr>
        <p:spPr bwMode="auto">
          <a:xfrm>
            <a:off x="2389717" y="612774"/>
            <a:ext cx="7315200" cy="41147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 hidden="0"/>
          <p:cNvSpPr>
            <a:spLocks noGrp="1"/>
          </p:cNvSpPr>
          <p:nvPr isPhoto="0" userDrawn="0">
            <p:ph type="body" sz="half" idx="2" hasCustomPrompt="0"/>
          </p:nvPr>
        </p:nvSpPr>
        <p:spPr bwMode="auto"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Shape 1059" hidden="0"/>
          <p:cNvSpPr>
            <a:spLocks noChangeArrowheads="1" noGrp="1"/>
          </p:cNvSpPr>
          <p:nvPr isPhoto="0" userDrawn="1"/>
        </p:nvSpPr>
        <p:spPr bwMode="auto">
          <a:xfrm>
            <a:off x="4976706" y="2"/>
            <a:ext cx="3058159" cy="893790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0" y="0"/>
                </a:moveTo>
                <a:lnTo>
                  <a:pt x="0" y="0"/>
                </a:lnTo>
                <a:cubicBezTo>
                  <a:pt x="1690" y="6213"/>
                  <a:pt x="3698" y="13338"/>
                  <a:pt x="6091" y="21902"/>
                </a:cubicBezTo>
                <a:lnTo>
                  <a:pt x="6091" y="21902"/>
                </a:lnTo>
                <a:cubicBezTo>
                  <a:pt x="12043" y="43199"/>
                  <a:pt x="17573" y="35347"/>
                  <a:pt x="23417" y="30579"/>
                </a:cubicBezTo>
                <a:lnTo>
                  <a:pt x="23417" y="30579"/>
                </a:lnTo>
                <a:cubicBezTo>
                  <a:pt x="29984" y="25223"/>
                  <a:pt x="42123" y="14119"/>
                  <a:pt x="42860" y="5640"/>
                </a:cubicBezTo>
                <a:lnTo>
                  <a:pt x="42860" y="5640"/>
                </a:lnTo>
                <a:cubicBezTo>
                  <a:pt x="42960" y="4507"/>
                  <a:pt x="43072" y="2479"/>
                  <a:pt x="43200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8" name="Shape 1060" hidden="0"/>
          <p:cNvSpPr>
            <a:spLocks noChangeArrowheads="1" noGrp="1"/>
          </p:cNvSpPr>
          <p:nvPr isPhoto="0" userDrawn="1"/>
        </p:nvSpPr>
        <p:spPr bwMode="auto">
          <a:xfrm>
            <a:off x="-24679" y="1"/>
            <a:ext cx="1399539" cy="1797558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31743" y="2484"/>
                </a:moveTo>
                <a:lnTo>
                  <a:pt x="31743" y="2484"/>
                </a:lnTo>
                <a:cubicBezTo>
                  <a:pt x="30428" y="1799"/>
                  <a:pt x="28450" y="1080"/>
                  <a:pt x="26054" y="0"/>
                </a:cubicBezTo>
                <a:lnTo>
                  <a:pt x="0" y="0"/>
                </a:lnTo>
                <a:lnTo>
                  <a:pt x="0" y="34200"/>
                </a:lnTo>
                <a:lnTo>
                  <a:pt x="0" y="34200"/>
                </a:lnTo>
                <a:cubicBezTo>
                  <a:pt x="7029" y="37461"/>
                  <a:pt x="14504" y="41491"/>
                  <a:pt x="25070" y="40664"/>
                </a:cubicBezTo>
                <a:lnTo>
                  <a:pt x="25070" y="40664"/>
                </a:lnTo>
                <a:cubicBezTo>
                  <a:pt x="33399" y="40015"/>
                  <a:pt x="43200" y="43200"/>
                  <a:pt x="39593" y="28375"/>
                </a:cubicBezTo>
                <a:lnTo>
                  <a:pt x="39593" y="28375"/>
                </a:lnTo>
                <a:cubicBezTo>
                  <a:pt x="35986" y="13550"/>
                  <a:pt x="38530" y="6023"/>
                  <a:pt x="31743" y="248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9" name="Shape 1061" hidden="0"/>
          <p:cNvSpPr>
            <a:spLocks noChangeArrowheads="1" noGrp="1"/>
          </p:cNvSpPr>
          <p:nvPr isPhoto="0" userDrawn="1"/>
        </p:nvSpPr>
        <p:spPr bwMode="auto">
          <a:xfrm>
            <a:off x="1637457" y="1"/>
            <a:ext cx="3839633" cy="2609650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32864" y="0"/>
                </a:moveTo>
                <a:lnTo>
                  <a:pt x="10583" y="0"/>
                </a:lnTo>
                <a:lnTo>
                  <a:pt x="10583" y="0"/>
                </a:lnTo>
                <a:cubicBezTo>
                  <a:pt x="9017" y="532"/>
                  <a:pt x="7515" y="1058"/>
                  <a:pt x="6214" y="1509"/>
                </a:cubicBezTo>
                <a:lnTo>
                  <a:pt x="6214" y="1509"/>
                </a:lnTo>
                <a:cubicBezTo>
                  <a:pt x="1428" y="3166"/>
                  <a:pt x="0" y="6109"/>
                  <a:pt x="212" y="8072"/>
                </a:cubicBezTo>
                <a:lnTo>
                  <a:pt x="212" y="8072"/>
                </a:lnTo>
                <a:cubicBezTo>
                  <a:pt x="758" y="13092"/>
                  <a:pt x="1111" y="20742"/>
                  <a:pt x="1212" y="25114"/>
                </a:cubicBezTo>
                <a:lnTo>
                  <a:pt x="1212" y="25114"/>
                </a:lnTo>
                <a:cubicBezTo>
                  <a:pt x="1301" y="28962"/>
                  <a:pt x="4204" y="30446"/>
                  <a:pt x="6906" y="31937"/>
                </a:cubicBezTo>
                <a:lnTo>
                  <a:pt x="6906" y="31937"/>
                </a:lnTo>
                <a:cubicBezTo>
                  <a:pt x="9246" y="33229"/>
                  <a:pt x="19775" y="38395"/>
                  <a:pt x="22112" y="39685"/>
                </a:cubicBezTo>
                <a:lnTo>
                  <a:pt x="22112" y="39685"/>
                </a:lnTo>
                <a:cubicBezTo>
                  <a:pt x="22112" y="39685"/>
                  <a:pt x="27355" y="43200"/>
                  <a:pt x="30298" y="38395"/>
                </a:cubicBezTo>
                <a:lnTo>
                  <a:pt x="30298" y="38395"/>
                </a:lnTo>
                <a:cubicBezTo>
                  <a:pt x="33277" y="33533"/>
                  <a:pt x="36665" y="27667"/>
                  <a:pt x="39367" y="23576"/>
                </a:cubicBezTo>
                <a:lnTo>
                  <a:pt x="39367" y="23576"/>
                </a:lnTo>
                <a:cubicBezTo>
                  <a:pt x="41761" y="19953"/>
                  <a:pt x="43200" y="17587"/>
                  <a:pt x="40977" y="12816"/>
                </a:cubicBezTo>
                <a:lnTo>
                  <a:pt x="40977" y="12816"/>
                </a:lnTo>
                <a:cubicBezTo>
                  <a:pt x="39697" y="10062"/>
                  <a:pt x="35347" y="3936"/>
                  <a:pt x="32864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609599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609599" y="1600201"/>
            <a:ext cx="10972800" cy="4525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 hidden="0"/>
          <p:cNvSpPr>
            <a:spLocks noGrp="1"/>
          </p:cNvSpPr>
          <p:nvPr isPhoto="0" userDrawn="0">
            <p:ph type="dt" sz="half" idx="2" hasCustomPrompt="0"/>
          </p:nvPr>
        </p:nvSpPr>
        <p:spPr bwMode="auto">
          <a:xfrm>
            <a:off x="609599" y="6356351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9D51E0-3758-456B-809F-07B187805C7D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 hidden="0"/>
          <p:cNvSpPr>
            <a:spLocks noGrp="1"/>
          </p:cNvSpPr>
          <p:nvPr isPhoto="0" userDrawn="0">
            <p:ph type="ftr" sz="quarter" idx="3" hasCustomPrompt="0"/>
          </p:nvPr>
        </p:nvSpPr>
        <p:spPr bwMode="auto">
          <a:xfrm>
            <a:off x="4165599" y="6356351"/>
            <a:ext cx="3860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 hidden="0"/>
          <p:cNvSpPr>
            <a:spLocks noGrp="1"/>
          </p:cNvSpPr>
          <p:nvPr isPhoto="0" userDrawn="0">
            <p:ph type="sldNum" sz="quarter" idx="4" hasCustomPrompt="0"/>
          </p:nvPr>
        </p:nvSpPr>
        <p:spPr bwMode="auto">
          <a:xfrm>
            <a:off x="8737599" y="6356351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D3B38E7-149F-4D77-9EEF-9309C2CB69A9}" type="slidenum">
              <a:rPr lang="ru-RU"/>
              <a:t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914400">
        <a:spcBef>
          <a:spcPts val="0"/>
        </a:spcBef>
        <a:buNone/>
        <a:defRPr sz="4400">
          <a:solidFill>
            <a:schemeClr val="tx1">
              <a:lumMod val="65000"/>
              <a:lumOff val="3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>
        <a:spcBef>
          <a:spcPts val="0"/>
        </a:spcBef>
        <a:buFont typeface="Arial"/>
        <a:buChar char="•"/>
        <a:defRPr sz="3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>
        <a:spcBef>
          <a:spcPts val="0"/>
        </a:spcBef>
        <a:buFont typeface="Arial"/>
        <a:buChar char="–"/>
        <a:defRPr sz="28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>
        <a:spcBef>
          <a:spcPts val="0"/>
        </a:spcBef>
        <a:buFont typeface="Arial"/>
        <a:buChar char="•"/>
        <a:defRPr sz="24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>
        <a:spcBef>
          <a:spcPts val="0"/>
        </a:spcBef>
        <a:buFont typeface="Arial"/>
        <a:buChar char="–"/>
        <a:defRPr sz="20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>
        <a:spcBef>
          <a:spcPts val="0"/>
        </a:spcBef>
        <a:buFont typeface="Arial"/>
        <a:buChar char="»"/>
        <a:defRPr sz="20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599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https://www.youtube.com/watch?v=bFd4XIOHz8M" TargetMode="External"/><Relationship Id="rId3" Type="http://schemas.openxmlformats.org/officeDocument/2006/relationships/image" Target="../media/image1.jpg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Relationship Id="rId3" Type="http://schemas.openxmlformats.org/officeDocument/2006/relationships/image" Target="../media/image6.jp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Subtitle 2" hidden="0"/>
          <p:cNvSpPr>
            <a:spLocks noGrp="1"/>
          </p:cNvSpPr>
          <p:nvPr isPhoto="0" userDrawn="0">
            <p:ph type="subTitle" idx="1" hasCustomPrompt="0"/>
          </p:nvPr>
        </p:nvSpPr>
        <p:spPr bwMode="auto">
          <a:xfrm>
            <a:off x="1943860" y="4389023"/>
            <a:ext cx="6720746" cy="720079"/>
          </a:xfrm>
        </p:spPr>
        <p:txBody>
          <a:bodyPr/>
          <a:lstStyle/>
          <a:p>
            <a:pPr>
              <a:defRPr/>
            </a:pPr>
            <a:r>
              <a:rPr lang="ru-RU" sz="3200" b="0" i="0" u="sng" strike="noStrike" cap="none" spc="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  <a:hlinkClick r:id="rId2" tooltip="https://www.youtube.com/watch?v=bFd4XIOHz8M"/>
              </a:rPr>
              <a:t>https://www.youtube.com/watch?v=bFd4XIOHz8M</a:t>
            </a:r>
            <a:endParaRPr lang="ru-RU"/>
          </a:p>
          <a:p>
            <a:pPr>
              <a:defRPr/>
            </a:pPr>
            <a:r>
              <a:rPr lang="ru-RU"/>
              <a:t>Чингачкук-Большой Змей</a:t>
            </a:r>
            <a:endParaRPr lang="ru-RU"/>
          </a:p>
        </p:txBody>
      </p:sp>
      <p:sp>
        <p:nvSpPr>
          <p:cNvPr id="2113822758" name="" hidden="0"/>
          <p:cNvSpPr/>
          <p:nvPr isPhoto="0" userDrawn="0"/>
        </p:nvSpPr>
        <p:spPr bwMode="auto">
          <a:xfrm flipH="0" flipV="0">
            <a:off x="10916268" y="3520404"/>
            <a:ext cx="220682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upright="0" compatLnSpc="1">
            <a:prstTxWarp prst="textNoShape"/>
            <a:spAutoFit/>
          </a:bodyPr>
          <a:p>
            <a:pPr>
              <a:defRPr/>
            </a:pPr>
            <a:endParaRPr/>
          </a:p>
        </p:txBody>
      </p:sp>
      <p:pic>
        <p:nvPicPr>
          <p:cNvPr id="566192213" name="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 flipH="0" flipV="0">
            <a:off x="4947708" y="228564"/>
            <a:ext cx="5769270" cy="37088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31729725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 vertOverflow="overflow" horzOverflow="clip" vert="horz" wrap="square" lIns="91440" tIns="45720" rIns="91440" bIns="45720" numCol="1" spcCol="0" rtlCol="0" fromWordArt="0" anchor="ctr" anchorCtr="0" forceAA="0" upright="0" compatLnSpc="0">
            <a:normAutofit fontScale="95000" lnSpcReduction="1000"/>
          </a:bodyPr>
          <a:lstStyle/>
          <a:p>
            <a:pPr>
              <a:defRPr/>
            </a:pPr>
            <a:r>
              <a:rPr i="1"/>
              <a:t>Социальные противоречия и конфликты</a:t>
            </a:r>
            <a:endParaRPr/>
          </a:p>
        </p:txBody>
      </p:sp>
      <p:sp>
        <p:nvSpPr>
          <p:cNvPr id="1253797371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Ответить на вопрос № 4 с.214 – Почему социальные противоречия в Северной Америке в колониальный период не были такими острыми, как в Европе?</a:t>
            </a:r>
            <a:endParaRPr/>
          </a:p>
          <a:p>
            <a:pPr marL="50164" algn="just">
              <a:defRPr/>
            </a:pPr>
            <a:r>
              <a:rPr/>
              <a:t>Порассуждать над высказыванием одного из лидеров восстания Бэкона в Виргинии – колониста Арнольда.</a:t>
            </a:r>
            <a:endParaRPr/>
          </a:p>
          <a:p>
            <a:pPr marL="0" indent="0">
              <a:buFont typeface="Arial"/>
              <a:buNone/>
              <a:defRPr/>
            </a:pPr>
            <a:r>
              <a:rPr/>
              <a:t>«У королей нет никаких прав, кроме тех, которые они присвоили себе огнем и мечом, и тот, кто силой меча лишит их этих прав, может претендовать на них с таким же основанием, как и сам король».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22915506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609599" y="605367"/>
            <a:ext cx="10972800" cy="1143000"/>
          </a:xfrm>
        </p:spPr>
        <p:txBody>
          <a:bodyPr vertOverflow="overflow" horzOverflow="clip" vert="horz" wrap="square" lIns="91440" tIns="45720" rIns="91440" bIns="45720" numCol="1" spcCol="0" rtlCol="0" fromWordArt="0" anchor="ctr" anchorCtr="0" forceAA="0" upright="0" compatLnSpc="0">
            <a:normAutofit fontScale="90000" lnSpcReduction="2000"/>
          </a:bodyPr>
          <a:lstStyle/>
          <a:p>
            <a:pPr>
              <a:defRPr/>
            </a:pPr>
            <a:r>
              <a:rPr/>
              <a:t>Заполнить таблицу: </a:t>
            </a:r>
            <a:r>
              <a:rPr b="1"/>
              <a:t>Социальные противоречия в английских колониях в Северной Америке</a:t>
            </a:r>
            <a:endParaRPr/>
          </a:p>
        </p:txBody>
      </p:sp>
      <p:graphicFrame>
        <p:nvGraphicFramePr>
          <p:cNvPr id="1879241133" name="" hidden="0"/>
          <p:cNvGraphicFramePr>
            <a:graphicFrameLocks xmlns:a="http://schemas.openxmlformats.org/drawingml/2006/main"/>
          </p:cNvGraphicFramePr>
          <p:nvPr isPhoto="0" userDrawn="0"/>
        </p:nvGraphicFramePr>
        <p:xfrm>
          <a:off x="1165520" y="2460624"/>
          <a:ext cx="10093853" cy="208099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{A3379A1F-F22C-45AB-AA0E-408565B12329}</a:tableStyleId>
              </a:tblPr>
              <a:tblGrid>
                <a:gridCol w="1968473"/>
                <a:gridCol w="1986841"/>
                <a:gridCol w="1714685"/>
                <a:gridCol w="2375330"/>
                <a:gridCol w="2035823"/>
              </a:tblGrid>
              <a:tr h="746803">
                <a:tc>
                  <a:txBody>
                    <a:bodyPr/>
                    <a:p>
                      <a:pPr algn="just">
                        <a:defRPr/>
                      </a:pPr>
                      <a:r>
                        <a:rPr sz="1800" b="0">
                          <a:solidFill>
                            <a:schemeClr val="tx1"/>
                          </a:solidFill>
                          <a:latin typeface="Arial Black"/>
                          <a:ea typeface="Arial Black"/>
                          <a:cs typeface="Arial Black"/>
                        </a:rPr>
                        <a:t>Дата</a:t>
                      </a:r>
                      <a:endParaRPr sz="1800" b="0">
                        <a:solidFill>
                          <a:schemeClr val="tx1"/>
                        </a:solidFill>
                        <a:latin typeface="Arial Black"/>
                        <a:ea typeface="Arial Black"/>
                        <a:cs typeface="Arial Black"/>
                      </a:endParaRPr>
                    </a:p>
                  </a:txBody>
                  <a:tcPr vert="horz" anchor="t"/>
                </a:tc>
                <a:tc>
                  <a:txBody>
                    <a:bodyPr/>
                    <a:p>
                      <a:pPr algn="just">
                        <a:defRPr/>
                      </a:pPr>
                      <a:r>
                        <a:rPr sz="1800" b="0">
                          <a:solidFill>
                            <a:schemeClr val="tx1"/>
                          </a:solidFill>
                          <a:latin typeface="Arial Black"/>
                          <a:ea typeface="Arial Black"/>
                          <a:cs typeface="Arial Black"/>
                        </a:rPr>
                        <a:t>Коло</a:t>
                      </a:r>
                      <a:endParaRPr sz="1800" b="0">
                        <a:solidFill>
                          <a:schemeClr val="tx1"/>
                        </a:solidFill>
                        <a:latin typeface="Arial Black"/>
                        <a:ea typeface="Arial Black"/>
                        <a:cs typeface="Arial Black"/>
                      </a:endParaRPr>
                    </a:p>
                    <a:p>
                      <a:pPr algn="just">
                        <a:defRPr/>
                      </a:pPr>
                      <a:r>
                        <a:rPr sz="1800" b="0">
                          <a:solidFill>
                            <a:schemeClr val="tx1"/>
                          </a:solidFill>
                          <a:latin typeface="Arial Black"/>
                          <a:ea typeface="Arial Black"/>
                          <a:cs typeface="Arial Black"/>
                        </a:rPr>
                        <a:t>ния</a:t>
                      </a:r>
                      <a:endParaRPr sz="1800" b="0">
                        <a:solidFill>
                          <a:schemeClr val="tx1"/>
                        </a:solidFill>
                        <a:latin typeface="Arial Black"/>
                        <a:ea typeface="Arial Black"/>
                        <a:cs typeface="Arial Black"/>
                      </a:endParaRPr>
                    </a:p>
                  </a:txBody>
                  <a:tcPr vert="horz" anchor="t"/>
                </a:tc>
                <a:tc>
                  <a:txBody>
                    <a:bodyPr/>
                    <a:p>
                      <a:pPr algn="just">
                        <a:defRPr/>
                      </a:pPr>
                      <a:r>
                        <a:rPr sz="1800" b="0">
                          <a:solidFill>
                            <a:schemeClr val="tx1"/>
                          </a:solidFill>
                          <a:latin typeface="Arial Black"/>
                          <a:ea typeface="Arial Black"/>
                          <a:cs typeface="Arial Black"/>
                        </a:rPr>
                        <a:t>Лидер</a:t>
                      </a:r>
                      <a:endParaRPr sz="1800" b="0">
                        <a:solidFill>
                          <a:schemeClr val="tx1"/>
                        </a:solidFill>
                        <a:latin typeface="Arial Black"/>
                        <a:ea typeface="Arial Black"/>
                        <a:cs typeface="Arial Black"/>
                      </a:endParaRPr>
                    </a:p>
                  </a:txBody>
                  <a:tcPr vert="horz" anchor="t"/>
                </a:tc>
                <a:tc>
                  <a:txBody>
                    <a:bodyPr/>
                    <a:p>
                      <a:pPr algn="just">
                        <a:defRPr/>
                      </a:pPr>
                      <a:r>
                        <a:rPr sz="1800" b="0">
                          <a:solidFill>
                            <a:schemeClr val="tx1"/>
                          </a:solidFill>
                          <a:latin typeface="Arial Black"/>
                          <a:ea typeface="Arial Black"/>
                          <a:cs typeface="Arial Black"/>
                        </a:rPr>
                        <a:t>Дейст</a:t>
                      </a:r>
                      <a:endParaRPr sz="1800" b="0">
                        <a:solidFill>
                          <a:schemeClr val="tx1"/>
                        </a:solidFill>
                        <a:latin typeface="Arial Black"/>
                        <a:ea typeface="Arial Black"/>
                        <a:cs typeface="Arial Black"/>
                      </a:endParaRPr>
                    </a:p>
                    <a:p>
                      <a:pPr algn="just">
                        <a:defRPr/>
                      </a:pPr>
                      <a:r>
                        <a:rPr sz="1800" b="0">
                          <a:solidFill>
                            <a:schemeClr val="tx1"/>
                          </a:solidFill>
                          <a:latin typeface="Arial Black"/>
                          <a:ea typeface="Arial Black"/>
                          <a:cs typeface="Arial Black"/>
                        </a:rPr>
                        <a:t>вия восста</a:t>
                      </a:r>
                      <a:endParaRPr sz="1800" b="0">
                        <a:solidFill>
                          <a:schemeClr val="tx1"/>
                        </a:solidFill>
                        <a:latin typeface="Arial Black"/>
                        <a:ea typeface="Arial Black"/>
                        <a:cs typeface="Arial Black"/>
                      </a:endParaRPr>
                    </a:p>
                    <a:p>
                      <a:pPr algn="just">
                        <a:defRPr/>
                      </a:pPr>
                      <a:r>
                        <a:rPr sz="1800" b="0">
                          <a:solidFill>
                            <a:schemeClr val="tx1"/>
                          </a:solidFill>
                          <a:latin typeface="Arial Black"/>
                          <a:ea typeface="Arial Black"/>
                          <a:cs typeface="Arial Black"/>
                        </a:rPr>
                        <a:t>вших</a:t>
                      </a:r>
                      <a:endParaRPr sz="1800" b="0">
                        <a:solidFill>
                          <a:schemeClr val="tx1"/>
                        </a:solidFill>
                        <a:latin typeface="Arial Black"/>
                        <a:ea typeface="Arial Black"/>
                        <a:cs typeface="Arial Black"/>
                      </a:endParaRPr>
                    </a:p>
                  </a:txBody>
                  <a:tcPr vert="horz" anchor="t"/>
                </a:tc>
                <a:tc>
                  <a:txBody>
                    <a:bodyPr/>
                    <a:p>
                      <a:pPr algn="just">
                        <a:defRPr/>
                      </a:pPr>
                      <a:r>
                        <a:rPr sz="1800" b="0">
                          <a:solidFill>
                            <a:schemeClr val="tx1"/>
                          </a:solidFill>
                          <a:latin typeface="Arial Black"/>
                          <a:ea typeface="Arial Black"/>
                          <a:cs typeface="Arial Black"/>
                        </a:rPr>
                        <a:t>Итоги</a:t>
                      </a:r>
                      <a:endParaRPr sz="1800" b="0">
                        <a:solidFill>
                          <a:schemeClr val="tx1"/>
                        </a:solidFill>
                        <a:latin typeface="Arial Black"/>
                        <a:ea typeface="Arial Black"/>
                        <a:cs typeface="Arial Black"/>
                      </a:endParaRPr>
                    </a:p>
                  </a:txBody>
                  <a:tcPr vert="horz" anchor="t"/>
                </a:tc>
              </a:tr>
              <a:tr h="1128495">
                <a:tc>
                  <a:txBody>
                    <a:bodyPr/>
                    <a:p>
                      <a:pPr algn="just">
                        <a:defRPr/>
                      </a:pPr>
                      <a:endParaRPr sz="800"/>
                    </a:p>
                    <a:p>
                      <a:pPr algn="just">
                        <a:defRPr/>
                      </a:pPr>
                      <a:endParaRPr sz="800"/>
                    </a:p>
                    <a:p>
                      <a:pPr algn="just">
                        <a:defRPr/>
                      </a:pPr>
                      <a:endParaRPr sz="800"/>
                    </a:p>
                  </a:txBody>
                  <a:tcPr vert="horz" anchor="t"/>
                </a:tc>
                <a:tc>
                  <a:txBody>
                    <a:bodyPr/>
                    <a:p>
                      <a:pPr algn="just">
                        <a:defRPr/>
                      </a:pPr>
                      <a:endParaRPr sz="800"/>
                    </a:p>
                  </a:txBody>
                  <a:tcPr vert="horz" anchor="t"/>
                </a:tc>
                <a:tc>
                  <a:txBody>
                    <a:bodyPr/>
                    <a:p>
                      <a:pPr algn="just">
                        <a:defRPr/>
                      </a:pPr>
                      <a:endParaRPr sz="800"/>
                    </a:p>
                  </a:txBody>
                  <a:tcPr vert="horz" anchor="t"/>
                </a:tc>
                <a:tc>
                  <a:txBody>
                    <a:bodyPr/>
                    <a:p>
                      <a:pPr algn="just">
                        <a:defRPr/>
                      </a:pPr>
                      <a:endParaRPr sz="800"/>
                    </a:p>
                  </a:txBody>
                  <a:tcPr vert="horz" anchor="t"/>
                </a:tc>
                <a:tc>
                  <a:txBody>
                    <a:bodyPr/>
                    <a:p>
                      <a:pPr algn="just">
                        <a:defRPr/>
                      </a:pPr>
                      <a:endParaRPr sz="800"/>
                    </a:p>
                  </a:txBody>
                  <a:tcPr vert="horz" anchor="t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37867793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ДОМАШНЕЕ ЗАДАНИЕ</a:t>
            </a:r>
            <a:endParaRPr/>
          </a:p>
        </p:txBody>
      </p:sp>
      <p:sp>
        <p:nvSpPr>
          <p:cNvPr id="1457113900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 algn="just">
              <a:defRPr/>
            </a:pPr>
            <a:r>
              <a:rPr/>
              <a:t>§23, вопросы № 1,3, Задание 1,2</a:t>
            </a:r>
            <a:endParaRPr/>
          </a:p>
          <a:p>
            <a:pPr>
              <a:defRPr/>
            </a:pPr>
            <a:r>
              <a:rPr/>
              <a:t>Подготовить сообщение «Б.Франклин – идол американского общества»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92559129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 flipH="0" flipV="0">
            <a:off x="-1650776" y="1332972"/>
            <a:ext cx="6508749" cy="915986"/>
          </a:xfrm>
        </p:spPr>
        <p:txBody>
          <a:bodyPr vertOverflow="overflow" horzOverflow="clip" vert="horz" wrap="square" lIns="91440" tIns="45720" rIns="91440" bIns="45720" numCol="1" spcCol="0" rtlCol="0" fromWordArt="0" anchor="ctr" anchorCtr="0" forceAA="0" upright="0" compatLnSpc="0">
            <a:normAutofit/>
          </a:bodyPr>
          <a:lstStyle/>
          <a:p>
            <a:pPr>
              <a:defRPr/>
            </a:pPr>
            <a:r>
              <a:rPr sz="2600"/>
              <a:t>Карта Америки 1775-1783г</a:t>
            </a:r>
            <a:endParaRPr sz="2600"/>
          </a:p>
        </p:txBody>
      </p:sp>
      <p:pic>
        <p:nvPicPr>
          <p:cNvPr id="482892027" name="" hidden="0"/>
          <p:cNvPicPr>
            <a:picLocks noChangeAspect="1"/>
          </p:cNvPicPr>
          <p:nvPr isPhoto="0" userDrawn="0"/>
        </p:nvPicPr>
        <p:blipFill>
          <a:blip r:embed="rId2"/>
          <a:srcRect l="36029" t="18765" r="17311" b="4673"/>
          <a:stretch/>
        </p:blipFill>
        <p:spPr bwMode="auto">
          <a:xfrm rot="0" flipH="0" flipV="0">
            <a:off x="4857973" y="79374"/>
            <a:ext cx="7281289" cy="67204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37384815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 vertOverflow="overflow" horzOverflow="clip" vert="horz" wrap="square" lIns="91440" tIns="45720" rIns="91440" bIns="45720" numCol="1" spcCol="0" rtlCol="0" fromWordArt="0" anchor="ctr" anchorCtr="0" forceAA="0" upright="0" compatLnSpc="0">
            <a:normAutofit fontScale="95000" lnSpcReduction="1000"/>
          </a:bodyPr>
          <a:lstStyle/>
          <a:p>
            <a:pPr>
              <a:defRPr/>
            </a:pPr>
            <a:r>
              <a:rPr/>
              <a:t>Тема урока: Северная Америка 17 в.</a:t>
            </a:r>
            <a:endParaRPr/>
          </a:p>
        </p:txBody>
      </p:sp>
      <p:sp>
        <p:nvSpPr>
          <p:cNvPr id="1918632052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 marL="0" indent="0" algn="ctr">
              <a:buFont typeface="Arial"/>
              <a:buNone/>
              <a:defRPr/>
            </a:pPr>
            <a:r>
              <a:rPr/>
              <a:t>План урока:</a:t>
            </a:r>
            <a:endParaRPr/>
          </a:p>
          <a:p>
            <a:pPr>
              <a:defRPr/>
            </a:pPr>
            <a:r>
              <a:rPr/>
              <a:t>1.Начало колониального периода</a:t>
            </a:r>
            <a:r>
              <a:rPr/>
              <a:t>. </a:t>
            </a:r>
            <a:endParaRPr/>
          </a:p>
          <a:p>
            <a:pPr>
              <a:defRPr/>
            </a:pPr>
            <a:r>
              <a:rPr/>
              <a:t>2. Новые английские колонии на американской земле</a:t>
            </a:r>
            <a:r>
              <a:rPr/>
              <a:t>. </a:t>
            </a:r>
            <a:endParaRPr/>
          </a:p>
          <a:p>
            <a:pPr>
              <a:defRPr/>
            </a:pPr>
            <a:r>
              <a:rPr/>
              <a:t>3. Раннее американское общество</a:t>
            </a:r>
            <a:r>
              <a:rPr/>
              <a:t>. </a:t>
            </a:r>
            <a:endParaRPr/>
          </a:p>
          <a:p>
            <a:pPr>
              <a:defRPr/>
            </a:pPr>
            <a:r>
              <a:rPr/>
              <a:t>4.</a:t>
            </a:r>
            <a:r>
              <a:rPr/>
              <a:t>Социальные противоречия и конфликты</a:t>
            </a:r>
            <a:r>
              <a:rPr/>
              <a:t>.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96249208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 vertOverflow="overflow" horzOverflow="clip" vert="horz" wrap="square" lIns="91440" tIns="45720" rIns="91440" bIns="45720" numCol="1" spcCol="0" rtlCol="0" fromWordArt="0" anchor="ctr" anchorCtr="0" forceAA="0" upright="0" compatLnSpc="0">
            <a:normAutofit fontScale="90000" lnSpcReduction="2000"/>
          </a:bodyPr>
          <a:lstStyle/>
          <a:p>
            <a:pPr>
              <a:defRPr/>
            </a:pPr>
            <a:r>
              <a:rPr/>
              <a:t>Во время Великих географических открытий:</a:t>
            </a:r>
            <a:endParaRPr/>
          </a:p>
        </p:txBody>
      </p:sp>
      <p:sp>
        <p:nvSpPr>
          <p:cNvPr id="2051606657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rmAutofit fontScale="70000" lnSpcReduction="6000"/>
          </a:bodyPr>
          <a:lstStyle/>
          <a:p>
            <a:pPr marL="50164" algn="just">
              <a:defRPr/>
            </a:pPr>
            <a:r>
              <a:rPr i="1"/>
              <a:t>Испания и Португалия</a:t>
            </a:r>
            <a:endParaRPr i="1"/>
          </a:p>
          <a:p>
            <a:pPr marL="50164" algn="just">
              <a:defRPr/>
            </a:pPr>
            <a:r>
              <a:rPr i="1"/>
              <a:t>→ </a:t>
            </a:r>
            <a:r>
              <a:rPr/>
              <a:t>Открыли огромный материк – Америку.</a:t>
            </a:r>
            <a:endParaRPr/>
          </a:p>
          <a:p>
            <a:pPr marL="50164" algn="just">
              <a:defRPr/>
            </a:pPr>
            <a:r>
              <a:rPr i="1"/>
              <a:t>Англия и Голландия</a:t>
            </a:r>
            <a:endParaRPr/>
          </a:p>
          <a:p>
            <a:pPr marL="50164" algn="just">
              <a:defRPr/>
            </a:pPr>
            <a:r>
              <a:rPr/>
              <a:t>→ Путь к Северной Америке открыл генуэзец Джон Кабот, когда он служил в Англии.</a:t>
            </a:r>
            <a:endParaRPr/>
          </a:p>
          <a:p>
            <a:pPr marL="50164" algn="just">
              <a:defRPr/>
            </a:pPr>
            <a:r>
              <a:rPr/>
              <a:t>→  </a:t>
            </a:r>
            <a:r>
              <a:rPr lang="en-US"/>
              <a:t>XVI</a:t>
            </a:r>
            <a:r>
              <a:rPr/>
              <a:t> век – три плавания совершил Мартин Фробшер, затем Генри Гудзон.</a:t>
            </a:r>
            <a:endParaRPr/>
          </a:p>
          <a:p>
            <a:pPr marL="50164" algn="just">
              <a:defRPr/>
            </a:pPr>
            <a:r>
              <a:rPr/>
              <a:t>→ Но первоначально Америка не привлекла англичан, т.к. не было условий для развития овцеводства.</a:t>
            </a:r>
            <a:endParaRPr/>
          </a:p>
          <a:p>
            <a:pPr marL="50164" algn="just">
              <a:defRPr/>
            </a:pPr>
            <a:r>
              <a:rPr i="1"/>
              <a:t>Франция</a:t>
            </a:r>
            <a:endParaRPr i="1"/>
          </a:p>
          <a:p>
            <a:pPr>
              <a:defRPr/>
            </a:pPr>
            <a:r>
              <a:rPr/>
              <a:t>→ Француз Жан Картье исследовал пролив Святого Лаврентия. От местного населения – индейцев – узнал о Великих американских озерах.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31005564" name="Объект 2" hidden="0"/>
          <p:cNvSpPr>
            <a:spLocks noGrp="1"/>
          </p:cNvSpPr>
          <p:nvPr isPhoto="0" userDrawn="0">
            <p:ph idx="1" hasCustomPrompt="0"/>
          </p:nvPr>
        </p:nvSpPr>
        <p:spPr bwMode="auto">
          <a:xfrm flipH="0" flipV="0">
            <a:off x="1530581" y="647701"/>
            <a:ext cx="9998901" cy="1138236"/>
          </a:xfrm>
          <a:prstGeom prst="rect">
            <a:avLst/>
          </a:prstGeom>
          <a:ln w="28575">
            <a:solidFill>
              <a:schemeClr val="accent2"/>
            </a:solidFill>
            <a:prstDash val="solid"/>
          </a:ln>
        </p:spPr>
        <p:txBody>
          <a:bodyPr/>
          <a:lstStyle/>
          <a:p>
            <a:pPr>
              <a:defRPr/>
            </a:pPr>
            <a:r>
              <a:rPr/>
              <a:t>Май 1607 г. принято считать началом колонизации англичанами Северной Америки.</a:t>
            </a:r>
            <a:endParaRPr/>
          </a:p>
        </p:txBody>
      </p:sp>
      <p:sp>
        <p:nvSpPr>
          <p:cNvPr id="491563647" name="" hidden="0"/>
          <p:cNvSpPr/>
          <p:nvPr isPhoto="0" userDrawn="0"/>
        </p:nvSpPr>
        <p:spPr bwMode="auto">
          <a:xfrm flipH="0" flipV="0">
            <a:off x="11394301" y="5466415"/>
            <a:ext cx="53237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upright="0" compatLnSpc="1">
            <a:prstTxWarp prst="textNoShape"/>
            <a:spAutoFit/>
          </a:bodyPr>
          <a:p>
            <a:pPr>
              <a:defRPr/>
            </a:pPr>
            <a:endParaRPr/>
          </a:p>
        </p:txBody>
      </p:sp>
      <p:pic>
        <p:nvPicPr>
          <p:cNvPr id="1843367659" name="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 flipH="0" flipV="0">
            <a:off x="5910838" y="1991677"/>
            <a:ext cx="5844790" cy="3474738"/>
          </a:xfrm>
          <a:prstGeom prst="rect">
            <a:avLst/>
          </a:prstGeom>
        </p:spPr>
      </p:pic>
      <p:sp>
        <p:nvSpPr>
          <p:cNvPr id="2067182988" name="" hidden="0"/>
          <p:cNvSpPr txBox="1"/>
          <p:nvPr isPhoto="0" userDrawn="0"/>
        </p:nvSpPr>
        <p:spPr bwMode="auto">
          <a:xfrm flipH="0" flipV="0">
            <a:off x="332083" y="2460624"/>
            <a:ext cx="5397607" cy="1737396"/>
          </a:xfrm>
          <a:prstGeom prst="rect">
            <a:avLst/>
          </a:prstGeom>
          <a:noFill/>
          <a:ln w="38099">
            <a:solidFill>
              <a:schemeClr val="accent2"/>
            </a:solidFill>
            <a:prstDash val="solid"/>
          </a:ln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/>
              <a:t>Первое английское поселение в Америке было основано в 1607 г. в устье р.Джеймс в Виргинии и получило название Джеймстауна.</a:t>
            </a:r>
            <a:endParaRPr/>
          </a:p>
          <a:p>
            <a:pPr>
              <a:defRPr/>
            </a:pPr>
            <a:endParaRPr/>
          </a:p>
          <a:p>
            <a:pPr>
              <a:defRPr/>
            </a:pPr>
            <a:r>
              <a:rPr/>
              <a:t> Первая колония Англии на земле Северной Америки получила название Виргиния.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69717353" name="" hidden="0"/>
          <p:cNvPicPr/>
          <p:nvPr isPhoto="0" userDrawn="0"/>
        </p:nvPicPr>
        <p:blipFill>
          <a:blip r:embed="rId2"/>
          <a:stretch/>
        </p:blipFill>
        <p:spPr bwMode="auto">
          <a:xfrm rot="0" flipH="0" flipV="0">
            <a:off x="3280833" y="1521353"/>
            <a:ext cx="7171562" cy="4921249"/>
          </a:xfrm>
          <a:prstGeom prst="rect">
            <a:avLst/>
          </a:prstGeom>
          <a:noFill/>
          <a:ln>
            <a:noFill/>
          </a:ln>
        </p:spPr>
      </p:pic>
      <p:sp>
        <p:nvSpPr>
          <p:cNvPr id="351663321" name="" hidden="0"/>
          <p:cNvSpPr txBox="1"/>
          <p:nvPr isPhoto="0" userDrawn="0"/>
        </p:nvSpPr>
        <p:spPr bwMode="auto">
          <a:xfrm flipH="0" flipV="0">
            <a:off x="3745208" y="873124"/>
            <a:ext cx="5822525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/>
              <a:t>АНГЛИЙСКИЕ КОЛОНИИИ В АМЕРИКЕ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51670873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РЕЗОЛЮЦИЯ АНГЛИЙСКОГО ПАРЛАМЕНТА:</a:t>
            </a:r>
            <a:endParaRPr/>
          </a:p>
          <a:p>
            <a:pPr marL="0" indent="0">
              <a:buFont typeface="Arial"/>
              <a:buNone/>
              <a:defRPr/>
            </a:pPr>
            <a:r>
              <a:rPr i="1"/>
              <a:t>«Развитие промышленности в колониях ослабляет их зависимость от Англии».</a:t>
            </a:r>
            <a:endParaRPr b="1" i="1"/>
          </a:p>
          <a:p>
            <a:pPr marL="0" indent="0">
              <a:buFont typeface="Arial"/>
              <a:buNone/>
              <a:defRPr/>
            </a:pPr>
            <a:r>
              <a:rPr/>
              <a:t>ПРЕМЬЕР-МИНИСТР АНГЛИИ ПИТТ УТВЕРЖДАЛ:</a:t>
            </a:r>
            <a:endParaRPr b="1" i="1"/>
          </a:p>
          <a:p>
            <a:pPr marL="50164" algn="just">
              <a:defRPr/>
            </a:pPr>
            <a:r>
              <a:rPr i="1"/>
              <a:t>«Суверенитет Англии над колониями…должен пронизывать все законодательство с тем, чтобы мы связывали любые нужные меры,  за исключением извлечения денег из карманов без их согласия».</a:t>
            </a:r>
            <a:endParaRPr i="1"/>
          </a:p>
          <a:p>
            <a:pPr marL="0" indent="0">
              <a:buFont typeface="Arial"/>
              <a:buNone/>
              <a:defRPr/>
            </a:pPr>
            <a:endParaRPr i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91626058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Срединные колонии</a:t>
            </a:r>
            <a:endParaRPr/>
          </a:p>
        </p:txBody>
      </p:sp>
      <p:sp>
        <p:nvSpPr>
          <p:cNvPr id="1944913363" name="" hidden="0"/>
          <p:cNvSpPr/>
          <p:nvPr isPhoto="0" userDrawn="0"/>
        </p:nvSpPr>
        <p:spPr bwMode="auto">
          <a:xfrm flipH="0" flipV="0">
            <a:off x="6616780" y="4816792"/>
            <a:ext cx="608558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upright="0" compatLnSpc="1">
            <a:prstTxWarp prst="textNoShape"/>
            <a:spAutoFit/>
          </a:bodyPr>
          <a:p>
            <a:pPr>
              <a:defRPr/>
            </a:pPr>
            <a:endParaRPr/>
          </a:p>
        </p:txBody>
      </p:sp>
      <p:sp>
        <p:nvSpPr>
          <p:cNvPr id="209320754" name="" hidden="0"/>
          <p:cNvSpPr/>
          <p:nvPr isPhoto="0" userDrawn="0"/>
        </p:nvSpPr>
        <p:spPr bwMode="auto">
          <a:xfrm flipH="0" flipV="0">
            <a:off x="5913023" y="4816792"/>
            <a:ext cx="50913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upright="0" compatLnSpc="1">
            <a:prstTxWarp prst="textNoShape"/>
            <a:spAutoFit/>
          </a:bodyPr>
          <a:p>
            <a:pPr>
              <a:defRPr/>
            </a:pPr>
            <a:endParaRPr/>
          </a:p>
        </p:txBody>
      </p:sp>
      <p:sp>
        <p:nvSpPr>
          <p:cNvPr id="1320453704" name="" hidden="0"/>
          <p:cNvSpPr txBox="1"/>
          <p:nvPr isPhoto="0" userDrawn="0"/>
        </p:nvSpPr>
        <p:spPr bwMode="auto">
          <a:xfrm flipH="0" flipV="0">
            <a:off x="5412083" y="1371600"/>
            <a:ext cx="3307327" cy="420627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spAutoFit/>
          </a:bodyPr>
          <a:p>
            <a:pPr marL="50164" algn="just">
              <a:defRPr/>
            </a:pPr>
            <a:r>
              <a:rPr/>
              <a:t>В 1620 г. часть этих территорий заняли голландцы и основали там колонии Новые Нидерланды. Но в ходе одной из англо-голландских войн англичане в 1664 г. отвоевали эту колонию и назвали ее Нью-Йорк.</a:t>
            </a:r>
            <a:endParaRPr/>
          </a:p>
          <a:p>
            <a:pPr marL="50164" algn="just">
              <a:defRPr/>
            </a:pPr>
            <a:endParaRPr/>
          </a:p>
          <a:p>
            <a:pPr>
              <a:defRPr/>
            </a:pPr>
            <a:r>
              <a:rPr/>
              <a:t>1682 г. – У.Пенн – сын английского адмирала, основал еще одну срединную колонию – Пенсильванию.</a:t>
            </a:r>
            <a:endParaRPr/>
          </a:p>
        </p:txBody>
      </p:sp>
      <p:sp>
        <p:nvSpPr>
          <p:cNvPr id="450635332" name="" hidden="0"/>
          <p:cNvSpPr/>
          <p:nvPr isPhoto="0" userDrawn="0"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upright="0" compatLnSpc="1">
            <a:prstTxWarp prst="textNoShape"/>
            <a:spAutoFit/>
          </a:bodyPr>
          <a:p>
            <a:pPr>
              <a:defRPr/>
            </a:pPr>
            <a:endParaRPr/>
          </a:p>
        </p:txBody>
      </p:sp>
      <p:pic>
        <p:nvPicPr>
          <p:cNvPr id="1985508201" name="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 flipH="0" flipV="0">
            <a:off x="14672" y="555624"/>
            <a:ext cx="5187187" cy="6334852"/>
          </a:xfrm>
          <a:prstGeom prst="rect">
            <a:avLst/>
          </a:prstGeom>
        </p:spPr>
      </p:pic>
      <p:sp>
        <p:nvSpPr>
          <p:cNvPr id="1483846886" name="" hidden="0"/>
          <p:cNvSpPr/>
          <p:nvPr isPhoto="0" userDrawn="0"/>
        </p:nvSpPr>
        <p:spPr bwMode="auto">
          <a:xfrm flipH="0" flipV="0">
            <a:off x="13618032" y="5360661"/>
            <a:ext cx="18579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upright="0" compatLnSpc="1">
            <a:prstTxWarp prst="textNoShape"/>
            <a:spAutoFit/>
          </a:bodyPr>
          <a:p>
            <a:pPr>
              <a:defRPr/>
            </a:pPr>
            <a:endParaRPr/>
          </a:p>
        </p:txBody>
      </p:sp>
      <p:pic>
        <p:nvPicPr>
          <p:cNvPr id="838852026" name="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 flipH="0" flipV="0">
            <a:off x="8811978" y="3258441"/>
            <a:ext cx="3302128" cy="34824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7814076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i="1"/>
              <a:t>Раннее американское общество</a:t>
            </a:r>
            <a:endParaRPr/>
          </a:p>
        </p:txBody>
      </p:sp>
      <p:sp>
        <p:nvSpPr>
          <p:cNvPr id="231711155" name="" hidden="0"/>
          <p:cNvSpPr txBox="1"/>
          <p:nvPr isPhoto="0" userDrawn="0"/>
        </p:nvSpPr>
        <p:spPr bwMode="auto">
          <a:xfrm flipH="0" flipV="0">
            <a:off x="2858853" y="1823314"/>
            <a:ext cx="7236425" cy="365795"/>
          </a:xfrm>
          <a:prstGeom prst="rect">
            <a:avLst/>
          </a:prstGeom>
          <a:noFill/>
          <a:ln w="19049">
            <a:solidFill>
              <a:schemeClr val="accent1">
                <a:lumMod val="50196"/>
              </a:schemeClr>
            </a:solidFill>
            <a:prstDash val="solid"/>
          </a:ln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/>
              <a:t>КРУПНЫЕ ЗЕМЛЕВЛАДЕЛЬЦЫ, СОСТОЯТЕЛЬНЫЕ ТОРГОВЦЫ.</a:t>
            </a:r>
            <a:endParaRPr/>
          </a:p>
        </p:txBody>
      </p:sp>
      <p:sp>
        <p:nvSpPr>
          <p:cNvPr id="641599864" name="" hidden="0"/>
          <p:cNvSpPr txBox="1"/>
          <p:nvPr isPhoto="0" userDrawn="0"/>
        </p:nvSpPr>
        <p:spPr bwMode="auto">
          <a:xfrm flipH="0" flipV="0">
            <a:off x="1760833" y="2262187"/>
            <a:ext cx="8890107" cy="640115"/>
          </a:xfrm>
          <a:prstGeom prst="rect">
            <a:avLst/>
          </a:prstGeom>
          <a:noFill/>
          <a:ln w="19049">
            <a:solidFill>
              <a:schemeClr val="accent1">
                <a:lumMod val="50196"/>
              </a:schemeClr>
            </a:solidFill>
            <a:prstDash val="solid"/>
          </a:ln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ctr">
              <a:defRPr/>
            </a:pPr>
            <a:r>
              <a:rPr/>
              <a:t>СРЕДНИЕ И МЕЛКИЕ ТОРГОВЦЫ И ФЕРМЕРЫ, СВЯЩЕННИКИ И ОПЫТНЫЕ РЕМЕСЛЕННИКИ.</a:t>
            </a:r>
            <a:endParaRPr/>
          </a:p>
        </p:txBody>
      </p:sp>
      <p:sp>
        <p:nvSpPr>
          <p:cNvPr id="545941270" name="" hidden="0"/>
          <p:cNvSpPr txBox="1"/>
          <p:nvPr isPhoto="0" userDrawn="0"/>
        </p:nvSpPr>
        <p:spPr bwMode="auto">
          <a:xfrm flipH="0" flipV="0">
            <a:off x="1363958" y="3003020"/>
            <a:ext cx="9843183" cy="640115"/>
          </a:xfrm>
          <a:prstGeom prst="rect">
            <a:avLst/>
          </a:prstGeom>
          <a:noFill/>
          <a:ln w="19049">
            <a:solidFill>
              <a:schemeClr val="accent1">
                <a:lumMod val="50196"/>
              </a:schemeClr>
            </a:solidFill>
            <a:prstDash val="solid"/>
          </a:ln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ctr">
              <a:defRPr/>
            </a:pPr>
            <a:r>
              <a:rPr/>
              <a:t>БЕДНЫЕ ФЕРМЕРЫ, РЕМЕСЛЕННИКИ, ФЕРМЕРЫ-КОЧЕВНИКИ, ФЕРМЕРЫ-АРЕНДАТОРЫ, НАЕМНЫЕ С/Х РАБОТНИКИ.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Turtl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ONLYOFFICE/7.1.1.57</Application>
  <DocSecurity>0</DocSecurity>
  <PresentationFormat>Widescreen</PresentationFormat>
  <Paragraphs>0</Paragraphs>
  <Slides>12</Slides>
  <Notes>12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:identifier/>
  <dc:language/>
  <cp:lastModifiedBy/>
  <cp:revision>6</cp:revision>
  <dcterms:created xsi:type="dcterms:W3CDTF">2012-12-03T06:56:55Z</dcterms:created>
  <dcterms:modified xsi:type="dcterms:W3CDTF">2022-10-02T14:42:55Z</dcterms:modified>
  <cp:category/>
  <cp:contentStatus/>
  <cp:version/>
</cp:coreProperties>
</file>