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0E714-90AE-9D4E-807E-ECF70DB6B5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19C450-4BD9-ED4F-89D8-4BB8E4D04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DFCBE4-D3B5-E849-9973-78CC367A3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761E76-E038-DF4B-AADC-A759ADF8B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C182B3-904C-B141-BB9C-81F78433E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5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AC294-270A-C647-A59A-535ACB25F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ADF3E0-F63F-3A44-9C30-C30A38152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DEDE6E-90EF-EE44-AFB9-23BA452C7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685E39-D50B-2C48-A609-1ABACDF7D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732221-D78F-834E-9373-09FA18D6C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51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E9A476C-8E07-6242-A3B4-22B2D45F66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960C19-FC7A-8B4C-8D3A-83D2A94AFA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4C062F-6AF7-C140-A353-4A2D81B41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B4A766-3587-3A4A-B66A-3F68EB2E5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73205F-9F84-4844-95B3-609FCCA87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933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79F01-2218-1447-BD9A-91D75A0A1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DF9C49-A4EF-A549-B670-3B706F0AC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8C4B08-DDB5-5740-88C2-767B02983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DFF77D-5C33-9141-81A4-CFA78F47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31A4BB-A113-4246-9982-96F3FB759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83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8852F1-1819-AC43-BDB4-04475843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4CC7D6-51BD-044B-B35F-6CB5096DB7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5F4CBF-939E-B144-85CD-33F5CF04F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9FA9C4-EEF8-7941-BF09-1238D40A2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6CE266-E4AA-B046-B1C6-AF462F16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26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E19164-A05F-124E-8DA9-59E3CDDE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9D5C2F-08C5-0848-B11C-9AC94C670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6CD93A-40D8-924D-A109-3242C3581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1C8B18-043C-3E4C-8794-52ED5ACD7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9A643E-D8B6-C74E-911C-78BEC5C9C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A10CF4-9E0F-6B4C-90DF-521C19841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946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7253E-08E4-0F48-AEFE-8CE315565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A03E61-3FAD-7E4E-86A0-432BE1937C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A167E8-D16B-8F42-8848-80BDD9293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0562536-5A0B-CE46-BDA6-B0A5FA3932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4F9077-8A5F-2A4D-8A38-5761615094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1B5FDC5-AB9D-444D-A784-7DB59F310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5C2116-E9A1-184D-8CDE-E64D5799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306444-15F8-F74A-B978-6D9EC4509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837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ADADD-4598-DB49-9D36-5D4A73D13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BEFB77-1720-F14F-908C-5DCDDCF29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DB0CC29-6B17-CC49-9A78-72AFB0869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5E7E69-766F-A24F-877C-47287B596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1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33AF97D-88D6-DD42-AB56-06F247140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2CD8CEF-2E46-EE40-87A8-7DDF81B49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25E043-8B96-A049-B295-5CC8EA2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79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5E825-021B-D349-8DFF-EC471F175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24D8E6-DC1A-E245-BFB8-2F189EDFE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3F1751-5E3F-684F-A301-4963C1F32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8F703B-30BB-8848-882F-43D798A27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5879DD-D5A9-114F-AA80-917EADB9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8B2FBC-0646-0A41-8476-5ADB33F64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0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B45ED-2C24-284A-8683-D9A7BBF3F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315618F-FAAA-4E40-84EC-47FB0845AA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FDDC5A-7719-A940-911C-408AECA7FC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8860E1-ABB7-E245-ABD3-67260594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B5647F-36C9-D744-B754-3793D4CAE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86CD4D-93E2-B346-9BF4-9692FB98D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453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9EDE4F-2430-3340-80AD-70545F2AE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A7FF22-3C1E-7043-8F07-FA4EE0FED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F5925A-4518-1547-ABED-A93E8E6663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22CAA-74EB-914B-AB40-368F0B45766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2AEE3D-C637-C147-BCBE-2ACCCFAB4C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CA90A3-3401-7443-854B-659363D31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88755-C179-D649-8EC6-545DCC0EE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1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26BE58-3153-7B45-ADDA-6075A2C21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7214" y="1041400"/>
            <a:ext cx="9144000" cy="1541544"/>
          </a:xfrm>
        </p:spPr>
        <p:txBody>
          <a:bodyPr>
            <a:normAutofit/>
          </a:bodyPr>
          <a:lstStyle/>
          <a:p>
            <a:r>
              <a:rPr lang="ru-RU" sz="4800" dirty="0"/>
              <a:t>ПРЕЗЕНТАЦИЯ</a:t>
            </a:r>
            <a:r>
              <a:rPr lang="en-US" sz="4800" dirty="0"/>
              <a:t> 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C74ADC-A3E4-3E4C-8E11-CA551935DE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35431"/>
            <a:ext cx="9144000" cy="2222369"/>
          </a:xfrm>
        </p:spPr>
        <p:txBody>
          <a:bodyPr>
            <a:normAutofit fontScale="25000" lnSpcReduction="20000"/>
          </a:bodyPr>
          <a:lstStyle/>
          <a:p>
            <a:r>
              <a:rPr lang="ru-RU" sz="14400" dirty="0"/>
              <a:t>На тему: «Безопасность детей на дороге».</a:t>
            </a:r>
          </a:p>
          <a:p>
            <a:endParaRPr lang="ru-RU" sz="8000" dirty="0"/>
          </a:p>
          <a:p>
            <a:r>
              <a:rPr lang="ru-RU" sz="11200" dirty="0"/>
              <a:t>Преподаватель-организатор ОБЖ МБОУ СОШ № 14</a:t>
            </a:r>
          </a:p>
          <a:p>
            <a:r>
              <a:rPr lang="ru-RU" sz="11200" dirty="0"/>
              <a:t>городского округа город Воронеж, </a:t>
            </a:r>
          </a:p>
          <a:p>
            <a:r>
              <a:rPr lang="ru-RU" sz="11200" dirty="0"/>
              <a:t>кандидат философских наук Алесин Игорь Иванович.</a:t>
            </a:r>
          </a:p>
          <a:p>
            <a:endParaRPr lang="ru-RU" sz="11200" dirty="0"/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0321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B2E615-8A83-1944-BC5E-4EC3FBEB5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806" y="5343410"/>
            <a:ext cx="5895718" cy="1514590"/>
          </a:xfrm>
        </p:spPr>
        <p:txBody>
          <a:bodyPr>
            <a:normAutofit/>
          </a:bodyPr>
          <a:lstStyle/>
          <a:p>
            <a:r>
              <a:rPr lang="ru-RU" dirty="0"/>
              <a:t>Соблюдайте правила </a:t>
            </a:r>
            <a:r>
              <a:rPr lang="ru-RU"/>
              <a:t>дорожного движения!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10A4307-BB49-924B-88D1-75C791791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807" y="0"/>
            <a:ext cx="5895717" cy="5337931"/>
          </a:xfrm>
        </p:spPr>
      </p:pic>
    </p:spTree>
    <p:extLst>
      <p:ext uri="{BB962C8B-B14F-4D97-AF65-F5344CB8AC3E}">
        <p14:creationId xmlns:p14="http://schemas.microsoft.com/office/powerpoint/2010/main" val="1243546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BEEDDD-6ADB-6643-A7C2-F39E24FE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4762" y="-217434"/>
            <a:ext cx="6507238" cy="7075434"/>
          </a:xfrm>
        </p:spPr>
        <p:txBody>
          <a:bodyPr/>
          <a:lstStyle/>
          <a:p>
            <a:r>
              <a:rPr lang="ru-RU" dirty="0"/>
              <a:t>Участники дорожного движения обязаны знать и соблюдать правила дорожного движения:подчинятся сигналам светофора, следовать указаниям дорожных знаков и разметки, а также выполнять распоряжения регулировщиков.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253E74F-E054-5F49-A376-B6EBAD581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84762" cy="6837925"/>
          </a:xfrm>
        </p:spPr>
      </p:pic>
    </p:spTree>
    <p:extLst>
      <p:ext uri="{BB962C8B-B14F-4D97-AF65-F5344CB8AC3E}">
        <p14:creationId xmlns:p14="http://schemas.microsoft.com/office/powerpoint/2010/main" val="20677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A908AD-D819-5642-803D-2D98160D8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525" y="0"/>
            <a:ext cx="5774868" cy="6858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Пешеход</a:t>
            </a:r>
            <a:r>
              <a:rPr lang="ru-RU" dirty="0"/>
              <a:t>- это человек находящийся на дороге вне транспортного средства. </a:t>
            </a:r>
            <a:br>
              <a:rPr lang="ru-RU" dirty="0"/>
            </a:br>
            <a:r>
              <a:rPr lang="ru-RU" b="1" dirty="0"/>
              <a:t>Пешеходный переход</a:t>
            </a:r>
            <a:r>
              <a:rPr lang="ru-RU" dirty="0"/>
              <a:t>- это участок обозначенный специальными знаками разметкой выделенный для движения пешеходов через дорогу.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41CE724-93B2-634D-9570-5BD0E78A9D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289524" cy="6858000"/>
          </a:xfrm>
        </p:spPr>
      </p:pic>
    </p:spTree>
    <p:extLst>
      <p:ext uri="{BB962C8B-B14F-4D97-AF65-F5344CB8AC3E}">
        <p14:creationId xmlns:p14="http://schemas.microsoft.com/office/powerpoint/2010/main" val="171297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C6BA7-67B2-0944-AF0A-B5D52FFB3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690" y="1"/>
            <a:ext cx="6643310" cy="6858000"/>
          </a:xfrm>
        </p:spPr>
        <p:txBody>
          <a:bodyPr>
            <a:noAutofit/>
          </a:bodyPr>
          <a:lstStyle/>
          <a:p>
            <a:r>
              <a:rPr lang="ru-RU" sz="2500" b="1" dirty="0">
                <a:solidFill>
                  <a:prstClr val="black"/>
                </a:solidFill>
                <a:latin typeface="TimesNewRomanPSMT"/>
              </a:rPr>
              <a:t>Общие рекомендации поведения пешехода на дороге зимой и в тёмное время суток.</a:t>
            </a:r>
            <a:br>
              <a:rPr lang="ru-RU" sz="2500" dirty="0">
                <a:solidFill>
                  <a:prstClr val="black"/>
                </a:solidFill>
                <a:latin typeface="TimesNewRomanPSMT"/>
              </a:rPr>
            </a:br>
            <a:r>
              <a:rPr lang="ru-RU" sz="2500" dirty="0">
                <a:solidFill>
                  <a:prstClr val="black"/>
                </a:solidFill>
                <a:latin typeface="TimesNewRomanPSMT"/>
              </a:rPr>
              <a:t>1. Быть особо внимательным на дороге в сумерках и темноте.2. Переходить дорогу только по подземным, надземным или регулируемым переходам, а в случае их отсутствия- при переходе увеличить безопасное расстояние до автомобиля.3. Помните, раскатанные ледяные дорожки на тротуаре или пешеходных переходах могут привести к серьёзным травмам.4. Верхняя одежда с капюшоном ограничивает поле зрения при переходе через дорогу.5. Наклейте (нашейте) на куртку или рюкзак светящуюся ленту, аппликацию или значок, которые отражают свет, в сумерках на зимней дороге водитель увидит пешехода.6. Помогайте на дороге престарелым людям и детям младшего возраста</a:t>
            </a:r>
            <a:r>
              <a:rPr lang="ru-RU" sz="3200" dirty="0">
                <a:solidFill>
                  <a:prstClr val="black"/>
                </a:solidFill>
                <a:latin typeface="TimesNewRomanPSMT"/>
              </a:rPr>
              <a:t>.</a:t>
            </a:r>
            <a:endParaRPr lang="ru-RU" sz="32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63674C3-5AAB-8D4A-9F97-109A2C60A2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48690" cy="6858000"/>
          </a:xfrm>
        </p:spPr>
      </p:pic>
    </p:spTree>
    <p:extLst>
      <p:ext uri="{BB962C8B-B14F-4D97-AF65-F5344CB8AC3E}">
        <p14:creationId xmlns:p14="http://schemas.microsoft.com/office/powerpoint/2010/main" val="569553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AE3E7A-78FD-9749-A505-44FA5C6A9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556" y="0"/>
            <a:ext cx="6214444" cy="6858000"/>
          </a:xfrm>
        </p:spPr>
        <p:txBody>
          <a:bodyPr>
            <a:noAutofit/>
          </a:bodyPr>
          <a:lstStyle/>
          <a:p>
            <a:r>
              <a:rPr lang="ru-RU" sz="3400" b="1" dirty="0"/>
              <a:t>Перекрёсток</a:t>
            </a:r>
            <a:r>
              <a:rPr lang="ru-RU" sz="3400" dirty="0"/>
              <a:t>-это место пересечения дорог отличается интенсивным движением машин, и поэтому по перекрёсткам ходить запрещено. Можно переходить проезжую часть у перекрёстка по пешеходным переходам. На перекрёстке очередность движения определяется сигналами светофора, специальной разметкой или дорожному знаками, а при необходимости- регулировщиком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9D004E3-9DD5-FA42-849F-A7C545B8F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" y="0"/>
            <a:ext cx="5968636" cy="6858000"/>
          </a:xfrm>
        </p:spPr>
      </p:pic>
    </p:spTree>
    <p:extLst>
      <p:ext uri="{BB962C8B-B14F-4D97-AF65-F5344CB8AC3E}">
        <p14:creationId xmlns:p14="http://schemas.microsoft.com/office/powerpoint/2010/main" val="799685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FAE3A4-81F8-1C4D-B295-658F7DBC8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4102" y="-22127"/>
            <a:ext cx="6717897" cy="6858000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333333"/>
                </a:solidFill>
                <a:latin typeface="Helvetica" pitchFamily="2" charset="0"/>
              </a:rPr>
              <a:t>Дворовая территория</a:t>
            </a:r>
            <a:r>
              <a:rPr lang="ru-RU" sz="2200" dirty="0">
                <a:solidFill>
                  <a:srgbClr val="333333"/>
                </a:solidFill>
                <a:latin typeface="Helvetica" pitchFamily="2" charset="0"/>
              </a:rPr>
              <a:t> - это пространство между жилыми домами. Она не обозначена знаками, однако имеет ряд характерных признаков: наличие зелёных насаждений, детских площадок и подъездных дорог к домам.</a:t>
            </a:r>
            <a:br>
              <a:rPr lang="ru-RU" sz="22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200" b="1" dirty="0">
                <a:solidFill>
                  <a:srgbClr val="333333"/>
                </a:solidFill>
                <a:latin typeface="Helvetica" pitchFamily="2" charset="0"/>
              </a:rPr>
              <a:t>Жилая зона</a:t>
            </a:r>
            <a:r>
              <a:rPr lang="ru-RU" sz="2200" dirty="0">
                <a:solidFill>
                  <a:srgbClr val="333333"/>
                </a:solidFill>
                <a:latin typeface="Helvetica" pitchFamily="2" charset="0"/>
              </a:rPr>
              <a:t> - более широкое понятие. Чаще всего это целый жилой микрорайон. Жилая зона имеет разветвлённую сеть проездов местного значения, вокруг которых расположены: жилые здания, школы, детские сады, торговые центры и медицинские учреждения.В жилой зоне и на дворовой территории запрещены: сквозное движение, учебная езда и стоянка автомобилей с работающим двигателем. </a:t>
            </a:r>
            <a:br>
              <a:rPr lang="ru-RU" sz="22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200" b="1" dirty="0">
                <a:solidFill>
                  <a:srgbClr val="333333"/>
                </a:solidFill>
                <a:latin typeface="Helvetica" pitchFamily="2" charset="0"/>
              </a:rPr>
              <a:t>Существуют специальные правила поведения автомобилистов во дворах:</a:t>
            </a:r>
            <a:br>
              <a:rPr lang="ru-RU" sz="22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200" dirty="0">
                <a:solidFill>
                  <a:srgbClr val="333333"/>
                </a:solidFill>
                <a:latin typeface="Helvetica" pitchFamily="2" charset="0"/>
              </a:rPr>
              <a:t> –скорость движения автомобилей не должна превышать 15-20 км/ч</a:t>
            </a:r>
            <a:br>
              <a:rPr lang="ru-RU" sz="22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200" dirty="0">
                <a:solidFill>
                  <a:srgbClr val="333333"/>
                </a:solidFill>
                <a:latin typeface="Helvetica" pitchFamily="2" charset="0"/>
              </a:rPr>
              <a:t>– во дворах нельзя устраивать учебную езду</a:t>
            </a:r>
            <a:br>
              <a:rPr lang="ru-RU" sz="22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200" dirty="0">
                <a:solidFill>
                  <a:srgbClr val="333333"/>
                </a:solidFill>
                <a:latin typeface="Helvetica" pitchFamily="2" charset="0"/>
              </a:rPr>
              <a:t>-выезжающий с территории двора автомобиль должен уступать дорогу транспорту следующему по дороге.</a:t>
            </a:r>
            <a:endParaRPr lang="ru-RU" sz="22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9E8112F-E910-5F48-AB64-0525921EC5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2127"/>
            <a:ext cx="5352142" cy="6905210"/>
          </a:xfrm>
        </p:spPr>
      </p:pic>
    </p:spTree>
    <p:extLst>
      <p:ext uri="{BB962C8B-B14F-4D97-AF65-F5344CB8AC3E}">
        <p14:creationId xmlns:p14="http://schemas.microsoft.com/office/powerpoint/2010/main" val="209738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C6CF3-93B4-C64B-9184-E831544E6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405" y="1"/>
            <a:ext cx="8330596" cy="685799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Helvetica" pitchFamily="2" charset="0"/>
              </a:rPr>
              <a:t>Транспорт (транспортные средства) </a:t>
            </a:r>
            <a:r>
              <a:rPr lang="ru-RU" sz="2400" dirty="0">
                <a:solidFill>
                  <a:srgbClr val="333333"/>
                </a:solidFill>
                <a:latin typeface="Helvetica" pitchFamily="2" charset="0"/>
              </a:rPr>
              <a:t>-- это всевозможные средства, предназначенные для перемещения людей и грузов.Транспорт по назначению разделяют на:Пассажирский -- автобусы, троллейбусы, трамваи и легковые автомобили.- Грузовой -- автомобили, которые перевозят различные грузы и подразделяются по грузоподъёмности и габаритам.- </a:t>
            </a:r>
            <a:r>
              <a:rPr lang="ru-RU" sz="2400" b="1" dirty="0">
                <a:solidFill>
                  <a:srgbClr val="333333"/>
                </a:solidFill>
                <a:latin typeface="Helvetica" pitchFamily="2" charset="0"/>
              </a:rPr>
              <a:t>Специальные автомобили</a:t>
            </a:r>
            <a:r>
              <a:rPr lang="ru-RU" sz="2400" dirty="0">
                <a:solidFill>
                  <a:srgbClr val="333333"/>
                </a:solidFill>
                <a:latin typeface="Helvetica" pitchFamily="2" charset="0"/>
              </a:rPr>
              <a:t>: пожарные, полицейские, медицинские. Эта категория транспорта пользуется определёнными преимуществами перед другими участниками дорожного движения.</a:t>
            </a:r>
            <a:br>
              <a:rPr lang="ru-RU" sz="24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400" b="1" dirty="0">
                <a:solidFill>
                  <a:srgbClr val="333333"/>
                </a:solidFill>
                <a:latin typeface="Helvetica" pitchFamily="2" charset="0"/>
              </a:rPr>
              <a:t>Дорога</a:t>
            </a:r>
            <a:r>
              <a:rPr lang="ru-RU" sz="2400" dirty="0">
                <a:solidFill>
                  <a:srgbClr val="333333"/>
                </a:solidFill>
                <a:latin typeface="Helvetica" pitchFamily="2" charset="0"/>
              </a:rPr>
              <a:t>- полоса земли специально обустроенная или приспособленная для движения транспортных средств. Современная дорога может включать одну или несколько проезжих частей, а также трамвайные пути, тротуары , обочины и разделительные полосы. Разделительная полоса не предназначена для движения и остановки транспорта. </a:t>
            </a:r>
            <a:br>
              <a:rPr lang="ru-RU" sz="2400" dirty="0">
                <a:solidFill>
                  <a:srgbClr val="333333"/>
                </a:solidFill>
                <a:latin typeface="Helvetica" pitchFamily="2" charset="0"/>
              </a:rPr>
            </a:br>
            <a:r>
              <a:rPr lang="ru-RU" sz="2400" dirty="0">
                <a:solidFill>
                  <a:srgbClr val="333333"/>
                </a:solidFill>
                <a:latin typeface="Helvetica" pitchFamily="2" charset="0"/>
              </a:rPr>
              <a:t>Движение транспорта бывает односторонним и двусторонним. </a:t>
            </a:r>
            <a:r>
              <a:rPr lang="ru-RU" sz="2400" b="1" dirty="0">
                <a:solidFill>
                  <a:srgbClr val="333333"/>
                </a:solidFill>
                <a:latin typeface="Helvetica" pitchFamily="2" charset="0"/>
              </a:rPr>
              <a:t>Тротуар</a:t>
            </a:r>
            <a:r>
              <a:rPr lang="ru-RU" sz="2400" dirty="0">
                <a:solidFill>
                  <a:srgbClr val="333333"/>
                </a:solidFill>
                <a:latin typeface="Helvetica" pitchFamily="2" charset="0"/>
              </a:rPr>
              <a:t>- это элемент дороги предназначенный для движения пешеходов.</a:t>
            </a:r>
            <a:endParaRPr lang="ru-RU" sz="24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68F2EBE-9D92-9C4A-AD1A-EC68F61EC0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37"/>
            <a:ext cx="3734405" cy="681031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F9DDE5-0610-7441-9FC9-970BEECE8153}"/>
              </a:ext>
            </a:extLst>
          </p:cNvPr>
          <p:cNvSpPr txBox="1"/>
          <p:nvPr/>
        </p:nvSpPr>
        <p:spPr>
          <a:xfrm>
            <a:off x="7714494" y="-154429"/>
            <a:ext cx="6115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333333"/>
                </a:solidFill>
                <a:latin typeface="Helvetica" pitchFamily="2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824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B6E7B-697F-C947-B115-8D055636D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1357" y="-75595"/>
            <a:ext cx="6096000" cy="6867920"/>
          </a:xfrm>
        </p:spPr>
        <p:txBody>
          <a:bodyPr>
            <a:noAutofit/>
          </a:bodyPr>
          <a:lstStyle/>
          <a:p>
            <a:r>
              <a:rPr lang="ru-RU" sz="1900" b="1" dirty="0">
                <a:solidFill>
                  <a:srgbClr val="333333"/>
                </a:solidFill>
                <a:latin typeface="Helvetica" pitchFamily="2" charset="0"/>
              </a:rPr>
              <a:t>Пассажир</a:t>
            </a:r>
            <a:r>
              <a:rPr lang="ru-RU" sz="1900" dirty="0">
                <a:solidFill>
                  <a:srgbClr val="333333"/>
                </a:solidFill>
                <a:latin typeface="Helvetica" pitchFamily="2" charset="0"/>
              </a:rPr>
              <a:t> - это человек, совершающий поездку на каком-либо виде транспорта. Все мы являемся пассажирами, когда входим в салон автобуса (любое транспортное средство) или выходим из него, и в этот момент мы должны соблюдать правила поведения пассажира.Мы ожидаем транспорт на посадочной площадке, которая может находиться на тротуаре или обочине дороги. Если она расположена на проезжей части на одном уровне с ней, в этом случае её границы отмечают на дороге сплошной белой линией. Посадочная площадка может даже находиться на середине дороги, но на участке приподнятом над проезжей частью, например остановка трамвая. В основном посадочные площадки оборудованы навесом, местом для сидения, схемами маршрутов движения транспорта.Посадку и высадку следует производить со стороны тротуара или обочины и только после полной остановки транспортного средства. Если посадка и высадка невозможны со стороны тротуара или обочины, они могут осуществляться со стороны проезжей части при условии, что это будет безопасно и не создаст помех другим участникам движения.</a:t>
            </a:r>
            <a:endParaRPr lang="ru-RU" sz="19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0F6D11D-FB06-E44A-B340-03FC9F93C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6867920"/>
          </a:xfrm>
        </p:spPr>
      </p:pic>
    </p:spTree>
    <p:extLst>
      <p:ext uri="{BB962C8B-B14F-4D97-AF65-F5344CB8AC3E}">
        <p14:creationId xmlns:p14="http://schemas.microsoft.com/office/powerpoint/2010/main" val="3775877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9763C-05B1-A94F-BBEA-5E1D3490A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7862" y="2394932"/>
            <a:ext cx="3105276" cy="391441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A5A6652-57D7-E741-814C-BFF4C36D9E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861" y="-21641"/>
            <a:ext cx="4375275" cy="6901282"/>
          </a:xfrm>
        </p:spPr>
      </p:pic>
    </p:spTree>
    <p:extLst>
      <p:ext uri="{BB962C8B-B14F-4D97-AF65-F5344CB8AC3E}">
        <p14:creationId xmlns:p14="http://schemas.microsoft.com/office/powerpoint/2010/main" val="2389185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Helvetica</vt:lpstr>
      <vt:lpstr>TimesNewRomanPSMT</vt:lpstr>
      <vt:lpstr>Тема Office</vt:lpstr>
      <vt:lpstr>ПРЕЗЕНТАЦИЯ </vt:lpstr>
      <vt:lpstr>Участники дорожного движения обязаны знать и соблюдать правила дорожного движения:подчинятся сигналам светофора, следовать указаниям дорожных знаков и разметки, а также выполнять распоряжения регулировщиков.</vt:lpstr>
      <vt:lpstr>Пешеход- это человек находящийся на дороге вне транспортного средства.  Пешеходный переход- это участок обозначенный специальными знаками разметкой выделенный для движения пешеходов через дорогу.</vt:lpstr>
      <vt:lpstr>Общие рекомендации поведения пешехода на дороге зимой и в тёмное время суток. 1. Быть особо внимательным на дороге в сумерках и темноте.2. Переходить дорогу только по подземным, надземным или регулируемым переходам, а в случае их отсутствия- при переходе увеличить безопасное расстояние до автомобиля.3. Помните, раскатанные ледяные дорожки на тротуаре или пешеходных переходах могут привести к серьёзным травмам.4. Верхняя одежда с капюшоном ограничивает поле зрения при переходе через дорогу.5. Наклейте (нашейте) на куртку или рюкзак светящуюся ленту, аппликацию или значок, которые отражают свет, в сумерках на зимней дороге водитель увидит пешехода.6. Помогайте на дороге престарелым людям и детям младшего возраста.</vt:lpstr>
      <vt:lpstr>Перекрёсток-это место пересечения дорог отличается интенсивным движением машин, и поэтому по перекрёсткам ходить запрещено. Можно переходить проезжую часть у перекрёстка по пешеходным переходам. На перекрёстке очередность движения определяется сигналами светофора, специальной разметкой или дорожному знаками, а при необходимости- регулировщиком</vt:lpstr>
      <vt:lpstr>Дворовая территория - это пространство между жилыми домами. Она не обозначена знаками, однако имеет ряд характерных признаков: наличие зелёных насаждений, детских площадок и подъездных дорог к домам. Жилая зона - более широкое понятие. Чаще всего это целый жилой микрорайон. Жилая зона имеет разветвлённую сеть проездов местного значения, вокруг которых расположены: жилые здания, школы, детские сады, торговые центры и медицинские учреждения.В жилой зоне и на дворовой территории запрещены: сквозное движение, учебная езда и стоянка автомобилей с работающим двигателем.  Существуют специальные правила поведения автомобилистов во дворах:  –скорость движения автомобилей не должна превышать 15-20 км/ч – во дворах нельзя устраивать учебную езду -выезжающий с территории двора автомобиль должен уступать дорогу транспорту следующему по дороге.</vt:lpstr>
      <vt:lpstr>Транспорт (транспортные средства) -- это всевозможные средства, предназначенные для перемещения людей и грузов.Транспорт по назначению разделяют на:Пассажирский -- автобусы, троллейбусы, трамваи и легковые автомобили.- Грузовой -- автомобили, которые перевозят различные грузы и подразделяются по грузоподъёмности и габаритам.- Специальные автомобили: пожарные, полицейские, медицинские. Эта категория транспорта пользуется определёнными преимуществами перед другими участниками дорожного движения. Дорога- полоса земли специально обустроенная или приспособленная для движения транспортных средств. Современная дорога может включать одну или несколько проезжих частей, а также трамвайные пути, тротуары , обочины и разделительные полосы. Разделительная полоса не предназначена для движения и остановки транспорта.  Движение транспорта бывает односторонним и двусторонним. Тротуар- это элемент дороги предназначенный для движения пешеходов.</vt:lpstr>
      <vt:lpstr>Пассажир - это человек, совершающий поездку на каком-либо виде транспорта. Все мы являемся пассажирами, когда входим в салон автобуса (любое транспортное средство) или выходим из него, и в этот момент мы должны соблюдать правила поведения пассажира.Мы ожидаем транспорт на посадочной площадке, которая может находиться на тротуаре или обочине дороги. Если она расположена на проезжей части на одном уровне с ней, в этом случае её границы отмечают на дороге сплошной белой линией. Посадочная площадка может даже находиться на середине дороги, но на участке приподнятом над проезжей частью, например остановка трамвая. В основном посадочные площадки оборудованы навесом, местом для сидения, схемами маршрутов движения транспорта.Посадку и высадку следует производить со стороны тротуара или обочины и только после полной остановки транспортного средства. Если посадка и высадка невозможны со стороны тротуара или обочины, они могут осуществляться со стороны проезжей части при условии, что это будет безопасно и не создаст помех другим участникам движения.</vt:lpstr>
      <vt:lpstr>Презентация PowerPoint</vt:lpstr>
      <vt:lpstr>Соблюдайте правила дорожного движения!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Кирилл Долгих</dc:creator>
  <cp:lastModifiedBy>Игорь Алесин</cp:lastModifiedBy>
  <cp:revision>5</cp:revision>
  <dcterms:created xsi:type="dcterms:W3CDTF">2020-04-16T16:24:57Z</dcterms:created>
  <dcterms:modified xsi:type="dcterms:W3CDTF">2022-10-02T08:33:54Z</dcterms:modified>
</cp:coreProperties>
</file>