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62" r:id="rId5"/>
    <p:sldId id="259" r:id="rId6"/>
    <p:sldId id="258" r:id="rId7"/>
    <p:sldId id="275" r:id="rId8"/>
    <p:sldId id="268" r:id="rId9"/>
    <p:sldId id="264" r:id="rId10"/>
    <p:sldId id="265" r:id="rId11"/>
    <p:sldId id="269" r:id="rId12"/>
    <p:sldId id="272" r:id="rId13"/>
    <p:sldId id="273" r:id="rId14"/>
    <p:sldId id="27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3A2168-03DC-6012-23B6-5F979B970B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A8AE0E8-1CA6-0234-D8C3-E9B894D6DB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EFBCB6F-C490-0EEB-2B68-A9CA296BE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5E55D-6610-4DED-A961-DAE03D66F7AE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A0E910E-288E-87DF-8A75-A62130B44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09718DA-13F1-DF25-D018-6A720FDEA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CA01-3CD3-49CD-9A2C-061F6BD8D4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093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162F902-7B70-B617-DFF6-A2111DFAA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9B3CD721-8900-6F08-8711-1135BF74F2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9DCAE37-A384-6BD6-B313-EA532F836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5E55D-6610-4DED-A961-DAE03D66F7AE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EFEED4E-9F57-CEC3-F1B0-0F56AF4D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7959B71-B8D2-13B4-7857-D604FEFEA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CA01-3CD3-49CD-9A2C-061F6BD8D4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3887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D4BA2A3F-E012-E52B-C1FF-64169CB681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8F7E32EB-D252-498F-7D16-F48A5BD487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1691B04-B944-15AB-FBD2-C7D1DC9F3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5E55D-6610-4DED-A961-DAE03D66F7AE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FFE2DE8-5EF6-2D13-22CE-7A31F09FB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F517B9A-AB13-F882-CE18-C5C3D8115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CA01-3CD3-49CD-9A2C-061F6BD8D4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0910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8E2693C-BF31-8A78-D7F3-66313AB9C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8D8FC8E-C239-C277-2645-B04975927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DBE7A59-4405-C34C-39A8-34A66AB5A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5E55D-6610-4DED-A961-DAE03D66F7AE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C442700-580D-1315-0DE0-00D2121F6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4A96636-A8AD-AECC-0C80-9E9CAEC0E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CA01-3CD3-49CD-9A2C-061F6BD8D4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3205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F68BAA-7F80-6455-D3A5-6B8DA8E22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D87E77C-CCF8-505B-E3C3-BEB4B08B13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D7BC6C8-4F38-652E-583D-56B4FCF7E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5E55D-6610-4DED-A961-DAE03D66F7AE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91789C3-C667-1AA2-91A3-1A94C6EB8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08C7065-523B-F237-690B-0141F659C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CA01-3CD3-49CD-9A2C-061F6BD8D4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562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8EEE567-03F4-066F-A39A-5D5E3CC2F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7A76DB8-B9B7-A99E-56B6-669AE90B30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539C1AF-A42B-0525-B63C-FF1DC26F8B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7627202-A746-B0AB-D233-621997A7E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5E55D-6610-4DED-A961-DAE03D66F7AE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3D32BF7-2824-C8CE-4FDC-6901695FF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73B8733-2B44-8754-7D6F-8905DDB0D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CA01-3CD3-49CD-9A2C-061F6BD8D4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0691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03456A2-A74B-5EDE-08BD-238486186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67D11BC-8E69-1681-CF6B-AF4DA2C161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F08C0CB-641A-D761-DA7C-4C4FB05E19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ADB075B2-C01C-DED5-247C-D08EC2A1EE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B6A9422-806E-6E0F-1857-2686A532A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88EE3F8F-29BF-D0D6-7B2F-C10BAF369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5E55D-6610-4DED-A961-DAE03D66F7AE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9EEF8ABA-9AB1-5C9A-416D-0823C484A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ED5457D8-EE39-7AC2-399F-D3422851B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CA01-3CD3-49CD-9A2C-061F6BD8D4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9193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4A7310-A50F-4A9A-5204-AD0914E1D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A65BBEF9-264F-B4B9-59C5-A34C59ECC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5E55D-6610-4DED-A961-DAE03D66F7AE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0B73BE3-DB31-8429-1317-D6FFDFB39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1BD9E21D-3ADC-9D00-AE9B-0C9C3C0AC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CA01-3CD3-49CD-9A2C-061F6BD8D4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671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650A0CF-C2AB-CAC9-B935-F2D00C75F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5E55D-6610-4DED-A961-DAE03D66F7AE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DA76C93E-9635-FE40-444C-292770D8C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9B3E7F38-DEB5-9B77-EEEC-AA65D81D5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CA01-3CD3-49CD-9A2C-061F6BD8D4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6745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4E893D-266D-B2D8-5B2B-6FCE8755D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85144AF-9BAF-7232-0993-D5958AC53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EA966F09-7CDD-6722-9AB4-FCAB620B0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78C4FD2-8A8B-58F9-A91A-41AC9B598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5E55D-6610-4DED-A961-DAE03D66F7AE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238AA03-C7E0-5D35-69C7-E8AF36E66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509FE3C-619C-9E0B-D587-D350D1E6F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CA01-3CD3-49CD-9A2C-061F6BD8D4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3749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14E563-83C3-EDF4-2A54-12153A03E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43D7097B-3F61-8203-46F0-11B9EAC087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3A392FF3-9DA5-07D8-5B31-D6D194548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57F63CC-8DA3-076E-66CE-2EEA53962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5E55D-6610-4DED-A961-DAE03D66F7AE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B17A22D-2473-70FD-D3D0-20212B252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0977FF1-81A2-243B-DE4F-41A5A5D81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CA01-3CD3-49CD-9A2C-061F6BD8D4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6291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8DD7AB8-22FD-E6EB-F3EA-D1FF7434E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FCBF2CA-0FB2-7CF3-D18B-216CEF02A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1E55579-9D53-FA90-E917-3D43DD03A4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5E55D-6610-4DED-A961-DAE03D66F7AE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CFC9447-2F19-E31C-292A-FC229F897C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16D79AC-14A8-CC6F-8F33-CD424B9CA6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8CA01-3CD3-49CD-9A2C-061F6BD8D4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510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31FEC0A-A500-07B4-1EB4-5975ACD567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3139" y="2544792"/>
            <a:ext cx="9187133" cy="4055896"/>
          </a:xfrm>
        </p:spPr>
        <p:txBody>
          <a:bodyPr>
            <a:noAutofit/>
          </a:bodyPr>
          <a:lstStyle/>
          <a:p>
            <a:r>
              <a:rPr lang="ru-RU" sz="4400" b="1" dirty="0">
                <a:latin typeface="Sylfaen" panose="010A0502050306030303" pitchFamily="18" charset="0"/>
              </a:rPr>
              <a:t>Представления о мире в </a:t>
            </a:r>
            <a:r>
              <a:rPr lang="ru-RU" sz="4400" b="1" dirty="0" smtClean="0">
                <a:latin typeface="Sylfaen" panose="010A0502050306030303" pitchFamily="18" charset="0"/>
              </a:rPr>
              <a:t>древности. Путешествия и открытия в </a:t>
            </a:r>
            <a:r>
              <a:rPr lang="ru-RU" sz="4400" b="1" dirty="0" smtClean="0">
                <a:latin typeface="Sylfaen" panose="010A0502050306030303" pitchFamily="18" charset="0"/>
              </a:rPr>
              <a:t>Средневековье</a:t>
            </a:r>
            <a:br>
              <a:rPr lang="ru-RU" sz="4400" b="1" dirty="0" smtClean="0">
                <a:latin typeface="Sylfaen" panose="010A0502050306030303" pitchFamily="18" charset="0"/>
              </a:rPr>
            </a:br>
            <a:r>
              <a:rPr lang="ru-RU" sz="4400" b="1" dirty="0" smtClean="0">
                <a:latin typeface="Sylfaen" panose="010A0502050306030303" pitchFamily="18" charset="0"/>
              </a:rPr>
              <a:t/>
            </a:r>
            <a:br>
              <a:rPr lang="ru-RU" sz="4400" b="1" dirty="0" smtClean="0">
                <a:latin typeface="Sylfaen" panose="010A0502050306030303" pitchFamily="18" charset="0"/>
              </a:rPr>
            </a:br>
            <a:r>
              <a:rPr lang="ru-RU" sz="4400" b="1" dirty="0" smtClean="0">
                <a:latin typeface="Sylfaen" panose="010A0502050306030303" pitchFamily="18" charset="0"/>
              </a:rPr>
              <a:t/>
            </a:r>
            <a:br>
              <a:rPr lang="ru-RU" sz="4400" b="1" dirty="0" smtClean="0">
                <a:latin typeface="Sylfaen" panose="010A0502050306030303" pitchFamily="18" charset="0"/>
              </a:rPr>
            </a:b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П</a:t>
            </a: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резентацию </a:t>
            </a: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выполнил: учитель биологии МОУ «Лицей №1» г </a:t>
            </a: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Тутаев - </a:t>
            </a: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Чистов Л.С</a:t>
            </a: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.</a:t>
            </a:r>
            <a:endParaRPr lang="ru-RU" sz="2800" b="1" dirty="0">
              <a:latin typeface="Sylfaen" panose="010A0502050306030303" pitchFamily="18" charset="0"/>
            </a:endParaRPr>
          </a:p>
        </p:txBody>
      </p:sp>
      <p:sp>
        <p:nvSpPr>
          <p:cNvPr id="18436" name="AutoShape 4" descr="https://1kommunist.ru/wp-content/uploads/2021/07/1970-ehkspediciya-norvezhskogo-puteshestvennika-issledovatel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6" name="Picture 2" descr="https://sun9-49.userapi.com/impf/c837129/v837129355/58011/XYYZaU5ehfg.jpg?size=2560x1440&amp;quality=96&amp;sign=39e6492996541e55ba595efeb0ca452c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2929" y="177265"/>
            <a:ext cx="5365629" cy="30181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25908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B378999-D9D4-F08C-E2AD-261723779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694" y="3842307"/>
            <a:ext cx="5978106" cy="238013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400" dirty="0" smtClean="0">
                <a:latin typeface="+mj-lt"/>
              </a:rPr>
              <a:t>Возглавлял  в 545г до н.э. экспедицию к берегам Африки, целью которой было основание новых колоний. </a:t>
            </a:r>
            <a:r>
              <a:rPr lang="ru-RU" sz="2400" dirty="0" smtClean="0">
                <a:latin typeface="+mj-lt"/>
              </a:rPr>
              <a:t>Первым </a:t>
            </a:r>
            <a:r>
              <a:rPr lang="ru-RU" sz="2400" dirty="0" smtClean="0">
                <a:latin typeface="+mj-lt"/>
              </a:rPr>
              <a:t>из финикийцев прошел путь от </a:t>
            </a:r>
            <a:r>
              <a:rPr lang="ru-RU" sz="2400" dirty="0" smtClean="0">
                <a:latin typeface="+mj-lt"/>
              </a:rPr>
              <a:t>Гибралтарского пролива </a:t>
            </a:r>
            <a:r>
              <a:rPr lang="ru-RU" sz="2400" dirty="0" smtClean="0">
                <a:latin typeface="+mj-lt"/>
              </a:rPr>
              <a:t>до западного побережья Африки.</a:t>
            </a:r>
            <a:endParaRPr lang="ru-RU" sz="2400" dirty="0">
              <a:latin typeface="+mj-lt"/>
            </a:endParaRPr>
          </a:p>
        </p:txBody>
      </p:sp>
      <p:pic>
        <p:nvPicPr>
          <p:cNvPr id="11266" name="Picture 2" descr="https://mir-znaniy.com/wp-content/uploads/2017/10/gannon.png"/>
          <p:cNvPicPr>
            <a:picLocks noChangeAspect="1" noChangeArrowheads="1"/>
          </p:cNvPicPr>
          <p:nvPr/>
        </p:nvPicPr>
        <p:blipFill>
          <a:blip r:embed="rId2" cstate="print"/>
          <a:srcRect l="8062" r="7588"/>
          <a:stretch>
            <a:fillRect/>
          </a:stretch>
        </p:blipFill>
        <p:spPr bwMode="auto">
          <a:xfrm>
            <a:off x="6682778" y="170099"/>
            <a:ext cx="5241805" cy="6385975"/>
          </a:xfrm>
          <a:prstGeom prst="rect">
            <a:avLst/>
          </a:prstGeom>
          <a:noFill/>
        </p:spPr>
      </p:pic>
      <p:sp>
        <p:nvSpPr>
          <p:cNvPr id="11268" name="AutoShape 4" descr="https://yt3.ggpht.com/a/AATXAJzyDAqXP3-MVNhyr8_bt1kxVN9Zkv7Xwdyt-g=s900-c-k-c0xffffffff-no-rj-m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847" y="269957"/>
            <a:ext cx="2564981" cy="3213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637896" y="289309"/>
            <a:ext cx="2555869" cy="1392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chemeClr val="accent1"/>
                </a:solidFill>
              </a:rPr>
              <a:t>ГАННОН</a:t>
            </a:r>
            <a:r>
              <a:rPr lang="ru-RU" sz="2400" dirty="0" smtClean="0"/>
              <a:t> </a:t>
            </a:r>
          </a:p>
          <a:p>
            <a:pPr>
              <a:lnSpc>
                <a:spcPct val="120000"/>
              </a:lnSpc>
            </a:pPr>
            <a:r>
              <a:rPr lang="ru-RU" sz="2400" dirty="0" smtClean="0"/>
              <a:t>финикийский мореплаватель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539919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362308"/>
            <a:ext cx="627140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chemeClr val="accent1"/>
                </a:solidFill>
              </a:rPr>
              <a:t>ВИКИНГИ </a:t>
            </a:r>
            <a:r>
              <a:rPr lang="en-US" sz="2400" dirty="0" smtClean="0"/>
              <a:t> </a:t>
            </a:r>
            <a:endParaRPr lang="ru-RU" sz="2400" dirty="0" smtClean="0"/>
          </a:p>
          <a:p>
            <a:pPr>
              <a:lnSpc>
                <a:spcPct val="120000"/>
              </a:lnSpc>
            </a:pPr>
            <a:r>
              <a:rPr lang="ru-RU" sz="2400" dirty="0" smtClean="0"/>
              <a:t>Скандинавский народ, </a:t>
            </a:r>
            <a:r>
              <a:rPr lang="ru-RU" sz="2400" dirty="0" smtClean="0"/>
              <a:t>одни </a:t>
            </a:r>
            <a:r>
              <a:rPr lang="ru-RU" sz="2400" dirty="0" smtClean="0"/>
              <a:t>из лучших </a:t>
            </a:r>
            <a:r>
              <a:rPr lang="ru-RU" sz="2400" dirty="0" smtClean="0"/>
              <a:t>мореплавателей и воинов с</a:t>
            </a:r>
            <a:r>
              <a:rPr lang="ru-RU" sz="2400" dirty="0" smtClean="0"/>
              <a:t>воего времени</a:t>
            </a:r>
            <a:endParaRPr lang="ru-RU" sz="2400" dirty="0" smtClean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1708" y="2976113"/>
            <a:ext cx="3654005" cy="2382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https://historylib.org/historybooks/R--SHartran--K-Dyuram--M-KHarrison--I--KHit_Vikingi-moreplavateli--piraty-i-voiny/1350527810_62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6460" y="286144"/>
            <a:ext cx="5376840" cy="630332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5570" y="4718497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В IX—XI века путешествовали от Северной Америки до Руси, занимаясь торговлей, охотой и </a:t>
            </a:r>
            <a:r>
              <a:rPr lang="ru-RU" sz="2400" dirty="0" smtClean="0">
                <a:latin typeface="+mj-lt"/>
              </a:rPr>
              <a:t>грабежом.</a:t>
            </a:r>
            <a:endParaRPr lang="ru-RU" sz="2400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1362" y="1932318"/>
            <a:ext cx="4782896" cy="2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9682" y="552090"/>
            <a:ext cx="2355011" cy="1467816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chemeClr val="accent1"/>
                </a:solidFill>
                <a:latin typeface="+mn-lt"/>
              </a:rPr>
              <a:t>ИБН БАТТУТА </a:t>
            </a:r>
            <a:r>
              <a:rPr lang="ru-RU" sz="2400" dirty="0" smtClean="0">
                <a:latin typeface="+mn-lt"/>
              </a:rPr>
              <a:t> арабский купец,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путешественник</a:t>
            </a:r>
            <a:endParaRPr lang="ru-RU" sz="2400" dirty="0">
              <a:latin typeface="+mn-lt"/>
            </a:endParaRPr>
          </a:p>
        </p:txBody>
      </p:sp>
      <p:pic>
        <p:nvPicPr>
          <p:cNvPr id="3076" name="Picture 4" descr="https://coollib.net/i/36/516636/i_003.png"/>
          <p:cNvPicPr>
            <a:picLocks noChangeAspect="1" noChangeArrowheads="1"/>
          </p:cNvPicPr>
          <p:nvPr/>
        </p:nvPicPr>
        <p:blipFill>
          <a:blip r:embed="rId2" cstate="print"/>
          <a:srcRect l="2049" r="3073"/>
          <a:stretch>
            <a:fillRect/>
          </a:stretch>
        </p:blipFill>
        <p:spPr bwMode="auto">
          <a:xfrm>
            <a:off x="5113507" y="353684"/>
            <a:ext cx="6796169" cy="60126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35843" y="3369563"/>
            <a:ext cx="43482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+mj-lt"/>
              </a:rPr>
              <a:t>Объехал страны исламского и неисламского мира - от Булгара до Момбасы, от </a:t>
            </a:r>
            <a:r>
              <a:rPr lang="ru-RU" sz="2400" dirty="0" err="1" smtClean="0">
                <a:latin typeface="+mj-lt"/>
              </a:rPr>
              <a:t>Томбукту</a:t>
            </a:r>
            <a:r>
              <a:rPr lang="ru-RU" sz="2400" dirty="0" smtClean="0">
                <a:latin typeface="+mj-lt"/>
              </a:rPr>
              <a:t> до Китая. </a:t>
            </a:r>
            <a:endParaRPr lang="ru-RU" sz="2400" dirty="0" smtClean="0">
              <a:latin typeface="+mj-lt"/>
            </a:endParaRPr>
          </a:p>
          <a:p>
            <a:endParaRPr lang="ru-RU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Автор </a:t>
            </a:r>
            <a:r>
              <a:rPr lang="ru-RU" sz="2400" dirty="0" smtClean="0">
                <a:latin typeface="+mj-lt"/>
              </a:rPr>
              <a:t>книги «Подарок созерцающим о диковинках городов и чудесах странствий».</a:t>
            </a:r>
            <a:endParaRPr lang="ru-RU" sz="2400" dirty="0">
              <a:latin typeface="+mj-lt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888" y="584411"/>
            <a:ext cx="2115984" cy="235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857" y="224286"/>
            <a:ext cx="2722158" cy="283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5353" y="362309"/>
            <a:ext cx="2439838" cy="210484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chemeClr val="accent1"/>
                </a:solidFill>
                <a:latin typeface="+mn-lt"/>
              </a:rPr>
              <a:t>МАРКО ПОЛО </a:t>
            </a:r>
            <a:r>
              <a:rPr lang="ru-RU" sz="2400" dirty="0" smtClean="0">
                <a:latin typeface="+mn-lt"/>
              </a:rPr>
              <a:t>венецианский </a:t>
            </a:r>
            <a:r>
              <a:rPr lang="ru-RU" sz="2400" dirty="0" smtClean="0">
                <a:latin typeface="+mn-lt"/>
              </a:rPr>
              <a:t>купец и путешественник</a:t>
            </a:r>
            <a:endParaRPr lang="ru-RU" sz="2400" dirty="0">
              <a:latin typeface="+mn-lt"/>
            </a:endParaRPr>
          </a:p>
        </p:txBody>
      </p:sp>
      <p:pic>
        <p:nvPicPr>
          <p:cNvPr id="2050" name="Picture 2" descr="https://i2.wp.com/mir-znaniy.com/wp-content/uploads/2017/10/Marshrut-puteshestviya-marko-polo.png"/>
          <p:cNvPicPr>
            <a:picLocks noChangeAspect="1" noChangeArrowheads="1"/>
          </p:cNvPicPr>
          <p:nvPr/>
        </p:nvPicPr>
        <p:blipFill>
          <a:blip r:embed="rId3" cstate="print"/>
          <a:srcRect r="4666"/>
          <a:stretch>
            <a:fillRect/>
          </a:stretch>
        </p:blipFill>
        <p:spPr bwMode="auto">
          <a:xfrm>
            <a:off x="5874924" y="241539"/>
            <a:ext cx="6101416" cy="613338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5183" y="3274549"/>
            <a:ext cx="518160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+mj-lt"/>
              </a:rPr>
              <a:t>Он побывал во многих государствах Востока. Его впечатления и воспоминания легли в основу «Книги о </a:t>
            </a:r>
            <a:r>
              <a:rPr lang="ru-RU" sz="2400" dirty="0" smtClean="0">
                <a:latin typeface="+mj-lt"/>
              </a:rPr>
              <a:t>разнообразии </a:t>
            </a:r>
            <a:r>
              <a:rPr lang="ru-RU" sz="2400" dirty="0" smtClean="0">
                <a:latin typeface="+mj-lt"/>
              </a:rPr>
              <a:t>мира», в которую вошли </a:t>
            </a:r>
            <a:r>
              <a:rPr lang="ru-RU" sz="2400" dirty="0" smtClean="0">
                <a:latin typeface="+mj-lt"/>
              </a:rPr>
              <a:t>рассказы </a:t>
            </a:r>
            <a:r>
              <a:rPr lang="ru-RU" sz="2400" dirty="0" smtClean="0">
                <a:latin typeface="+mj-lt"/>
              </a:rPr>
              <a:t>о </a:t>
            </a:r>
            <a:r>
              <a:rPr lang="ru-RU" sz="2400" dirty="0" smtClean="0">
                <a:latin typeface="+mj-lt"/>
              </a:rPr>
              <a:t>путешествиях, описание </a:t>
            </a:r>
            <a:r>
              <a:rPr lang="ru-RU" sz="2400" dirty="0" smtClean="0">
                <a:latin typeface="+mj-lt"/>
              </a:rPr>
              <a:t>азиатских государств, местностей, городов, нравов и быта их </a:t>
            </a:r>
            <a:r>
              <a:rPr lang="ru-RU" sz="2400" dirty="0" smtClean="0">
                <a:latin typeface="+mj-lt"/>
              </a:rPr>
              <a:t>обитателей. </a:t>
            </a:r>
            <a:endParaRPr lang="ru-RU" sz="2400" dirty="0">
              <a:latin typeface="+mj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6830" y="270234"/>
            <a:ext cx="3071004" cy="191224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chemeClr val="accent1"/>
                </a:solidFill>
                <a:latin typeface="+mn-lt"/>
                <a:cs typeface="Aharoni" pitchFamily="2" charset="-79"/>
              </a:rPr>
              <a:t>АФАНАСИЙ НИКИТИН</a:t>
            </a:r>
            <a:r>
              <a:rPr lang="ru-RU" sz="2400" dirty="0" smtClean="0">
                <a:solidFill>
                  <a:schemeClr val="accent1"/>
                </a:solidFill>
                <a:latin typeface="+mn-lt"/>
                <a:cs typeface="Aharoni" pitchFamily="2" charset="-79"/>
              </a:rPr>
              <a:t/>
            </a:r>
            <a:br>
              <a:rPr lang="ru-RU" sz="2400" dirty="0" smtClean="0">
                <a:solidFill>
                  <a:schemeClr val="accent1"/>
                </a:solidFill>
                <a:latin typeface="+mn-lt"/>
                <a:cs typeface="Aharoni" pitchFamily="2" charset="-79"/>
              </a:rPr>
            </a:br>
            <a:r>
              <a:rPr lang="ru-RU" sz="2400" dirty="0" smtClean="0">
                <a:latin typeface="+mn-lt"/>
                <a:cs typeface="Aharoni" pitchFamily="2" charset="-79"/>
              </a:rPr>
              <a:t>Тверской купец и путешественник</a:t>
            </a:r>
            <a:endParaRPr lang="ru-RU" sz="2400" dirty="0">
              <a:solidFill>
                <a:schemeClr val="accent1"/>
              </a:solidFill>
              <a:latin typeface="+mn-lt"/>
              <a:cs typeface="Aharoni" pitchFamily="2" charset="-79"/>
            </a:endParaRPr>
          </a:p>
        </p:txBody>
      </p:sp>
      <p:pic>
        <p:nvPicPr>
          <p:cNvPr id="35842" name="Picture 2" descr="https://a-school5.ru/wp-content/uploads/marshrut-puteshestviya-afanasiya-syina-nikitin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2120" y="241540"/>
            <a:ext cx="5168905" cy="6374176"/>
          </a:xfrm>
          <a:prstGeom prst="rect">
            <a:avLst/>
          </a:prstGeom>
          <a:noFill/>
        </p:spPr>
      </p:pic>
      <p:pic>
        <p:nvPicPr>
          <p:cNvPr id="35844" name="Picture 4" descr="https://druzhniy-center.ru/wp-content/uploads/6/d/6/6d63628da5249fa415289b15b6296c4c.jpeg"/>
          <p:cNvPicPr>
            <a:picLocks noChangeAspect="1" noChangeArrowheads="1"/>
          </p:cNvPicPr>
          <p:nvPr/>
        </p:nvPicPr>
        <p:blipFill>
          <a:blip r:embed="rId3" cstate="print"/>
          <a:srcRect t="2625" b="7874"/>
          <a:stretch>
            <a:fillRect/>
          </a:stretch>
        </p:blipFill>
        <p:spPr bwMode="auto">
          <a:xfrm>
            <a:off x="526511" y="276348"/>
            <a:ext cx="2734274" cy="33563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7713" y="4008747"/>
            <a:ext cx="55266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+mj-lt"/>
              </a:rPr>
              <a:t>О нем известно только то, что он сам рассказал в </a:t>
            </a:r>
            <a:r>
              <a:rPr lang="ru-RU" sz="2400" dirty="0" smtClean="0">
                <a:latin typeface="+mj-lt"/>
              </a:rPr>
              <a:t>дневниках под названием: </a:t>
            </a:r>
            <a:r>
              <a:rPr lang="ru-RU" sz="2400" dirty="0" smtClean="0">
                <a:latin typeface="+mj-lt"/>
              </a:rPr>
              <a:t>«Хождение за три моря»</a:t>
            </a:r>
            <a:r>
              <a:rPr lang="ru-RU" sz="2400" dirty="0" smtClean="0">
                <a:latin typeface="+mj-lt"/>
              </a:rPr>
              <a:t>, </a:t>
            </a:r>
            <a:r>
              <a:rPr lang="ru-RU" sz="2400" dirty="0" smtClean="0">
                <a:latin typeface="+mj-lt"/>
              </a:rPr>
              <a:t>которые вел во время путешествия в </a:t>
            </a:r>
            <a:r>
              <a:rPr lang="ru-RU" sz="2400" dirty="0" smtClean="0">
                <a:latin typeface="+mj-lt"/>
              </a:rPr>
              <a:t>Азию</a:t>
            </a:r>
            <a:r>
              <a:rPr lang="ru-RU" sz="2400" dirty="0" smtClean="0">
                <a:latin typeface="+mj-lt"/>
              </a:rPr>
              <a:t>. Вошел </a:t>
            </a:r>
            <a:r>
              <a:rPr lang="ru-RU" sz="2400" dirty="0" smtClean="0">
                <a:latin typeface="+mj-lt"/>
              </a:rPr>
              <a:t>в историю как один из первых европейцев, достигших </a:t>
            </a:r>
            <a:r>
              <a:rPr lang="ru-RU" sz="2400" dirty="0" smtClean="0">
                <a:latin typeface="+mj-lt"/>
              </a:rPr>
              <a:t>Индии (в конце </a:t>
            </a:r>
            <a:r>
              <a:rPr lang="en-US" sz="2400" dirty="0" smtClean="0">
                <a:latin typeface="+mj-lt"/>
              </a:rPr>
              <a:t>XV </a:t>
            </a:r>
            <a:r>
              <a:rPr lang="ru-RU" sz="2400" dirty="0" smtClean="0">
                <a:latin typeface="+mj-lt"/>
              </a:rPr>
              <a:t>века).</a:t>
            </a:r>
            <a:endParaRPr lang="ru-RU" sz="2400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libmir.com/i/89/244789/i_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463" y="1825635"/>
            <a:ext cx="9558069" cy="4715315"/>
          </a:xfrm>
          <a:prstGeom prst="rect">
            <a:avLst/>
          </a:prstGeom>
          <a:noFill/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B378999-D9D4-F08C-E2AD-261723779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102" y="510538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ln w="13462">
                  <a:solidFill>
                    <a:schemeClr val="bg1"/>
                  </a:solidFill>
                  <a:prstDash val="solid"/>
                </a:ln>
                <a:latin typeface="Sylfaen" panose="010A0502050306030303" pitchFamily="18" charset="0"/>
              </a:rPr>
              <a:t>Представления древних</a:t>
            </a:r>
          </a:p>
          <a:p>
            <a:pPr marL="0" indent="0" algn="ctr">
              <a:buNone/>
            </a:pPr>
            <a:r>
              <a:rPr lang="ru-RU" sz="7200" b="1" dirty="0" smtClean="0">
                <a:ln w="13462">
                  <a:solidFill>
                    <a:schemeClr val="bg1"/>
                  </a:solidFill>
                  <a:prstDash val="solid"/>
                </a:ln>
                <a:latin typeface="Sylfaen" panose="010A0502050306030303" pitchFamily="18" charset="0"/>
              </a:rPr>
              <a:t>людей о Земле</a:t>
            </a:r>
            <a:endParaRPr lang="ru-RU" sz="7200" b="1" dirty="0">
              <a:ln w="13462">
                <a:solidFill>
                  <a:schemeClr val="bg1"/>
                </a:solidFill>
                <a:prstDash val="solid"/>
              </a:ln>
              <a:latin typeface="Sylfaen" panose="010A050205030603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6276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B378999-D9D4-F08C-E2AD-261723779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871" y="470929"/>
            <a:ext cx="10412083" cy="221188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>
                <a:solidFill>
                  <a:schemeClr val="accent1"/>
                </a:solidFill>
                <a:latin typeface="+mj-lt"/>
              </a:rPr>
              <a:t>Древние </a:t>
            </a:r>
            <a:r>
              <a:rPr lang="ru-RU" dirty="0" smtClean="0">
                <a:solidFill>
                  <a:schemeClr val="accent1"/>
                </a:solidFill>
                <a:latin typeface="+mj-lt"/>
              </a:rPr>
              <a:t>индийцы </a:t>
            </a:r>
            <a:r>
              <a:rPr lang="ru-RU" dirty="0" smtClean="0">
                <a:latin typeface="+mj-lt"/>
              </a:rPr>
              <a:t>представляли Землю в виде полусферы, опирающейся на слонов. Слоны стояли на огромной черепахе,</a:t>
            </a:r>
            <a:br>
              <a:rPr lang="ru-RU" dirty="0" smtClean="0">
                <a:latin typeface="+mj-lt"/>
              </a:rPr>
            </a:br>
            <a:r>
              <a:rPr lang="ru-RU" dirty="0" smtClean="0">
                <a:latin typeface="+mj-lt"/>
              </a:rPr>
              <a:t>а черепаха на змее, которая свернувшись кольцом, замыкает околоземное пространство.</a:t>
            </a:r>
            <a:endParaRPr lang="ru-RU" dirty="0">
              <a:latin typeface="+mj-lt"/>
            </a:endParaRPr>
          </a:p>
        </p:txBody>
      </p:sp>
      <p:sp>
        <p:nvSpPr>
          <p:cNvPr id="31746" name="AutoShape 2" descr="Представлений древних индийцев о Земле"/>
          <p:cNvSpPr>
            <a:spLocks noChangeAspect="1" noChangeArrowheads="1"/>
          </p:cNvSpPr>
          <p:nvPr/>
        </p:nvSpPr>
        <p:spPr bwMode="auto">
          <a:xfrm>
            <a:off x="155575" y="-2155825"/>
            <a:ext cx="5715000" cy="4505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7" name="Picture 3" descr="C:\Users\Чистов\Desktop\Представлений-древних-индийцев-о-земл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6536" y="2509506"/>
            <a:ext cx="5175469" cy="4081075"/>
          </a:xfrm>
          <a:prstGeom prst="rect">
            <a:avLst/>
          </a:prstGeom>
          <a:noFill/>
        </p:spPr>
      </p:pic>
      <p:pic>
        <p:nvPicPr>
          <p:cNvPr id="14338" name="Picture 2" descr="https://history.eco/wp-content/uploads/2021/02/indoarii.jpg"/>
          <p:cNvPicPr>
            <a:picLocks noChangeAspect="1" noChangeArrowheads="1"/>
          </p:cNvPicPr>
          <p:nvPr/>
        </p:nvPicPr>
        <p:blipFill>
          <a:blip r:embed="rId3" cstate="print"/>
          <a:srcRect r="6912"/>
          <a:stretch>
            <a:fillRect/>
          </a:stretch>
        </p:blipFill>
        <p:spPr bwMode="auto">
          <a:xfrm>
            <a:off x="709997" y="2930963"/>
            <a:ext cx="5190469" cy="32541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68512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B378999-D9D4-F08C-E2AD-261723779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992" y="327184"/>
            <a:ext cx="11087935" cy="4892416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dirty="0">
                <a:latin typeface="+mj-lt"/>
              </a:rPr>
              <a:t>В </a:t>
            </a:r>
            <a:r>
              <a:rPr lang="ru-RU" dirty="0" smtClean="0">
                <a:solidFill>
                  <a:schemeClr val="accent1"/>
                </a:solidFill>
                <a:latin typeface="+mj-lt"/>
              </a:rPr>
              <a:t>древнем Китае </a:t>
            </a:r>
            <a:r>
              <a:rPr lang="ru-RU" dirty="0" smtClean="0">
                <a:latin typeface="+mj-lt"/>
              </a:rPr>
              <a:t>Земля </a:t>
            </a:r>
            <a:r>
              <a:rPr lang="ru-RU" dirty="0">
                <a:latin typeface="+mj-lt"/>
              </a:rPr>
              <a:t>отождествлялась с матерью </a:t>
            </a:r>
            <a:r>
              <a:rPr lang="ru-RU" dirty="0" smtClean="0">
                <a:latin typeface="+mj-lt"/>
              </a:rPr>
              <a:t>(квадрат), </a:t>
            </a:r>
            <a:r>
              <a:rPr lang="ru-RU" dirty="0">
                <a:latin typeface="+mj-lt"/>
              </a:rPr>
              <a:t>способной порождать живые существа и злаки. Небо - с отцом </a:t>
            </a:r>
            <a:r>
              <a:rPr lang="ru-RU" dirty="0" smtClean="0">
                <a:latin typeface="+mj-lt"/>
              </a:rPr>
              <a:t>(круг), </a:t>
            </a:r>
            <a:r>
              <a:rPr lang="ru-RU" dirty="0">
                <a:latin typeface="+mj-lt"/>
              </a:rPr>
              <a:t>согревающим её и орошающим дождями, благодаря чему земля становилась </a:t>
            </a:r>
            <a:r>
              <a:rPr lang="ru-RU" dirty="0" smtClean="0">
                <a:latin typeface="+mj-lt"/>
              </a:rPr>
              <a:t>плодородной.</a:t>
            </a:r>
            <a:endParaRPr lang="ru-RU" dirty="0">
              <a:latin typeface="+mj-lt"/>
            </a:endParaRPr>
          </a:p>
        </p:txBody>
      </p:sp>
      <p:pic>
        <p:nvPicPr>
          <p:cNvPr id="13314" name="Picture 2" descr="Как древние китайцы представляли Вселенную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8167" y="2323027"/>
            <a:ext cx="3983214" cy="3983214"/>
          </a:xfrm>
          <a:prstGeom prst="rect">
            <a:avLst/>
          </a:prstGeom>
          <a:noFill/>
        </p:spPr>
      </p:pic>
      <p:pic>
        <p:nvPicPr>
          <p:cNvPr id="13320" name="Picture 8" descr="http://irsepi.ru/wp-content/uploads/2019/09/%D0%94%D1%80%D0%B5%D0%B2%D0%BD%D0%B8%D0%B9-%D0%9A%D0%B8%D1%82%D0%B0%D0%B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809" y="2708693"/>
            <a:ext cx="5313573" cy="36660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87706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B378999-D9D4-F08C-E2AD-261723779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321" y="553019"/>
            <a:ext cx="10496909" cy="17502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1"/>
                </a:solidFill>
                <a:latin typeface="+mj-lt"/>
              </a:rPr>
              <a:t>Древние </a:t>
            </a:r>
            <a:r>
              <a:rPr lang="ru-RU" dirty="0" smtClean="0">
                <a:solidFill>
                  <a:schemeClr val="accent1"/>
                </a:solidFill>
                <a:latin typeface="+mj-lt"/>
              </a:rPr>
              <a:t>египтяне </a:t>
            </a:r>
            <a:r>
              <a:rPr lang="ru-RU" dirty="0" smtClean="0">
                <a:latin typeface="+mj-lt"/>
              </a:rPr>
              <a:t>считали, что Земля (Геб),плоская, небо (Нут) — твёрдый купол, который опирается на эту плоскость, а по небу плывёт корабль бога Солнца </a:t>
            </a:r>
            <a:r>
              <a:rPr lang="ru-RU" b="1" dirty="0" smtClean="0">
                <a:latin typeface="+mj-lt"/>
              </a:rPr>
              <a:t>(Ра</a:t>
            </a:r>
            <a:r>
              <a:rPr lang="ru-RU" b="1" dirty="0" smtClean="0">
                <a:latin typeface="+mj-lt"/>
              </a:rPr>
              <a:t>).</a:t>
            </a:r>
            <a:endParaRPr lang="ru-RU" b="1" dirty="0">
              <a:latin typeface="+mj-lt"/>
            </a:endParaRPr>
          </a:p>
        </p:txBody>
      </p:sp>
      <p:sp>
        <p:nvSpPr>
          <p:cNvPr id="15364" name="AutoShape 4" descr="Представлений древних египтян о земле"/>
          <p:cNvSpPr>
            <a:spLocks noChangeAspect="1" noChangeArrowheads="1"/>
          </p:cNvSpPr>
          <p:nvPr/>
        </p:nvSpPr>
        <p:spPr bwMode="auto">
          <a:xfrm>
            <a:off x="155575" y="-1766888"/>
            <a:ext cx="5715000" cy="36861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5" name="Picture 5" descr="C:\Users\Чистов\Desktop\Представлений-древних-египтян-о-земл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3955" y="2409419"/>
            <a:ext cx="5914234" cy="3930998"/>
          </a:xfrm>
          <a:prstGeom prst="rect">
            <a:avLst/>
          </a:prstGeom>
          <a:noFill/>
        </p:spPr>
      </p:pic>
      <p:sp>
        <p:nvSpPr>
          <p:cNvPr id="12290" name="AutoShape 2" descr="https://kipmu.ru/wp-content/uploads/ukrnoddregp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4" name="Picture 6" descr="https://i.pinimg.com/originals/37/32/49/373249174c3b7e99dce890c82da2eb1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4982" y="1730832"/>
            <a:ext cx="3548584" cy="4575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9546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B378999-D9D4-F08C-E2AD-261723779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427797"/>
            <a:ext cx="10498347" cy="228952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>
                <a:solidFill>
                  <a:schemeClr val="accent1"/>
                </a:solidFill>
                <a:latin typeface="+mj-lt"/>
              </a:rPr>
              <a:t>Древние </a:t>
            </a:r>
            <a:r>
              <a:rPr lang="ru-RU" dirty="0" smtClean="0">
                <a:solidFill>
                  <a:schemeClr val="accent1"/>
                </a:solidFill>
                <a:latin typeface="+mj-lt"/>
              </a:rPr>
              <a:t>греки </a:t>
            </a:r>
            <a:r>
              <a:rPr lang="ru-RU" dirty="0" smtClean="0">
                <a:latin typeface="+mj-lt"/>
              </a:rPr>
              <a:t>считали землю </a:t>
            </a:r>
            <a:r>
              <a:rPr lang="ru-RU" dirty="0">
                <a:latin typeface="+mj-lt"/>
              </a:rPr>
              <a:t>плоским диском, окруженным недоступным человеку морем, из которого каждый вечер </a:t>
            </a:r>
            <a:r>
              <a:rPr lang="ru-RU" dirty="0" smtClean="0">
                <a:latin typeface="+mj-lt"/>
              </a:rPr>
              <a:t>выходят звезды</a:t>
            </a:r>
            <a:r>
              <a:rPr lang="ru-RU" dirty="0">
                <a:latin typeface="+mj-lt"/>
              </a:rPr>
              <a:t>. Из восточного моря в золотой колеснице поднимался каждое утро бог Солнца Гелиос и совершал свой путь по небу.</a:t>
            </a:r>
          </a:p>
        </p:txBody>
      </p:sp>
      <p:sp>
        <p:nvSpPr>
          <p:cNvPr id="11266" name="AutoShape 2" descr="https://perestanovki.org/img/samo-2020/9701/image_0YrniKIZ7ZCIsz34Mekbpnk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https://perestanovki.org/img/samo-2020/9701/image_0YrniKIZ7ZCIsz34Mekbpnk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https://perestanovki.org/img/samo-2020/9701/image_0YrniKIZ7ZCIsz34Mekbpnk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4" name="Picture 10" descr="https://www.clasesencilla.com/wp-content/uploads/2020/12/Leccion-2-Ciencias-de-la-Tierr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3234" y="2451016"/>
            <a:ext cx="5442970" cy="3783357"/>
          </a:xfrm>
          <a:prstGeom prst="rect">
            <a:avLst/>
          </a:prstGeom>
          <a:noFill/>
        </p:spPr>
      </p:pic>
      <p:sp>
        <p:nvSpPr>
          <p:cNvPr id="11276" name="AutoShape 12" descr="https://m-oda.ru/wp-content/uploads/2020/07/%D0%B3%D1%80%D0%B5%D0%BA-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https://2.bp.blogspot.com/-YzVqJvDGB1E/TZrrAeaYzoI/AAAAAAAAFEE/Vavdua8gRGM/s1600/IMG_0001%2Bcop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6682" y="2458528"/>
            <a:ext cx="3174161" cy="3847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68512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B378999-D9D4-F08C-E2AD-261723779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1" y="341532"/>
            <a:ext cx="5020573" cy="605926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>
                <a:solidFill>
                  <a:schemeClr val="accent1"/>
                </a:solidFill>
                <a:latin typeface="+mj-lt"/>
              </a:rPr>
              <a:t>Древним славянам </a:t>
            </a:r>
            <a:r>
              <a:rPr lang="ru-RU" dirty="0" smtClean="0">
                <a:latin typeface="+mj-lt"/>
              </a:rPr>
              <a:t>Земля казалась похожей на большое яйцо, внутри которого находится плоская Земля, причем в верхней части расположен мир людей, а в нижней — ночная страна. Вокруг земли, подобно белку расположены 9 небес, каждое из которых имело свое предназначение — одно для солнца и звезд, второе — для месяца, третье — для туч и ветров.</a:t>
            </a:r>
            <a:endParaRPr lang="ru-RU" dirty="0">
              <a:latin typeface="+mj-lt"/>
            </a:endParaRPr>
          </a:p>
        </p:txBody>
      </p:sp>
      <p:pic>
        <p:nvPicPr>
          <p:cNvPr id="32769" name="Picture 1" descr="C:\Users\Чистов\Desktop\Представление-словян-о-Земле.jpg"/>
          <p:cNvPicPr>
            <a:picLocks noChangeAspect="1" noChangeArrowheads="1"/>
          </p:cNvPicPr>
          <p:nvPr/>
        </p:nvPicPr>
        <p:blipFill>
          <a:blip r:embed="rId2" cstate="print"/>
          <a:srcRect l="17638" r="14488"/>
          <a:stretch>
            <a:fillRect/>
          </a:stretch>
        </p:blipFill>
        <p:spPr bwMode="auto">
          <a:xfrm>
            <a:off x="6245525" y="448232"/>
            <a:ext cx="5411504" cy="5873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68512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4340" y="282389"/>
            <a:ext cx="9233648" cy="1573306"/>
          </a:xfrm>
        </p:spPr>
        <p:txBody>
          <a:bodyPr>
            <a:normAutofit fontScale="90000"/>
          </a:bodyPr>
          <a:lstStyle/>
          <a:p>
            <a:r>
              <a:rPr lang="ru-RU" spc="3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</a:t>
            </a:r>
            <a:r>
              <a:rPr lang="ru-RU" b="1" spc="3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pc="3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путешественники</a:t>
            </a:r>
            <a:endParaRPr lang="ru-RU" spc="3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https://tunnel.ru/media/images/2018-05/post/578/ra-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4977" y="2572130"/>
            <a:ext cx="8202706" cy="41171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B378999-D9D4-F08C-E2AD-261723779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3571336"/>
            <a:ext cx="6340416" cy="288544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2400" dirty="0" err="1" smtClean="0">
                <a:latin typeface="+mj-lt"/>
              </a:rPr>
              <a:t>Пифей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около 325 года до н. э. совершил путешествие вдоль берегов Северной </a:t>
            </a:r>
            <a:r>
              <a:rPr lang="ru-RU" sz="2400" dirty="0" smtClean="0">
                <a:latin typeface="+mj-lt"/>
              </a:rPr>
              <a:t>Европы и Балтики. Британию </a:t>
            </a:r>
            <a:r>
              <a:rPr lang="ru-RU" sz="2400" dirty="0">
                <a:latin typeface="+mj-lt"/>
              </a:rPr>
              <a:t>он описал как треугольный остров и посчитал размеры его сторон. Он был первым греком, описавшим полярный день, полярное сияние и вечные льды</a:t>
            </a:r>
            <a:r>
              <a:rPr lang="ru-RU" sz="2400" dirty="0" smtClean="0">
                <a:latin typeface="+mj-lt"/>
              </a:rPr>
              <a:t>.</a:t>
            </a:r>
            <a:endParaRPr lang="ru-RU" sz="2400" dirty="0">
              <a:latin typeface="+mj-lt"/>
            </a:endParaRPr>
          </a:p>
        </p:txBody>
      </p:sp>
      <p:pic>
        <p:nvPicPr>
          <p:cNvPr id="12289" name="Picture 1" descr="C:\Users\Чистов\Desktop\BtjPiTq8GX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3794" y="172528"/>
            <a:ext cx="4875293" cy="6331789"/>
          </a:xfrm>
          <a:prstGeom prst="rect">
            <a:avLst/>
          </a:prstGeom>
          <a:noFill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817" y="250164"/>
            <a:ext cx="2869672" cy="308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625886" y="229866"/>
            <a:ext cx="3327005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chemeClr val="accent1"/>
                </a:solidFill>
              </a:rPr>
              <a:t>ПИФЕЙ </a:t>
            </a:r>
            <a:r>
              <a:rPr lang="ru-RU" sz="2400" dirty="0" smtClean="0">
                <a:ln w="0"/>
              </a:rPr>
              <a:t>древнегреческий </a:t>
            </a:r>
            <a:r>
              <a:rPr lang="ru-RU" sz="2400" dirty="0" smtClean="0">
                <a:ln w="0"/>
              </a:rPr>
              <a:t>купец, путешественник, географ.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293958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452</Words>
  <Application>Microsoft Office PowerPoint</Application>
  <PresentationFormat>Произвольный</PresentationFormat>
  <Paragraphs>26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Представления о мире в древности. Путешествия и открытия в Средневековье   Презентацию выполнил: учитель биологии МОУ «Лицей №1» г Тутаев - Чистов Л.С.</vt:lpstr>
      <vt:lpstr>Слайд 2</vt:lpstr>
      <vt:lpstr>Слайд 3</vt:lpstr>
      <vt:lpstr>Слайд 4</vt:lpstr>
      <vt:lpstr>Слайд 5</vt:lpstr>
      <vt:lpstr>Слайд 6</vt:lpstr>
      <vt:lpstr>Слайд 7</vt:lpstr>
      <vt:lpstr>Первые путешественники</vt:lpstr>
      <vt:lpstr>Слайд 9</vt:lpstr>
      <vt:lpstr>Слайд 10</vt:lpstr>
      <vt:lpstr>Слайд 11</vt:lpstr>
      <vt:lpstr>ИБН БАТТУТА  арабский купец, путешественник</vt:lpstr>
      <vt:lpstr>МАРКО ПОЛО венецианский купец и путешественник</vt:lpstr>
      <vt:lpstr>АФАНАСИЙ НИКИТИН Тверской купец и путешественник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Представления о мире в древности. Путешествие Пифея. Плавания финикийцев вокруг Африки.  Экспедиции Т. Хейердала как модель путешествий в древности. Появление географических карт.</dc:title>
  <dc:creator>Анна Ушакова</dc:creator>
  <cp:lastModifiedBy>Чистов</cp:lastModifiedBy>
  <cp:revision>26</cp:revision>
  <dcterms:created xsi:type="dcterms:W3CDTF">2022-09-18T17:16:50Z</dcterms:created>
  <dcterms:modified xsi:type="dcterms:W3CDTF">2022-10-02T08:53:25Z</dcterms:modified>
</cp:coreProperties>
</file>