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63" r:id="rId3"/>
    <p:sldId id="257" r:id="rId4"/>
    <p:sldId id="284" r:id="rId5"/>
    <p:sldId id="262" r:id="rId6"/>
    <p:sldId id="285" r:id="rId7"/>
    <p:sldId id="289" r:id="rId8"/>
    <p:sldId id="272" r:id="rId9"/>
    <p:sldId id="288" r:id="rId10"/>
    <p:sldId id="282" r:id="rId11"/>
    <p:sldId id="278" r:id="rId12"/>
    <p:sldId id="258" r:id="rId13"/>
    <p:sldId id="259" r:id="rId14"/>
    <p:sldId id="260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9933"/>
    <a:srgbClr val="006600"/>
    <a:srgbClr val="FFFF6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1" autoAdjust="0"/>
    <p:restoredTop sz="94660"/>
  </p:normalViewPr>
  <p:slideViewPr>
    <p:cSldViewPr>
      <p:cViewPr varScale="1">
        <p:scale>
          <a:sx n="65" d="100"/>
          <a:sy n="65" d="100"/>
        </p:scale>
        <p:origin x="153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144DA-11CB-4230-8FFD-D4F04658484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52FD1-0F88-4013-9A26-96E70D944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Users\ElenaM\Desktop\&#1045;&#1042;\disk1\67%20-%20Track%2067.mp3" TargetMode="External"/><Relationship Id="rId1" Type="http://schemas.openxmlformats.org/officeDocument/2006/relationships/audio" Target="file:///D:\Users\ElenaM\Desktop\&#1045;&#1042;\disk1\68%20-%20Track%2068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media1.mp3"/><Relationship Id="rId7" Type="http://schemas.openxmlformats.org/officeDocument/2006/relationships/image" Target="../media/image7.png"/><Relationship Id="rId2" Type="http://schemas.microsoft.com/office/2007/relationships/media" Target="../media/media1.mp3"/><Relationship Id="rId1" Type="http://schemas.openxmlformats.org/officeDocument/2006/relationships/audio" Target="file:///D:\Users\ElenaM\Desktop\&#1045;&#1042;\disk1\66%20-%20Track%2066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4549" y="116632"/>
            <a:ext cx="56973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3300"/>
                </a:solidFill>
              </a:rPr>
              <a:t> </a:t>
            </a:r>
            <a:r>
              <a:rPr lang="en-US" sz="6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March, </a:t>
            </a:r>
            <a:r>
              <a:rPr lang="ru-RU" sz="6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ru-RU" sz="6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4209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5760" y="0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          </a:t>
            </a:r>
            <a:r>
              <a:rPr lang="ru-RU" sz="3600" b="1" u="sng" dirty="0" smtClean="0">
                <a:solidFill>
                  <a:srgbClr val="002060"/>
                </a:solidFill>
              </a:rPr>
              <a:t>Глагол</a:t>
            </a:r>
            <a:r>
              <a:rPr lang="ru-RU" sz="3600" b="1" u="sng" dirty="0" smtClean="0">
                <a:solidFill>
                  <a:srgbClr val="FF0000"/>
                </a:solidFill>
              </a:rPr>
              <a:t> </a:t>
            </a:r>
            <a:r>
              <a:rPr lang="en-US" sz="4000" b="1" u="sng" dirty="0" smtClean="0">
                <a:solidFill>
                  <a:srgbClr val="FF0000"/>
                </a:solidFill>
              </a:rPr>
              <a:t>have got  </a:t>
            </a:r>
            <a:r>
              <a:rPr lang="en-US" sz="3600" b="1" u="sng" dirty="0" smtClean="0">
                <a:solidFill>
                  <a:srgbClr val="002060"/>
                </a:solidFill>
              </a:rPr>
              <a:t>- </a:t>
            </a:r>
            <a:r>
              <a:rPr lang="ru-RU" sz="3600" b="1" u="sng" dirty="0" smtClean="0">
                <a:solidFill>
                  <a:srgbClr val="002060"/>
                </a:solidFill>
              </a:rPr>
              <a:t>иметь</a:t>
            </a:r>
            <a:r>
              <a:rPr lang="en-US" sz="3600" b="1" u="sng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 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20688"/>
            <a:ext cx="88924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Глагол </a:t>
            </a:r>
            <a:r>
              <a:rPr lang="en-US" sz="3600" b="1" i="1" dirty="0" smtClean="0">
                <a:solidFill>
                  <a:srgbClr val="FF0000"/>
                </a:solidFill>
              </a:rPr>
              <a:t>have got / has got </a:t>
            </a:r>
            <a:r>
              <a:rPr lang="ru-RU" sz="3600" b="1" dirty="0" smtClean="0">
                <a:solidFill>
                  <a:srgbClr val="0000CC"/>
                </a:solidFill>
              </a:rPr>
              <a:t>употребляется, </a:t>
            </a:r>
            <a:r>
              <a:rPr lang="en-US" sz="3600" b="1" dirty="0" smtClean="0">
                <a:solidFill>
                  <a:srgbClr val="0000CC"/>
                </a:solidFill>
              </a:rPr>
              <a:t>   </a:t>
            </a:r>
            <a:r>
              <a:rPr lang="ru-RU" sz="3600" b="1" dirty="0" smtClean="0">
                <a:solidFill>
                  <a:srgbClr val="0000CC"/>
                </a:solidFill>
              </a:rPr>
              <a:t>чтобы    описывать людей, животных, предметы.</a:t>
            </a:r>
          </a:p>
          <a:p>
            <a:r>
              <a:rPr lang="ru-RU" sz="32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     </a:t>
            </a:r>
            <a:r>
              <a:rPr lang="en-US" sz="4000" b="1" dirty="0" smtClean="0">
                <a:solidFill>
                  <a:srgbClr val="0000CC"/>
                </a:solidFill>
              </a:rPr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got </a:t>
            </a:r>
            <a:r>
              <a:rPr lang="en-US" sz="4000" b="1" dirty="0" smtClean="0">
                <a:solidFill>
                  <a:srgbClr val="0000CC"/>
                </a:solidFill>
              </a:rPr>
              <a:t>green eyes. </a:t>
            </a:r>
          </a:p>
          <a:p>
            <a:r>
              <a:rPr lang="en-US" sz="4000" b="1" dirty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</a:rPr>
              <a:t>     </a:t>
            </a:r>
            <a:r>
              <a:rPr lang="ru-RU" sz="3600" b="1" dirty="0" smtClean="0">
                <a:solidFill>
                  <a:srgbClr val="0000CC"/>
                </a:solidFill>
              </a:rPr>
              <a:t>У меня (есть) зелёные глаза.</a:t>
            </a:r>
          </a:p>
          <a:p>
            <a:r>
              <a:rPr lang="ru-RU" sz="3600" b="1" dirty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                </a:t>
            </a:r>
            <a:r>
              <a:rPr lang="en-US" sz="4000" b="1" dirty="0" smtClean="0">
                <a:solidFill>
                  <a:srgbClr val="006600"/>
                </a:solidFill>
              </a:rPr>
              <a:t>I </a:t>
            </a:r>
            <a:r>
              <a:rPr lang="en-US" sz="4000" b="1" u="sng" dirty="0" smtClean="0">
                <a:solidFill>
                  <a:srgbClr val="006600"/>
                </a:solidFill>
              </a:rPr>
              <a:t>ha</a:t>
            </a:r>
            <a:r>
              <a:rPr lang="en-US" sz="4000" b="1" dirty="0" smtClean="0">
                <a:solidFill>
                  <a:srgbClr val="006600"/>
                </a:solidFill>
              </a:rPr>
              <a:t>ve got = I’ve got</a:t>
            </a:r>
            <a:endParaRPr lang="ru-RU" sz="4000" b="1" dirty="0" smtClean="0">
              <a:solidFill>
                <a:srgbClr val="006600"/>
              </a:solidFill>
            </a:endParaRPr>
          </a:p>
          <a:p>
            <a:r>
              <a:rPr lang="ru-RU" sz="4000" b="1" dirty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     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0272" y="3284984"/>
            <a:ext cx="1817822" cy="18085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2060848"/>
            <a:ext cx="1619033" cy="18905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4077072"/>
            <a:ext cx="89644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en-US" sz="4000" b="1" dirty="0" smtClean="0">
                <a:solidFill>
                  <a:srgbClr val="002060"/>
                </a:solidFill>
              </a:rPr>
              <a:t>She  </a:t>
            </a:r>
            <a:r>
              <a:rPr lang="en-US" sz="4000" b="1" dirty="0" smtClean="0">
                <a:solidFill>
                  <a:srgbClr val="006600"/>
                </a:solidFill>
              </a:rPr>
              <a:t>has got </a:t>
            </a:r>
            <a:r>
              <a:rPr lang="en-US" sz="4000" b="1" dirty="0" smtClean="0">
                <a:solidFill>
                  <a:srgbClr val="002060"/>
                </a:solidFill>
              </a:rPr>
              <a:t> blue eyes.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 He  </a:t>
            </a:r>
            <a:r>
              <a:rPr lang="en-US" sz="4000" b="1" dirty="0" smtClean="0">
                <a:solidFill>
                  <a:srgbClr val="006600"/>
                </a:solidFill>
              </a:rPr>
              <a:t>has got  </a:t>
            </a:r>
            <a:r>
              <a:rPr lang="en-US" sz="4000" b="1" dirty="0" smtClean="0">
                <a:solidFill>
                  <a:srgbClr val="002060"/>
                </a:solidFill>
              </a:rPr>
              <a:t>green eyes.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</a:t>
            </a:r>
            <a:r>
              <a:rPr lang="en-US" sz="4000" b="1" dirty="0" smtClean="0">
                <a:solidFill>
                  <a:srgbClr val="002060"/>
                </a:solidFill>
              </a:rPr>
              <a:t>She has got =  </a:t>
            </a:r>
            <a:r>
              <a:rPr lang="en-US" sz="4000" b="1" dirty="0" smtClean="0">
                <a:solidFill>
                  <a:srgbClr val="006600"/>
                </a:solidFill>
              </a:rPr>
              <a:t>She’s got</a:t>
            </a:r>
          </a:p>
          <a:p>
            <a:r>
              <a:rPr lang="en-US" sz="4000" b="1" dirty="0" smtClean="0">
                <a:solidFill>
                  <a:srgbClr val="006600"/>
                </a:solidFill>
              </a:rPr>
              <a:t>             </a:t>
            </a:r>
            <a:r>
              <a:rPr lang="en-US" sz="4000" b="1" dirty="0" smtClean="0">
                <a:solidFill>
                  <a:srgbClr val="002060"/>
                </a:solidFill>
              </a:rPr>
              <a:t>He has got =   </a:t>
            </a:r>
            <a:r>
              <a:rPr lang="en-US" sz="4000" b="1" dirty="0" smtClean="0">
                <a:solidFill>
                  <a:srgbClr val="006600"/>
                </a:solidFill>
              </a:rPr>
              <a:t>He’s got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           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2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5760" y="0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          </a:t>
            </a:r>
            <a:r>
              <a:rPr lang="ru-RU" sz="3600" b="1" u="sng" dirty="0" smtClean="0">
                <a:solidFill>
                  <a:srgbClr val="002060"/>
                </a:solidFill>
              </a:rPr>
              <a:t>Глагол</a:t>
            </a:r>
            <a:r>
              <a:rPr lang="ru-RU" sz="3600" b="1" u="sng" dirty="0" smtClean="0">
                <a:solidFill>
                  <a:srgbClr val="FF0000"/>
                </a:solidFill>
              </a:rPr>
              <a:t> </a:t>
            </a:r>
            <a:r>
              <a:rPr lang="en-US" sz="4000" b="1" u="sng" dirty="0" smtClean="0">
                <a:solidFill>
                  <a:srgbClr val="FF0000"/>
                </a:solidFill>
              </a:rPr>
              <a:t>have got  </a:t>
            </a:r>
            <a:r>
              <a:rPr lang="en-US" sz="3600" b="1" u="sng" dirty="0" smtClean="0">
                <a:solidFill>
                  <a:srgbClr val="002060"/>
                </a:solidFill>
              </a:rPr>
              <a:t>- </a:t>
            </a:r>
            <a:r>
              <a:rPr lang="ru-RU" sz="3600" b="1" u="sng" dirty="0" smtClean="0">
                <a:solidFill>
                  <a:srgbClr val="002060"/>
                </a:solidFill>
              </a:rPr>
              <a:t>иметь</a:t>
            </a:r>
            <a:r>
              <a:rPr lang="en-US" sz="3600" b="1" u="sng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 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0136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3200" b="1" dirty="0" smtClean="0">
                <a:solidFill>
                  <a:srgbClr val="0000CC"/>
                </a:solidFill>
              </a:rPr>
              <a:t>Глагол </a:t>
            </a:r>
            <a:r>
              <a:rPr lang="en-US" sz="3600" b="1" i="1" dirty="0" smtClean="0">
                <a:solidFill>
                  <a:srgbClr val="FF0000"/>
                </a:solidFill>
              </a:rPr>
              <a:t>have got </a:t>
            </a:r>
            <a:r>
              <a:rPr lang="ru-RU" sz="3200" b="1" dirty="0" smtClean="0">
                <a:solidFill>
                  <a:srgbClr val="0000CC"/>
                </a:solidFill>
              </a:rPr>
              <a:t>употребляется, чтобы:</a:t>
            </a:r>
          </a:p>
          <a:p>
            <a:pPr marL="514350" indent="-514350">
              <a:buAutoNum type="arabicParenR"/>
            </a:pPr>
            <a:r>
              <a:rPr lang="ru-RU" sz="3200" b="1" dirty="0" smtClean="0">
                <a:solidFill>
                  <a:srgbClr val="0000CC"/>
                </a:solidFill>
              </a:rPr>
              <a:t>показать принадлежность чего-либо</a:t>
            </a:r>
          </a:p>
          <a:p>
            <a:r>
              <a:rPr lang="ru-RU" sz="32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   кому-либо</a:t>
            </a:r>
            <a:r>
              <a:rPr lang="en-US" sz="3200" b="1" dirty="0" smtClean="0">
                <a:solidFill>
                  <a:srgbClr val="0000CC"/>
                </a:solidFill>
              </a:rPr>
              <a:t>.</a:t>
            </a:r>
            <a:endParaRPr lang="ru-RU" sz="3200" b="1" dirty="0" smtClean="0">
              <a:solidFill>
                <a:srgbClr val="0000CC"/>
              </a:solidFill>
            </a:endParaRPr>
          </a:p>
          <a:p>
            <a:r>
              <a:rPr lang="ru-RU" sz="32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   </a:t>
            </a:r>
            <a:r>
              <a:rPr lang="en-US" sz="4000" b="1" dirty="0" smtClean="0">
                <a:solidFill>
                  <a:srgbClr val="0000CC"/>
                </a:solidFill>
              </a:rPr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got </a:t>
            </a:r>
            <a:r>
              <a:rPr lang="en-US" sz="4000" b="1" dirty="0" smtClean="0">
                <a:solidFill>
                  <a:srgbClr val="0000CC"/>
                </a:solidFill>
              </a:rPr>
              <a:t>a dog. </a:t>
            </a:r>
            <a:r>
              <a:rPr lang="en-US" sz="3200" b="1" dirty="0" smtClean="0">
                <a:solidFill>
                  <a:srgbClr val="0000CC"/>
                </a:solidFill>
              </a:rPr>
              <a:t>– </a:t>
            </a:r>
            <a:r>
              <a:rPr lang="ru-RU" sz="3200" b="1" dirty="0" smtClean="0">
                <a:solidFill>
                  <a:srgbClr val="0000CC"/>
                </a:solidFill>
              </a:rPr>
              <a:t>У меня есть собака.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r>
              <a:rPr lang="ru-RU" sz="3200" b="1" dirty="0" smtClean="0">
                <a:solidFill>
                  <a:srgbClr val="0000CC"/>
                </a:solidFill>
              </a:rPr>
              <a:t> 2)  описывать людей, животных, предметы.</a:t>
            </a:r>
          </a:p>
          <a:p>
            <a:r>
              <a:rPr lang="ru-RU" sz="32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     </a:t>
            </a:r>
            <a:r>
              <a:rPr lang="en-US" sz="4000" b="1" dirty="0" smtClean="0">
                <a:solidFill>
                  <a:srgbClr val="0000CC"/>
                </a:solidFill>
              </a:rPr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 got </a:t>
            </a:r>
            <a:r>
              <a:rPr lang="en-US" sz="4000" b="1" dirty="0" smtClean="0">
                <a:solidFill>
                  <a:srgbClr val="0000CC"/>
                </a:solidFill>
              </a:rPr>
              <a:t>green eyes. </a:t>
            </a:r>
          </a:p>
          <a:p>
            <a:r>
              <a:rPr lang="en-US" sz="4000" b="1" dirty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</a:rPr>
              <a:t>     </a:t>
            </a:r>
            <a:r>
              <a:rPr lang="ru-RU" sz="3600" b="1" dirty="0" smtClean="0">
                <a:solidFill>
                  <a:srgbClr val="0000CC"/>
                </a:solidFill>
              </a:rPr>
              <a:t>У меня (есть) зелёные глаза.</a:t>
            </a:r>
          </a:p>
          <a:p>
            <a:r>
              <a:rPr lang="ru-RU" sz="3600" b="1" dirty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                </a:t>
            </a:r>
            <a:r>
              <a:rPr lang="en-US" sz="4000" b="1" dirty="0" smtClean="0">
                <a:solidFill>
                  <a:srgbClr val="006600"/>
                </a:solidFill>
              </a:rPr>
              <a:t>I </a:t>
            </a:r>
            <a:r>
              <a:rPr lang="en-US" sz="4000" b="1" u="sng" dirty="0" smtClean="0">
                <a:solidFill>
                  <a:srgbClr val="006600"/>
                </a:solidFill>
              </a:rPr>
              <a:t>ha</a:t>
            </a:r>
            <a:r>
              <a:rPr lang="en-US" sz="4000" b="1" dirty="0" smtClean="0">
                <a:solidFill>
                  <a:srgbClr val="006600"/>
                </a:solidFill>
              </a:rPr>
              <a:t>ve got = I’ve got</a:t>
            </a:r>
            <a:endParaRPr lang="ru-RU" sz="4000" b="1" dirty="0" smtClean="0">
              <a:solidFill>
                <a:srgbClr val="006600"/>
              </a:solidFill>
            </a:endParaRPr>
          </a:p>
          <a:p>
            <a:r>
              <a:rPr lang="ru-RU" sz="4000" b="1" dirty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     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88224" y="4157784"/>
            <a:ext cx="2098576" cy="2087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2060848"/>
            <a:ext cx="1619033" cy="189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shablon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58" y="0"/>
            <a:ext cx="9121342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05273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CC"/>
                </a:solidFill>
              </a:rPr>
              <a:t>   </a:t>
            </a:r>
            <a:r>
              <a:rPr lang="en-US" sz="3600" b="1" dirty="0" smtClean="0">
                <a:solidFill>
                  <a:srgbClr val="0000CC"/>
                </a:solidFill>
              </a:rPr>
              <a:t>I’ve got blue eyes!</a:t>
            </a:r>
            <a:r>
              <a:rPr lang="ru-RU" sz="3600" b="1" dirty="0" smtClean="0">
                <a:solidFill>
                  <a:srgbClr val="0000CC"/>
                </a:solidFill>
              </a:rPr>
              <a:t>     </a:t>
            </a:r>
            <a:r>
              <a:rPr lang="en-US" sz="3600" b="1" dirty="0" smtClean="0">
                <a:solidFill>
                  <a:srgbClr val="0000CC"/>
                </a:solidFill>
              </a:rPr>
              <a:t>  </a:t>
            </a:r>
            <a:r>
              <a:rPr lang="en-US" sz="3600" b="1" dirty="0" smtClean="0">
                <a:solidFill>
                  <a:srgbClr val="006600"/>
                </a:solidFill>
              </a:rPr>
              <a:t>I’ve got green eyes! </a:t>
            </a:r>
            <a:endParaRPr lang="ru-RU" sz="3600" b="1" dirty="0">
              <a:solidFill>
                <a:srgbClr val="006600"/>
              </a:solidFill>
            </a:endParaRPr>
          </a:p>
        </p:txBody>
      </p:sp>
      <p:pic>
        <p:nvPicPr>
          <p:cNvPr id="6" name="Рисунок 5" descr="0_85a9f_1cb9e34f_X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44608" y="2132856"/>
            <a:ext cx="1554480" cy="1985010"/>
          </a:xfrm>
          <a:prstGeom prst="rect">
            <a:avLst/>
          </a:prstGeom>
        </p:spPr>
      </p:pic>
      <p:pic>
        <p:nvPicPr>
          <p:cNvPr id="7" name="Рисунок 6" descr="454404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222684" y="2420888"/>
            <a:ext cx="1371248" cy="2265724"/>
          </a:xfrm>
          <a:prstGeom prst="rect">
            <a:avLst/>
          </a:prstGeom>
        </p:spPr>
      </p:pic>
      <p:pic>
        <p:nvPicPr>
          <p:cNvPr id="9" name="Рисунок 8" descr="2817_m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492896" y="2420888"/>
            <a:ext cx="2565243" cy="3078291"/>
          </a:xfrm>
          <a:prstGeom prst="rect">
            <a:avLst/>
          </a:prstGeom>
        </p:spPr>
      </p:pic>
      <p:pic>
        <p:nvPicPr>
          <p:cNvPr id="10" name="Рисунок 9" descr="1859709bb3e97a4e825d84f6ba8d0ed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692680" y="1124744"/>
            <a:ext cx="2056176" cy="4287126"/>
          </a:xfrm>
          <a:prstGeom prst="rect">
            <a:avLst/>
          </a:prstGeom>
        </p:spPr>
      </p:pic>
      <p:pic>
        <p:nvPicPr>
          <p:cNvPr id="11" name="Рисунок 10" descr="7197193-Trekking-boy-and-girl--Stock-Vector-carto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1700808"/>
            <a:ext cx="5365576" cy="42511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188640"/>
            <a:ext cx="8748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      I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ha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ve got = I’ve got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  У меня …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arge-32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620688"/>
            <a:ext cx="914400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4000" b="1" dirty="0" smtClean="0">
                <a:solidFill>
                  <a:srgbClr val="0000CC"/>
                </a:solidFill>
              </a:rPr>
              <a:t>I have got                    </a:t>
            </a:r>
            <a:r>
              <a:rPr lang="ru-RU" sz="4000" b="1" dirty="0" smtClean="0">
                <a:solidFill>
                  <a:srgbClr val="0000CC"/>
                </a:solidFill>
              </a:rPr>
              <a:t>     </a:t>
            </a:r>
            <a:r>
              <a:rPr lang="en-US" sz="4000" b="1" dirty="0" smtClean="0">
                <a:solidFill>
                  <a:srgbClr val="0000CC"/>
                </a:solidFill>
              </a:rPr>
              <a:t>I’ve got                             </a:t>
            </a:r>
          </a:p>
          <a:p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6600"/>
                </a:solidFill>
              </a:rPr>
              <a:t>She </a:t>
            </a:r>
            <a:r>
              <a:rPr lang="en-US" sz="4000" b="1" u="sng" dirty="0" smtClean="0">
                <a:solidFill>
                  <a:srgbClr val="006600"/>
                </a:solidFill>
              </a:rPr>
              <a:t>ha</a:t>
            </a:r>
            <a:r>
              <a:rPr lang="en-US" sz="4000" b="1" dirty="0" smtClean="0">
                <a:solidFill>
                  <a:srgbClr val="006600"/>
                </a:solidFill>
              </a:rPr>
              <a:t>s got                 </a:t>
            </a:r>
            <a:r>
              <a:rPr lang="ru-RU" sz="4000" b="1" dirty="0" smtClean="0">
                <a:solidFill>
                  <a:srgbClr val="006600"/>
                </a:solidFill>
              </a:rPr>
              <a:t>     </a:t>
            </a:r>
            <a:r>
              <a:rPr lang="en-US" sz="4000" b="1" dirty="0" smtClean="0">
                <a:solidFill>
                  <a:srgbClr val="006600"/>
                </a:solidFill>
              </a:rPr>
              <a:t>She’s got                </a:t>
            </a:r>
            <a:endParaRPr lang="en-US" sz="4000" b="1" dirty="0" smtClean="0">
              <a:solidFill>
                <a:srgbClr val="0000CC"/>
              </a:solidFill>
            </a:endParaRPr>
          </a:p>
          <a:p>
            <a:r>
              <a:rPr lang="en-US" sz="4000" b="1" dirty="0" smtClean="0">
                <a:solidFill>
                  <a:srgbClr val="006600"/>
                </a:solidFill>
              </a:rPr>
              <a:t> He </a:t>
            </a:r>
            <a:r>
              <a:rPr lang="en-US" sz="4000" b="1" u="sng" dirty="0" smtClean="0">
                <a:solidFill>
                  <a:srgbClr val="006600"/>
                </a:solidFill>
              </a:rPr>
              <a:t>ha</a:t>
            </a:r>
            <a:r>
              <a:rPr lang="en-US" sz="4000" b="1" dirty="0" smtClean="0">
                <a:solidFill>
                  <a:srgbClr val="006600"/>
                </a:solidFill>
              </a:rPr>
              <a:t>s got                   </a:t>
            </a:r>
            <a:r>
              <a:rPr lang="ru-RU" sz="4000" b="1" dirty="0" smtClean="0">
                <a:solidFill>
                  <a:srgbClr val="006600"/>
                </a:solidFill>
              </a:rPr>
              <a:t>     </a:t>
            </a:r>
            <a:r>
              <a:rPr lang="en-US" sz="4000" b="1" dirty="0" smtClean="0">
                <a:solidFill>
                  <a:srgbClr val="006600"/>
                </a:solidFill>
              </a:rPr>
              <a:t>He’s got</a:t>
            </a:r>
          </a:p>
          <a:p>
            <a:r>
              <a:rPr lang="en-US" sz="4000" b="1" dirty="0" smtClean="0">
                <a:solidFill>
                  <a:srgbClr val="006600"/>
                </a:solidFill>
              </a:rPr>
              <a:t> It </a:t>
            </a:r>
            <a:r>
              <a:rPr lang="en-US" sz="4000" b="1" u="sng" dirty="0" smtClean="0">
                <a:solidFill>
                  <a:srgbClr val="006600"/>
                </a:solidFill>
              </a:rPr>
              <a:t>ha</a:t>
            </a:r>
            <a:r>
              <a:rPr lang="en-US" sz="4000" b="1" dirty="0" smtClean="0">
                <a:solidFill>
                  <a:srgbClr val="006600"/>
                </a:solidFill>
              </a:rPr>
              <a:t>s got                      </a:t>
            </a:r>
            <a:r>
              <a:rPr lang="ru-RU" sz="4000" b="1" dirty="0" smtClean="0">
                <a:solidFill>
                  <a:srgbClr val="006600"/>
                </a:solidFill>
              </a:rPr>
              <a:t>    </a:t>
            </a:r>
            <a:r>
              <a:rPr lang="en-US" sz="4000" b="1" dirty="0" smtClean="0">
                <a:solidFill>
                  <a:srgbClr val="006600"/>
                </a:solidFill>
              </a:rPr>
              <a:t>It’s got</a:t>
            </a:r>
            <a:endParaRPr lang="ru-RU" sz="4000" b="1" dirty="0" smtClean="0">
              <a:solidFill>
                <a:srgbClr val="006600"/>
              </a:solidFill>
            </a:endParaRP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1.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My sister has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got a doll. -    She’s got a doll.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2.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My dog has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got a ball.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3.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Tim has got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a toy solder.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4.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Helen has got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a ballerina.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5. 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Pete has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got a teddy bear.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 6</a:t>
            </a:r>
            <a:r>
              <a:rPr lang="en-US" sz="3600" b="1" u="sng" dirty="0" smtClean="0">
                <a:solidFill>
                  <a:schemeClr val="accent2">
                    <a:lumMod val="50000"/>
                  </a:schemeClr>
                </a:solidFill>
              </a:rPr>
              <a:t>. My cat has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got a pink nose.  </a:t>
            </a:r>
          </a:p>
          <a:p>
            <a:r>
              <a:rPr lang="en-US" sz="4000" b="1" dirty="0" smtClean="0">
                <a:solidFill>
                  <a:srgbClr val="0000CC"/>
                </a:solidFill>
              </a:rPr>
              <a:t>               </a:t>
            </a:r>
          </a:p>
          <a:p>
            <a:r>
              <a:rPr lang="en-US" sz="4000" b="1" dirty="0" smtClean="0">
                <a:solidFill>
                  <a:srgbClr val="0000CC"/>
                </a:solidFill>
              </a:rPr>
              <a:t>                </a:t>
            </a:r>
          </a:p>
          <a:p>
            <a:r>
              <a:rPr lang="en-US" sz="4000" b="1" dirty="0" smtClean="0">
                <a:solidFill>
                  <a:srgbClr val="0000CC"/>
                </a:solidFill>
              </a:rPr>
              <a:t> </a:t>
            </a:r>
          </a:p>
          <a:p>
            <a:r>
              <a:rPr lang="en-US" sz="4000" b="1" dirty="0" smtClean="0">
                <a:solidFill>
                  <a:srgbClr val="0000CC"/>
                </a:solidFill>
              </a:rPr>
              <a:t>                        </a:t>
            </a:r>
          </a:p>
          <a:p>
            <a:r>
              <a:rPr lang="en-US" sz="4000" b="1" dirty="0" smtClean="0">
                <a:solidFill>
                  <a:srgbClr val="006600"/>
                </a:solidFill>
              </a:rPr>
              <a:t>    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Полная форма                 Сокращённая форма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0" y="3140968"/>
            <a:ext cx="9144000" cy="7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220072" y="3573016"/>
            <a:ext cx="3923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32040" y="4077072"/>
            <a:ext cx="4211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220072" y="4581128"/>
            <a:ext cx="3923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436096" y="5127917"/>
            <a:ext cx="3707904" cy="46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436096" y="5733256"/>
            <a:ext cx="3707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24128" y="6309320"/>
            <a:ext cx="3419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leSlideM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_87b9b_b01d2a33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132856" y="2420888"/>
            <a:ext cx="1446591" cy="2137819"/>
          </a:xfrm>
          <a:prstGeom prst="rect">
            <a:avLst/>
          </a:prstGeom>
        </p:spPr>
      </p:pic>
      <p:pic>
        <p:nvPicPr>
          <p:cNvPr id="6" name="Рисунок 5" descr="dora_11HR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56576" y="1844824"/>
            <a:ext cx="1792497" cy="2518459"/>
          </a:xfrm>
          <a:prstGeom prst="rect">
            <a:avLst/>
          </a:prstGeom>
        </p:spPr>
      </p:pic>
      <p:pic>
        <p:nvPicPr>
          <p:cNvPr id="7" name="Рисунок 6" descr="v6h2Q_jYwdQ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662144"/>
            <a:ext cx="1866614" cy="2578024"/>
          </a:xfrm>
          <a:prstGeom prst="rect">
            <a:avLst/>
          </a:prstGeom>
        </p:spPr>
      </p:pic>
      <p:pic>
        <p:nvPicPr>
          <p:cNvPr id="8" name="Рисунок 7" descr="2817_m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3184173"/>
            <a:ext cx="2613248" cy="3135898"/>
          </a:xfrm>
          <a:prstGeom prst="rect">
            <a:avLst/>
          </a:prstGeom>
        </p:spPr>
      </p:pic>
      <p:pic>
        <p:nvPicPr>
          <p:cNvPr id="9" name="Рисунок 8" descr="0_9f119_5d0c1f66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4365104"/>
            <a:ext cx="1392563" cy="1937478"/>
          </a:xfrm>
          <a:prstGeom prst="rect">
            <a:avLst/>
          </a:prstGeom>
        </p:spPr>
      </p:pic>
      <p:pic>
        <p:nvPicPr>
          <p:cNvPr id="10" name="Рисунок 9" descr="0_9dfa2_9ec20a62_X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24128" y="3861048"/>
            <a:ext cx="3131925" cy="24624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292494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CC"/>
                </a:solidFill>
              </a:rPr>
              <a:t>        Liz         Nick        Pam       Ann       Bob</a:t>
            </a:r>
            <a:endParaRPr lang="ru-RU" sz="4000" b="1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2068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en-US" dirty="0" smtClean="0"/>
              <a:t> </a:t>
            </a:r>
            <a:r>
              <a:rPr lang="en-US" sz="3600" b="1" u="sng" dirty="0" err="1" smtClean="0">
                <a:solidFill>
                  <a:srgbClr val="006600"/>
                </a:solidFill>
              </a:rPr>
              <a:t>Masha</a:t>
            </a:r>
            <a:r>
              <a:rPr lang="en-US" sz="3600" b="1" u="sng" dirty="0" smtClean="0">
                <a:solidFill>
                  <a:srgbClr val="006600"/>
                </a:solidFill>
              </a:rPr>
              <a:t> has </a:t>
            </a:r>
            <a:r>
              <a:rPr lang="en-US" sz="3600" b="1" dirty="0" smtClean="0">
                <a:solidFill>
                  <a:srgbClr val="006600"/>
                </a:solidFill>
              </a:rPr>
              <a:t>got blue eyes. – </a:t>
            </a:r>
            <a:endParaRPr lang="ru-RU" sz="3600" b="1" dirty="0" smtClean="0">
              <a:solidFill>
                <a:srgbClr val="006600"/>
              </a:solidFill>
            </a:endParaRPr>
          </a:p>
          <a:p>
            <a:r>
              <a:rPr lang="ru-RU" sz="3600" b="1" dirty="0" smtClean="0">
                <a:solidFill>
                  <a:srgbClr val="006600"/>
                </a:solidFill>
              </a:rPr>
              <a:t>      </a:t>
            </a:r>
            <a:r>
              <a:rPr lang="en-US" sz="3600" b="1" u="sng" dirty="0" smtClean="0">
                <a:solidFill>
                  <a:srgbClr val="006600"/>
                </a:solidFill>
              </a:rPr>
              <a:t>She’s</a:t>
            </a:r>
            <a:r>
              <a:rPr lang="en-US" sz="3600" b="1" dirty="0" smtClean="0">
                <a:solidFill>
                  <a:srgbClr val="006600"/>
                </a:solidFill>
              </a:rPr>
              <a:t> got blue eyes.     </a:t>
            </a:r>
            <a:endParaRPr lang="ru-RU" sz="36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9" name="TextBox 8"/>
          <p:cNvSpPr txBox="1"/>
          <p:nvPr/>
        </p:nvSpPr>
        <p:spPr>
          <a:xfrm>
            <a:off x="1691680" y="2691268"/>
            <a:ext cx="65527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mtClean="0">
                <a:solidFill>
                  <a:srgbClr val="FF0000"/>
                </a:solidFill>
              </a:rPr>
              <a:t>         </a:t>
            </a:r>
            <a:r>
              <a:rPr lang="ru-RU" sz="4400" b="1" smtClean="0">
                <a:solidFill>
                  <a:srgbClr val="0000CC"/>
                </a:solidFill>
              </a:rPr>
              <a:t> </a:t>
            </a:r>
            <a:endParaRPr lang="ru-RU" sz="4400" b="1" dirty="0" smtClean="0">
              <a:solidFill>
                <a:srgbClr val="0000CC"/>
              </a:solidFill>
            </a:endParaRPr>
          </a:p>
          <a:p>
            <a:r>
              <a:rPr lang="ru-RU" sz="4400" b="1" dirty="0">
                <a:solidFill>
                  <a:srgbClr val="0000CC"/>
                </a:solidFill>
              </a:rPr>
              <a:t> </a:t>
            </a:r>
            <a:r>
              <a:rPr lang="ru-RU" sz="4400" b="1" dirty="0" smtClean="0">
                <a:solidFill>
                  <a:srgbClr val="0000CC"/>
                </a:solidFill>
              </a:rPr>
              <a:t> </a:t>
            </a:r>
            <a:endParaRPr lang="ru-RU" sz="44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4760" y="923234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61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08" y="2649380"/>
            <a:ext cx="2193124" cy="1332322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57200" y="702420"/>
            <a:ext cx="3826768" cy="171846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27590" y="636298"/>
            <a:ext cx="38861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Я знаю …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</a:rPr>
              <a:t>новые слова</a:t>
            </a:r>
            <a:endParaRPr lang="en-US" sz="3200" b="1" dirty="0" smtClean="0">
              <a:solidFill>
                <a:srgbClr val="006600"/>
              </a:solidFill>
            </a:endParaRPr>
          </a:p>
          <a:p>
            <a:r>
              <a:rPr lang="en-US" sz="3200" b="1" dirty="0">
                <a:solidFill>
                  <a:srgbClr val="006600"/>
                </a:solidFill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</a:rPr>
              <a:t>глагол- </a:t>
            </a:r>
            <a:r>
              <a:rPr lang="ru-RU" sz="3200" b="1" dirty="0" err="1" smtClean="0">
                <a:solidFill>
                  <a:srgbClr val="006600"/>
                </a:solidFill>
              </a:rPr>
              <a:t>дракошу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i="1" dirty="0" smtClean="0">
                <a:solidFill>
                  <a:srgbClr val="006600"/>
                </a:solidFill>
              </a:rPr>
              <a:t>с</a:t>
            </a:r>
            <a:r>
              <a:rPr lang="en-US" sz="3200" b="1" i="1" dirty="0" smtClean="0">
                <a:solidFill>
                  <a:srgbClr val="006600"/>
                </a:solidFill>
              </a:rPr>
              <a:t>an</a:t>
            </a:r>
            <a:endParaRPr lang="ru-RU" sz="3200" b="1" i="1" dirty="0" smtClean="0">
              <a:solidFill>
                <a:srgbClr val="006600"/>
              </a:solidFill>
            </a:endParaRPr>
          </a:p>
          <a:p>
            <a:r>
              <a:rPr lang="ru-RU" sz="3200" b="1" dirty="0">
                <a:solidFill>
                  <a:srgbClr val="006600"/>
                </a:solidFill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</a:rPr>
              <a:t>          </a:t>
            </a:r>
            <a:endParaRPr lang="en-US" sz="3200" b="1" dirty="0" smtClean="0">
              <a:solidFill>
                <a:srgbClr val="006600"/>
              </a:solidFill>
            </a:endParaRPr>
          </a:p>
          <a:p>
            <a:r>
              <a:rPr lang="en-US" sz="3200" b="1" dirty="0">
                <a:solidFill>
                  <a:srgbClr val="006600"/>
                </a:solidFill>
              </a:rPr>
              <a:t> </a:t>
            </a:r>
            <a:r>
              <a:rPr lang="en-US" sz="3200" b="1" dirty="0" smtClean="0">
                <a:solidFill>
                  <a:srgbClr val="006600"/>
                </a:solidFill>
              </a:rPr>
              <a:t>    </a:t>
            </a:r>
            <a:endParaRPr lang="ru-RU" sz="3200" b="1" dirty="0" smtClean="0">
              <a:solidFill>
                <a:srgbClr val="006600"/>
              </a:solidFill>
            </a:endParaRPr>
          </a:p>
          <a:p>
            <a:r>
              <a:rPr lang="ru-RU" sz="3200" b="1" dirty="0">
                <a:solidFill>
                  <a:srgbClr val="006600"/>
                </a:solidFill>
              </a:rPr>
              <a:t> </a:t>
            </a:r>
            <a:endParaRPr lang="ru-RU" sz="3200" b="1" dirty="0" smtClean="0">
              <a:solidFill>
                <a:srgbClr val="0066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674266"/>
            <a:ext cx="4114800" cy="35657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3784" y="615573"/>
            <a:ext cx="424161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Я могу …  </a:t>
            </a:r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006600"/>
                </a:solidFill>
              </a:rPr>
              <a:t>1)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</a:rPr>
              <a:t>поговорить с одноклассником;</a:t>
            </a:r>
          </a:p>
          <a:p>
            <a:r>
              <a:rPr lang="ru-RU" sz="3200" b="1" dirty="0" smtClean="0">
                <a:solidFill>
                  <a:srgbClr val="006600"/>
                </a:solidFill>
              </a:rPr>
              <a:t>2) описывать людей</a:t>
            </a:r>
          </a:p>
          <a:p>
            <a:r>
              <a:rPr lang="ru-RU" sz="3200" b="1" dirty="0" smtClean="0">
                <a:solidFill>
                  <a:srgbClr val="006600"/>
                </a:solidFill>
              </a:rPr>
              <a:t>3) петь песню</a:t>
            </a:r>
          </a:p>
          <a:p>
            <a:r>
              <a:rPr lang="ru-RU" sz="3200" b="1" dirty="0" smtClean="0">
                <a:solidFill>
                  <a:srgbClr val="006600"/>
                </a:solidFill>
              </a:rPr>
              <a:t>4) </a:t>
            </a:r>
            <a:r>
              <a:rPr lang="ru-RU" sz="3200" b="1" dirty="0">
                <a:solidFill>
                  <a:srgbClr val="006600"/>
                </a:solidFill>
              </a:rPr>
              <a:t>у</a:t>
            </a:r>
            <a:r>
              <a:rPr lang="ru-RU" sz="3200" b="1" dirty="0" smtClean="0">
                <a:solidFill>
                  <a:srgbClr val="006600"/>
                </a:solidFill>
              </a:rPr>
              <a:t>потреблять глагол</a:t>
            </a:r>
          </a:p>
          <a:p>
            <a:r>
              <a:rPr lang="ru-RU" sz="3200" b="1" dirty="0">
                <a:solidFill>
                  <a:srgbClr val="006600"/>
                </a:solidFill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</a:rPr>
              <a:t>     </a:t>
            </a:r>
            <a:r>
              <a:rPr lang="en-US" sz="3200" b="1" i="1" dirty="0" smtClean="0">
                <a:solidFill>
                  <a:srgbClr val="006600"/>
                </a:solidFill>
              </a:rPr>
              <a:t>have got</a:t>
            </a:r>
            <a:endParaRPr lang="ru-RU" sz="3200" b="1" i="1" dirty="0" smtClean="0">
              <a:solidFill>
                <a:srgbClr val="006600"/>
              </a:solidFill>
            </a:endParaRPr>
          </a:p>
          <a:p>
            <a:endParaRPr lang="ru-RU" sz="3200" b="1" dirty="0" smtClean="0">
              <a:solidFill>
                <a:srgbClr val="006600"/>
              </a:solidFill>
            </a:endParaRP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36948" y="4588885"/>
            <a:ext cx="2853680" cy="149911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flipH="1">
            <a:off x="1718320" y="4662834"/>
            <a:ext cx="2853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Было интересно …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12281" y="4588885"/>
            <a:ext cx="3003123" cy="14656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5566140" y="4669031"/>
            <a:ext cx="2921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Было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трудно …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0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7" name="TextBox 6"/>
          <p:cNvSpPr txBox="1"/>
          <p:nvPr/>
        </p:nvSpPr>
        <p:spPr>
          <a:xfrm>
            <a:off x="899592" y="1184444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              </a:t>
            </a:r>
            <a:r>
              <a:rPr lang="en-US" sz="60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Well done!</a:t>
            </a:r>
            <a:endParaRPr lang="ru-RU" sz="6000" b="1" dirty="0">
              <a:solidFill>
                <a:srgbClr val="0000CC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45" y="2780928"/>
            <a:ext cx="3450387" cy="2172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3560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608" y="794110"/>
            <a:ext cx="1247056" cy="12470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591" y="2636912"/>
            <a:ext cx="2156817" cy="2156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1720" y="794110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7200" b="1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Good bye!</a:t>
            </a:r>
            <a:endParaRPr lang="ru-RU" sz="7200" b="1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2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oleSlideMini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0" y="1886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CC"/>
                </a:solidFill>
              </a:rPr>
              <a:t>  </a:t>
            </a:r>
            <a:r>
              <a:rPr lang="en-US" sz="6000" b="1" dirty="0" smtClean="0">
                <a:solidFill>
                  <a:srgbClr val="0000CC"/>
                </a:solidFill>
              </a:rPr>
              <a:t>      She’s got blue eyes!</a:t>
            </a:r>
            <a:endParaRPr lang="ru-RU" sz="6000" b="1" dirty="0">
              <a:solidFill>
                <a:srgbClr val="0000CC"/>
              </a:solidFill>
            </a:endParaRPr>
          </a:p>
        </p:txBody>
      </p:sp>
      <p:pic>
        <p:nvPicPr>
          <p:cNvPr id="9" name="Рисунок 8" descr="girl-blonde-ice-cream-butterfly-eyes-blue-3840x24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052736"/>
            <a:ext cx="9144000" cy="5805265"/>
          </a:xfrm>
          <a:prstGeom prst="rect">
            <a:avLst/>
          </a:prstGeom>
        </p:spPr>
      </p:pic>
      <p:pic>
        <p:nvPicPr>
          <p:cNvPr id="7" name="68 - Track 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244408" y="5805264"/>
            <a:ext cx="460499" cy="460499"/>
          </a:xfrm>
          <a:prstGeom prst="rect">
            <a:avLst/>
          </a:prstGeom>
        </p:spPr>
      </p:pic>
      <p:pic>
        <p:nvPicPr>
          <p:cNvPr id="10" name="67 - Track 67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900608" y="5913275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6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189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8189518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" y="0"/>
            <a:ext cx="9143999" cy="6858000"/>
          </a:xfrm>
          <a:ln>
            <a:solidFill>
              <a:srgbClr val="006600"/>
            </a:solidFill>
          </a:ln>
        </p:spPr>
      </p:pic>
      <p:pic>
        <p:nvPicPr>
          <p:cNvPr id="6" name="Рисунок 5" descr="69261035_0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1052736"/>
            <a:ext cx="3147169" cy="5445224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 flipV="1">
            <a:off x="10260632" y="3068960"/>
            <a:ext cx="72008" cy="72008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636896" y="3645024"/>
            <a:ext cx="72008" cy="72008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355976" y="1268760"/>
            <a:ext cx="27363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139952" y="1988840"/>
            <a:ext cx="403244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27584" y="2348880"/>
            <a:ext cx="27363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4355976" y="2132856"/>
            <a:ext cx="2592288" cy="864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267744" y="2420888"/>
            <a:ext cx="2016224" cy="10081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148064" y="620688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solidFill>
                  <a:srgbClr val="0000CC"/>
                </a:solidFill>
              </a:rPr>
              <a:t>dark hair</a:t>
            </a:r>
            <a:endParaRPr lang="ru-RU" sz="4400" b="1" dirty="0">
              <a:solidFill>
                <a:srgbClr val="0000C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40152" y="1484784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CC"/>
                </a:solidFill>
              </a:rPr>
              <a:t>eyes</a:t>
            </a:r>
            <a:endParaRPr lang="ru-RU" sz="4400" b="1" dirty="0">
              <a:solidFill>
                <a:srgbClr val="0000CC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72200" y="2780928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solidFill>
                  <a:srgbClr val="0000CC"/>
                </a:solidFill>
              </a:rPr>
              <a:t>nose</a:t>
            </a:r>
            <a:endParaRPr lang="ru-RU" sz="4400" b="1" dirty="0">
              <a:solidFill>
                <a:srgbClr val="0000CC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43608" y="1772816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CC"/>
                </a:solidFill>
              </a:rPr>
              <a:t> ears</a:t>
            </a:r>
            <a:endParaRPr lang="ru-RU" sz="4400" b="1" dirty="0">
              <a:solidFill>
                <a:srgbClr val="0000C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9592" y="3212976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4400" b="1" dirty="0" smtClean="0">
                <a:solidFill>
                  <a:srgbClr val="0000CC"/>
                </a:solidFill>
              </a:rPr>
              <a:t>mouth</a:t>
            </a:r>
            <a:endParaRPr lang="ru-RU" sz="4400" b="1" dirty="0">
              <a:solidFill>
                <a:srgbClr val="0000CC"/>
              </a:solidFill>
            </a:endParaRPr>
          </a:p>
        </p:txBody>
      </p:sp>
      <p:pic>
        <p:nvPicPr>
          <p:cNvPr id="17" name="66 - Track 6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1214125" y="6251419"/>
            <a:ext cx="244475" cy="244475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2267744" y="2132856"/>
            <a:ext cx="252028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66 - Track 6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7767437" y="537321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2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35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785" y="1843169"/>
            <a:ext cx="1993404" cy="1328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136" y="1891707"/>
            <a:ext cx="1463938" cy="1116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741" y="4461791"/>
            <a:ext cx="1290727" cy="1312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66921"/>
            <a:ext cx="1484784" cy="1484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816" y="3965116"/>
            <a:ext cx="1473133" cy="1363253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5582603" y="4910373"/>
            <a:ext cx="736566" cy="864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348801" y="4896321"/>
            <a:ext cx="569689" cy="864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67744" y="4652211"/>
            <a:ext cx="139002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73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3143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56895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 smtClean="0"/>
          </a:p>
          <a:p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</a:rPr>
              <a:t>hair                                       </a:t>
            </a:r>
            <a:r>
              <a:rPr lang="ru-RU" sz="4000" b="1" dirty="0" smtClean="0">
                <a:solidFill>
                  <a:srgbClr val="002060"/>
                </a:solidFill>
              </a:rPr>
              <a:t>волосы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dark hair             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тёмные волосы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eyes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         глаза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nose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         нос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ears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          уши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mouth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     рот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clever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       умный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wonderful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чудесный, </a:t>
            </a:r>
            <a:r>
              <a:rPr lang="ru-RU" sz="3200" b="1" dirty="0" err="1" smtClean="0">
                <a:solidFill>
                  <a:srgbClr val="FF0000"/>
                </a:solidFill>
              </a:rPr>
              <a:t>прекр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solidFill>
                  <a:srgbClr val="FF0000"/>
                </a:solidFill>
              </a:rPr>
              <a:t>pretty                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симпатичный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0" y="1124744"/>
            <a:ext cx="8892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3528" y="1772816"/>
            <a:ext cx="84969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5048" y="2348880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-3852936" y="4437112"/>
            <a:ext cx="3312368" cy="72008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3528" y="292494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251520" y="3501008"/>
            <a:ext cx="88924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4221088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 flipH="1">
            <a:off x="2555774" y="548680"/>
            <a:ext cx="45719" cy="4824536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08104" y="548680"/>
            <a:ext cx="72008" cy="4968552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 descr="48b2e95936698d6712cc82449fec26b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5157192"/>
            <a:ext cx="1515616" cy="1317897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575048" y="4797152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458200" cy="50405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путешествие в страну </a:t>
            </a:r>
            <a:r>
              <a:rPr lang="ru-RU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Ду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дид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дан.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     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458200" cy="504056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a139b881f494bff4ca39258275f5d3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55" y="0"/>
            <a:ext cx="9116345" cy="6858000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2992582" y="3438731"/>
            <a:ext cx="3616036" cy="1033272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DoDidDone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94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1701"/>
          </a:xfrm>
          <a:prstGeom prst="rect">
            <a:avLst/>
          </a:prstGeom>
        </p:spPr>
      </p:pic>
      <p:pic>
        <p:nvPicPr>
          <p:cNvPr id="5" name="Рисунок 4" descr="80820185_large_0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61614" y="3501008"/>
            <a:ext cx="2106478" cy="22012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476656" y="2456432"/>
            <a:ext cx="65314" cy="1938836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 rot="10800000" flipH="1" flipV="1">
            <a:off x="4572000" y="2708920"/>
            <a:ext cx="2376264" cy="880567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>
                <a:solidFill>
                  <a:srgbClr val="0000CC"/>
                </a:solidFill>
                <a:latin typeface="Calibri"/>
              </a:rPr>
              <a:t>h</a:t>
            </a:r>
            <a:r>
              <a:rPr lang="en-US" sz="4400" b="1" kern="0" dirty="0" smtClean="0">
                <a:solidFill>
                  <a:srgbClr val="0000CC"/>
                </a:solidFill>
                <a:latin typeface="Calibri"/>
              </a:rPr>
              <a:t>ave got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4437112"/>
            <a:ext cx="1901900" cy="4089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3645024"/>
            <a:ext cx="79255" cy="19508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164288" y="4437112"/>
            <a:ext cx="1767957" cy="3801827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 rot="10800000" flipH="1" flipV="1">
            <a:off x="6767736" y="3356992"/>
            <a:ext cx="2376264" cy="880567"/>
          </a:xfrm>
          <a:prstGeom prst="round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 smtClean="0">
                <a:solidFill>
                  <a:srgbClr val="0000CC"/>
                </a:solidFill>
                <a:latin typeface="Calibri"/>
              </a:rPr>
              <a:t>has got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8604448" y="4149080"/>
            <a:ext cx="72008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5760" y="0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</a:t>
            </a:r>
            <a:r>
              <a:rPr lang="ru-RU" sz="3600" b="1" u="sng" dirty="0" smtClean="0">
                <a:solidFill>
                  <a:srgbClr val="002060"/>
                </a:solidFill>
              </a:rPr>
              <a:t>Глагол</a:t>
            </a:r>
            <a:r>
              <a:rPr lang="ru-RU" sz="3600" b="1" u="sng" dirty="0" smtClean="0">
                <a:solidFill>
                  <a:srgbClr val="FF0000"/>
                </a:solidFill>
              </a:rPr>
              <a:t> </a:t>
            </a:r>
            <a:r>
              <a:rPr lang="en-US" sz="4000" b="1" u="sng" dirty="0" smtClean="0">
                <a:solidFill>
                  <a:srgbClr val="FF0000"/>
                </a:solidFill>
              </a:rPr>
              <a:t>have got/ has got  </a:t>
            </a:r>
            <a:r>
              <a:rPr lang="en-US" sz="3600" b="1" u="sng" dirty="0" smtClean="0">
                <a:solidFill>
                  <a:srgbClr val="002060"/>
                </a:solidFill>
              </a:rPr>
              <a:t>- </a:t>
            </a:r>
            <a:r>
              <a:rPr lang="ru-RU" sz="3600" b="1" u="sng" dirty="0" smtClean="0">
                <a:solidFill>
                  <a:srgbClr val="002060"/>
                </a:solidFill>
              </a:rPr>
              <a:t>иметь</a:t>
            </a:r>
            <a:r>
              <a:rPr lang="en-US" sz="3600" b="1" u="sng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 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0688"/>
            <a:ext cx="950505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Глагол </a:t>
            </a:r>
            <a:r>
              <a:rPr lang="en-US" sz="3600" b="1" i="1" dirty="0" smtClean="0">
                <a:solidFill>
                  <a:srgbClr val="006600"/>
                </a:solidFill>
              </a:rPr>
              <a:t>have got / has got </a:t>
            </a:r>
            <a:r>
              <a:rPr lang="ru-RU" sz="3600" b="1" dirty="0" smtClean="0">
                <a:solidFill>
                  <a:srgbClr val="0000CC"/>
                </a:solidFill>
              </a:rPr>
              <a:t>употребляется, </a:t>
            </a:r>
            <a:r>
              <a:rPr lang="en-US" sz="3600" b="1" dirty="0" smtClean="0">
                <a:solidFill>
                  <a:srgbClr val="0000CC"/>
                </a:solidFill>
              </a:rPr>
              <a:t>   </a:t>
            </a:r>
            <a:r>
              <a:rPr lang="ru-RU" sz="3200" b="1" dirty="0" smtClean="0">
                <a:solidFill>
                  <a:srgbClr val="0000CC"/>
                </a:solidFill>
              </a:rPr>
              <a:t>чтобы описывать людей, животных, предметы.</a:t>
            </a:r>
          </a:p>
          <a:p>
            <a:r>
              <a:rPr lang="ru-RU" sz="32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</a:rPr>
              <a:t>I  </a:t>
            </a:r>
            <a:r>
              <a:rPr lang="en-US" sz="4000" b="1" dirty="0" smtClean="0">
                <a:solidFill>
                  <a:srgbClr val="006600"/>
                </a:solidFill>
              </a:rPr>
              <a:t>have got</a:t>
            </a:r>
            <a:r>
              <a:rPr lang="ru-RU" sz="4000" b="1" dirty="0" smtClean="0">
                <a:solidFill>
                  <a:srgbClr val="006600"/>
                </a:solidFill>
              </a:rPr>
              <a:t> -</a:t>
            </a:r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   </a:t>
            </a:r>
            <a:r>
              <a:rPr lang="ru-RU" sz="3600" b="1" i="1" dirty="0" smtClean="0">
                <a:solidFill>
                  <a:srgbClr val="0000CC"/>
                </a:solidFill>
              </a:rPr>
              <a:t>У меня есть</a:t>
            </a:r>
            <a:endParaRPr lang="en-US" sz="3600" b="1" i="1" dirty="0" smtClean="0">
              <a:solidFill>
                <a:srgbClr val="0000CC"/>
              </a:solidFill>
            </a:endParaRPr>
          </a:p>
          <a:p>
            <a:r>
              <a:rPr lang="en-US" sz="4000" b="1" dirty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</a:rPr>
              <a:t>She  </a:t>
            </a:r>
            <a:r>
              <a:rPr lang="en-US" sz="4000" b="1" dirty="0" smtClean="0">
                <a:solidFill>
                  <a:srgbClr val="006600"/>
                </a:solidFill>
              </a:rPr>
              <a:t>has got</a:t>
            </a:r>
            <a:r>
              <a:rPr lang="ru-RU" sz="4000" b="1" dirty="0" smtClean="0">
                <a:solidFill>
                  <a:srgbClr val="006600"/>
                </a:solidFill>
              </a:rPr>
              <a:t> - </a:t>
            </a:r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 </a:t>
            </a:r>
            <a:r>
              <a:rPr lang="ru-RU" sz="3600" b="1" i="1" dirty="0" smtClean="0">
                <a:solidFill>
                  <a:srgbClr val="0000CC"/>
                </a:solidFill>
              </a:rPr>
              <a:t>У неё есть </a:t>
            </a:r>
            <a:endParaRPr lang="en-US" sz="3600" b="1" i="1" dirty="0" smtClean="0">
              <a:solidFill>
                <a:srgbClr val="0000CC"/>
              </a:solidFill>
            </a:endParaRPr>
          </a:p>
          <a:p>
            <a:r>
              <a:rPr lang="en-US" sz="4000" b="1" dirty="0" smtClean="0">
                <a:solidFill>
                  <a:srgbClr val="0000CC"/>
                </a:solidFill>
              </a:rPr>
              <a:t> He  </a:t>
            </a:r>
            <a:r>
              <a:rPr lang="en-US" sz="4000" b="1" dirty="0" smtClean="0">
                <a:solidFill>
                  <a:srgbClr val="006600"/>
                </a:solidFill>
              </a:rPr>
              <a:t>has got </a:t>
            </a:r>
            <a:r>
              <a:rPr lang="ru-RU" sz="4000" b="1" dirty="0" smtClean="0">
                <a:solidFill>
                  <a:srgbClr val="0000CC"/>
                </a:solidFill>
              </a:rPr>
              <a:t>  -   </a:t>
            </a:r>
            <a:r>
              <a:rPr lang="ru-RU" sz="3600" b="1" i="1" dirty="0" smtClean="0">
                <a:solidFill>
                  <a:srgbClr val="0000CC"/>
                </a:solidFill>
              </a:rPr>
              <a:t>У него </a:t>
            </a:r>
            <a:r>
              <a:rPr lang="ru-RU" sz="3600" b="1" i="1" smtClean="0">
                <a:solidFill>
                  <a:srgbClr val="0000CC"/>
                </a:solidFill>
              </a:rPr>
              <a:t>есть </a:t>
            </a:r>
            <a:r>
              <a:rPr lang="en-US" sz="3600" b="1" i="1" smtClean="0">
                <a:solidFill>
                  <a:srgbClr val="0000CC"/>
                </a:solidFill>
              </a:rPr>
              <a:t> </a:t>
            </a:r>
            <a:endParaRPr lang="en-US" sz="3600" b="1" i="1" dirty="0" smtClean="0">
              <a:solidFill>
                <a:srgbClr val="0000CC"/>
              </a:solidFill>
            </a:endParaRPr>
          </a:p>
          <a:p>
            <a:r>
              <a:rPr lang="en-US" sz="3600" b="1" i="1" dirty="0" smtClean="0">
                <a:solidFill>
                  <a:srgbClr val="0000CC"/>
                </a:solidFill>
              </a:rPr>
              <a:t>    </a:t>
            </a:r>
            <a:r>
              <a:rPr lang="en-US" sz="3600" b="1" dirty="0" smtClean="0">
                <a:solidFill>
                  <a:srgbClr val="0000CC"/>
                </a:solidFill>
              </a:rPr>
              <a:t>I  </a:t>
            </a:r>
            <a:r>
              <a:rPr lang="en-US" sz="3600" b="1" dirty="0" smtClean="0">
                <a:solidFill>
                  <a:srgbClr val="006600"/>
                </a:solidFill>
              </a:rPr>
              <a:t>have got </a:t>
            </a:r>
            <a:r>
              <a:rPr lang="en-US" sz="3600" b="1" dirty="0" smtClean="0">
                <a:solidFill>
                  <a:srgbClr val="0000CC"/>
                </a:solidFill>
              </a:rPr>
              <a:t>green eyes.</a:t>
            </a:r>
            <a:endParaRPr lang="ru-RU" sz="3600" b="1" i="1" dirty="0" smtClean="0">
              <a:solidFill>
                <a:srgbClr val="0000CC"/>
              </a:solidFill>
            </a:endParaRPr>
          </a:p>
          <a:p>
            <a:r>
              <a:rPr lang="ru-RU" sz="3600" b="1" dirty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                </a:t>
            </a:r>
            <a:endParaRPr lang="ru-RU" sz="4000" b="1" dirty="0" smtClean="0">
              <a:solidFill>
                <a:srgbClr val="0000CC"/>
              </a:solidFill>
            </a:endParaRPr>
          </a:p>
          <a:p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3316" y="4509120"/>
            <a:ext cx="2107324" cy="2096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2060848"/>
            <a:ext cx="1619033" cy="18905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4077072"/>
            <a:ext cx="896448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mtClean="0"/>
              <a:t> </a:t>
            </a:r>
            <a:r>
              <a:rPr lang="en-US" sz="3600" b="1" smtClean="0">
                <a:solidFill>
                  <a:srgbClr val="002060"/>
                </a:solidFill>
              </a:rPr>
              <a:t>She  </a:t>
            </a:r>
            <a:r>
              <a:rPr lang="en-US" sz="3600" b="1" dirty="0" smtClean="0">
                <a:solidFill>
                  <a:srgbClr val="006600"/>
                </a:solidFill>
              </a:rPr>
              <a:t>has got </a:t>
            </a:r>
            <a:r>
              <a:rPr lang="en-US" sz="3600" b="1" dirty="0" smtClean="0">
                <a:solidFill>
                  <a:srgbClr val="002060"/>
                </a:solidFill>
              </a:rPr>
              <a:t> blue eyes.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He  </a:t>
            </a:r>
            <a:r>
              <a:rPr lang="en-US" sz="3600" b="1" dirty="0" smtClean="0">
                <a:solidFill>
                  <a:srgbClr val="006600"/>
                </a:solidFill>
              </a:rPr>
              <a:t>has got  </a:t>
            </a:r>
            <a:r>
              <a:rPr lang="en-US" sz="3600" b="1" dirty="0" smtClean="0">
                <a:solidFill>
                  <a:srgbClr val="002060"/>
                </a:solidFill>
              </a:rPr>
              <a:t>green eyes.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I have got = </a:t>
            </a:r>
            <a:r>
              <a:rPr lang="en-US" sz="3600" b="1" dirty="0" smtClean="0">
                <a:solidFill>
                  <a:srgbClr val="006600"/>
                </a:solidFill>
              </a:rPr>
              <a:t>I’ve got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She has got =  </a:t>
            </a:r>
            <a:r>
              <a:rPr lang="en-US" sz="3600" b="1" dirty="0" smtClean="0">
                <a:solidFill>
                  <a:srgbClr val="006600"/>
                </a:solidFill>
              </a:rPr>
              <a:t>She’s got</a:t>
            </a:r>
          </a:p>
          <a:p>
            <a:r>
              <a:rPr lang="en-US" sz="3600" b="1" dirty="0" smtClean="0">
                <a:solidFill>
                  <a:srgbClr val="006600"/>
                </a:solidFill>
              </a:rPr>
              <a:t>              </a:t>
            </a:r>
            <a:r>
              <a:rPr lang="en-US" sz="3600" b="1" dirty="0" smtClean="0">
                <a:solidFill>
                  <a:srgbClr val="002060"/>
                </a:solidFill>
              </a:rPr>
              <a:t>He has got =   </a:t>
            </a:r>
            <a:r>
              <a:rPr lang="en-US" sz="3600" b="1" dirty="0" smtClean="0">
                <a:solidFill>
                  <a:srgbClr val="006600"/>
                </a:solidFill>
              </a:rPr>
              <a:t>He’s got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          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5229200"/>
            <a:ext cx="504056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5229200"/>
            <a:ext cx="45719" cy="16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5301208"/>
            <a:ext cx="45719" cy="1556792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0" y="3501008"/>
            <a:ext cx="91440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2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5760" y="0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0688"/>
            <a:ext cx="950505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Глагол </a:t>
            </a:r>
            <a:r>
              <a:rPr lang="en-US" sz="3600" b="1" i="1" dirty="0" smtClean="0">
                <a:solidFill>
                  <a:srgbClr val="006600"/>
                </a:solidFill>
              </a:rPr>
              <a:t>have got / has got </a:t>
            </a:r>
            <a:r>
              <a:rPr lang="ru-RU" sz="3600" b="1" dirty="0" smtClean="0">
                <a:solidFill>
                  <a:srgbClr val="0000CC"/>
                </a:solidFill>
              </a:rPr>
              <a:t>употребляется, </a:t>
            </a:r>
            <a:r>
              <a:rPr lang="en-US" sz="3600" b="1" dirty="0" smtClean="0">
                <a:solidFill>
                  <a:srgbClr val="0000CC"/>
                </a:solidFill>
              </a:rPr>
              <a:t>   </a:t>
            </a:r>
            <a:r>
              <a:rPr lang="ru-RU" sz="3200" b="1" dirty="0" smtClean="0">
                <a:solidFill>
                  <a:srgbClr val="0000CC"/>
                </a:solidFill>
              </a:rPr>
              <a:t>чтобы описывать людей, животных, предметы.</a:t>
            </a:r>
          </a:p>
          <a:p>
            <a:r>
              <a:rPr lang="ru-RU" sz="32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</a:rPr>
              <a:t>I  </a:t>
            </a:r>
            <a:r>
              <a:rPr lang="en-US" sz="4000" b="1" dirty="0" smtClean="0">
                <a:solidFill>
                  <a:srgbClr val="006600"/>
                </a:solidFill>
              </a:rPr>
              <a:t>have got</a:t>
            </a:r>
            <a:r>
              <a:rPr lang="ru-RU" sz="4000" b="1" dirty="0" smtClean="0">
                <a:solidFill>
                  <a:srgbClr val="006600"/>
                </a:solidFill>
              </a:rPr>
              <a:t> -</a:t>
            </a:r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   </a:t>
            </a:r>
            <a:r>
              <a:rPr lang="ru-RU" sz="3600" b="1" i="1" dirty="0" smtClean="0">
                <a:solidFill>
                  <a:srgbClr val="0000CC"/>
                </a:solidFill>
              </a:rPr>
              <a:t>У меня есть</a:t>
            </a:r>
            <a:endParaRPr lang="en-US" sz="3600" b="1" i="1" dirty="0" smtClean="0">
              <a:solidFill>
                <a:srgbClr val="0000CC"/>
              </a:solidFill>
            </a:endParaRPr>
          </a:p>
          <a:p>
            <a:r>
              <a:rPr lang="en-US" sz="4000" b="1" dirty="0">
                <a:solidFill>
                  <a:srgbClr val="0000CC"/>
                </a:solidFill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</a:rPr>
              <a:t>She  </a:t>
            </a:r>
            <a:r>
              <a:rPr lang="en-US" sz="4000" b="1" dirty="0" smtClean="0">
                <a:solidFill>
                  <a:srgbClr val="006600"/>
                </a:solidFill>
              </a:rPr>
              <a:t>has got</a:t>
            </a:r>
            <a:r>
              <a:rPr lang="ru-RU" sz="4000" b="1" dirty="0" smtClean="0">
                <a:solidFill>
                  <a:srgbClr val="006600"/>
                </a:solidFill>
              </a:rPr>
              <a:t> - </a:t>
            </a:r>
            <a:r>
              <a:rPr lang="en-US" sz="4000" b="1" dirty="0" smtClean="0">
                <a:solidFill>
                  <a:srgbClr val="0000CC"/>
                </a:solidFill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 </a:t>
            </a:r>
            <a:r>
              <a:rPr lang="ru-RU" sz="3600" b="1" i="1" dirty="0" smtClean="0">
                <a:solidFill>
                  <a:srgbClr val="0000CC"/>
                </a:solidFill>
              </a:rPr>
              <a:t>У неё есть </a:t>
            </a:r>
            <a:endParaRPr lang="en-US" sz="3600" b="1" i="1" dirty="0" smtClean="0">
              <a:solidFill>
                <a:srgbClr val="0000CC"/>
              </a:solidFill>
            </a:endParaRPr>
          </a:p>
          <a:p>
            <a:r>
              <a:rPr lang="en-US" sz="4000" b="1" dirty="0" smtClean="0">
                <a:solidFill>
                  <a:srgbClr val="0000CC"/>
                </a:solidFill>
              </a:rPr>
              <a:t> He  </a:t>
            </a:r>
            <a:r>
              <a:rPr lang="en-US" sz="4000" b="1" dirty="0" smtClean="0">
                <a:solidFill>
                  <a:srgbClr val="006600"/>
                </a:solidFill>
              </a:rPr>
              <a:t>has got </a:t>
            </a:r>
            <a:r>
              <a:rPr lang="ru-RU" sz="4000" b="1" dirty="0" smtClean="0">
                <a:solidFill>
                  <a:srgbClr val="0000CC"/>
                </a:solidFill>
              </a:rPr>
              <a:t>  -   </a:t>
            </a:r>
            <a:r>
              <a:rPr lang="ru-RU" sz="3600" b="1" i="1" dirty="0" smtClean="0">
                <a:solidFill>
                  <a:srgbClr val="0000CC"/>
                </a:solidFill>
              </a:rPr>
              <a:t>У него </a:t>
            </a:r>
            <a:r>
              <a:rPr lang="ru-RU" sz="3600" b="1" i="1" smtClean="0">
                <a:solidFill>
                  <a:srgbClr val="0000CC"/>
                </a:solidFill>
              </a:rPr>
              <a:t>есть </a:t>
            </a:r>
            <a:r>
              <a:rPr lang="en-US" sz="3600" b="1" i="1" smtClean="0">
                <a:solidFill>
                  <a:srgbClr val="0000CC"/>
                </a:solidFill>
              </a:rPr>
              <a:t> </a:t>
            </a:r>
            <a:endParaRPr lang="en-US" sz="3600" b="1" i="1" dirty="0" smtClean="0">
              <a:solidFill>
                <a:srgbClr val="0000CC"/>
              </a:solidFill>
            </a:endParaRPr>
          </a:p>
          <a:p>
            <a:r>
              <a:rPr lang="en-US" sz="3600" b="1" i="1" dirty="0" smtClean="0">
                <a:solidFill>
                  <a:srgbClr val="0000CC"/>
                </a:solidFill>
              </a:rPr>
              <a:t>    </a:t>
            </a:r>
            <a:r>
              <a:rPr lang="en-US" sz="3600" b="1" dirty="0" smtClean="0">
                <a:solidFill>
                  <a:srgbClr val="0000CC"/>
                </a:solidFill>
              </a:rPr>
              <a:t>I  </a:t>
            </a:r>
            <a:r>
              <a:rPr lang="en-US" sz="3600" b="1" dirty="0" smtClean="0">
                <a:solidFill>
                  <a:srgbClr val="006600"/>
                </a:solidFill>
              </a:rPr>
              <a:t>have got </a:t>
            </a:r>
            <a:r>
              <a:rPr lang="en-US" sz="3600" b="1" dirty="0" smtClean="0">
                <a:solidFill>
                  <a:srgbClr val="0000CC"/>
                </a:solidFill>
              </a:rPr>
              <a:t>green eyes.</a:t>
            </a:r>
            <a:endParaRPr lang="ru-RU" sz="3600" b="1" i="1" dirty="0" smtClean="0">
              <a:solidFill>
                <a:srgbClr val="0000CC"/>
              </a:solidFill>
            </a:endParaRPr>
          </a:p>
          <a:p>
            <a:r>
              <a:rPr lang="ru-RU" sz="3600" b="1" dirty="0">
                <a:solidFill>
                  <a:srgbClr val="0000CC"/>
                </a:solidFill>
              </a:rPr>
              <a:t> </a:t>
            </a:r>
            <a:r>
              <a:rPr lang="ru-RU" sz="3600" b="1" dirty="0" smtClean="0">
                <a:solidFill>
                  <a:srgbClr val="0000CC"/>
                </a:solidFill>
              </a:rPr>
              <a:t>                </a:t>
            </a:r>
            <a:endParaRPr lang="ru-RU" sz="4000" b="1" dirty="0" smtClean="0">
              <a:solidFill>
                <a:srgbClr val="0000CC"/>
              </a:solidFill>
            </a:endParaRPr>
          </a:p>
          <a:p>
            <a:r>
              <a:rPr lang="ru-RU" sz="3200" b="1" dirty="0" smtClean="0">
                <a:solidFill>
                  <a:srgbClr val="0000CC"/>
                </a:solidFill>
              </a:rPr>
              <a:t> </a:t>
            </a:r>
            <a:endParaRPr lang="ru-RU" sz="32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8067" y="4653136"/>
            <a:ext cx="1962573" cy="1952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60" y="2060848"/>
            <a:ext cx="1619033" cy="18905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4077072"/>
            <a:ext cx="896448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mtClean="0"/>
              <a:t> </a:t>
            </a:r>
            <a:r>
              <a:rPr lang="en-US" sz="3600" b="1" smtClean="0">
                <a:solidFill>
                  <a:srgbClr val="002060"/>
                </a:solidFill>
              </a:rPr>
              <a:t>She  </a:t>
            </a:r>
            <a:r>
              <a:rPr lang="en-US" sz="3600" b="1" dirty="0" smtClean="0">
                <a:solidFill>
                  <a:srgbClr val="006600"/>
                </a:solidFill>
              </a:rPr>
              <a:t>has got </a:t>
            </a:r>
            <a:r>
              <a:rPr lang="en-US" sz="3600" b="1" dirty="0" smtClean="0">
                <a:solidFill>
                  <a:srgbClr val="002060"/>
                </a:solidFill>
              </a:rPr>
              <a:t> blue eyes.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He  </a:t>
            </a:r>
            <a:r>
              <a:rPr lang="en-US" sz="3600" b="1" dirty="0" smtClean="0">
                <a:solidFill>
                  <a:srgbClr val="006600"/>
                </a:solidFill>
              </a:rPr>
              <a:t>has got  </a:t>
            </a:r>
            <a:r>
              <a:rPr lang="en-US" sz="3600" b="1" dirty="0" smtClean="0">
                <a:solidFill>
                  <a:srgbClr val="002060"/>
                </a:solidFill>
              </a:rPr>
              <a:t>green eyes.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I have got = </a:t>
            </a:r>
            <a:r>
              <a:rPr lang="en-US" sz="3600" b="1" dirty="0" smtClean="0">
                <a:solidFill>
                  <a:srgbClr val="006600"/>
                </a:solidFill>
              </a:rPr>
              <a:t>I’ve got</a:t>
            </a:r>
          </a:p>
          <a:p>
            <a:r>
              <a:rPr lang="en-US" sz="3600" b="1" dirty="0" smtClean="0">
                <a:solidFill>
                  <a:srgbClr val="002060"/>
                </a:solidFill>
              </a:rPr>
              <a:t>              She has got =  </a:t>
            </a:r>
            <a:r>
              <a:rPr lang="en-US" sz="3600" b="1" dirty="0" smtClean="0">
                <a:solidFill>
                  <a:srgbClr val="006600"/>
                </a:solidFill>
              </a:rPr>
              <a:t>She’s got</a:t>
            </a:r>
          </a:p>
          <a:p>
            <a:r>
              <a:rPr lang="en-US" sz="3600" b="1" dirty="0" smtClean="0">
                <a:solidFill>
                  <a:srgbClr val="006600"/>
                </a:solidFill>
              </a:rPr>
              <a:t>              </a:t>
            </a:r>
            <a:r>
              <a:rPr lang="en-US" sz="3600" b="1" dirty="0" smtClean="0">
                <a:solidFill>
                  <a:srgbClr val="002060"/>
                </a:solidFill>
              </a:rPr>
              <a:t>He has got =   </a:t>
            </a:r>
            <a:r>
              <a:rPr lang="en-US" sz="3600" b="1" dirty="0" smtClean="0">
                <a:solidFill>
                  <a:srgbClr val="006600"/>
                </a:solidFill>
              </a:rPr>
              <a:t>He’s got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en-US" sz="4000" b="1" dirty="0" smtClean="0">
                <a:solidFill>
                  <a:srgbClr val="002060"/>
                </a:solidFill>
              </a:rPr>
              <a:t>           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5229200"/>
            <a:ext cx="504056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5229200"/>
            <a:ext cx="45719" cy="16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5301208"/>
            <a:ext cx="45719" cy="1556792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0" y="3501008"/>
            <a:ext cx="91440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2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594</Words>
  <Application>Microsoft Office PowerPoint</Application>
  <PresentationFormat>Экран (4:3)</PresentationFormat>
  <Paragraphs>117</Paragraphs>
  <Slides>18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Arial Rounded MT Bold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путешествие в страну Ду дид дан.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Мамонтова</dc:creator>
  <cp:lastModifiedBy>Пользователь</cp:lastModifiedBy>
  <cp:revision>131</cp:revision>
  <dcterms:created xsi:type="dcterms:W3CDTF">2016-03-27T12:52:56Z</dcterms:created>
  <dcterms:modified xsi:type="dcterms:W3CDTF">2022-10-02T08:54:43Z</dcterms:modified>
</cp:coreProperties>
</file>