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6" r:id="rId1"/>
  </p:sldMasterIdLst>
  <p:sldIdLst>
    <p:sldId id="256" r:id="rId2"/>
    <p:sldId id="346" r:id="rId3"/>
    <p:sldId id="347" r:id="rId4"/>
    <p:sldId id="345" r:id="rId5"/>
    <p:sldId id="257" r:id="rId6"/>
    <p:sldId id="288" r:id="rId7"/>
    <p:sldId id="289" r:id="rId8"/>
    <p:sldId id="290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9" r:id="rId23"/>
    <p:sldId id="272" r:id="rId24"/>
    <p:sldId id="280" r:id="rId25"/>
    <p:sldId id="273" r:id="rId26"/>
    <p:sldId id="281" r:id="rId27"/>
    <p:sldId id="274" r:id="rId28"/>
    <p:sldId id="282" r:id="rId29"/>
    <p:sldId id="275" r:id="rId30"/>
    <p:sldId id="283" r:id="rId31"/>
    <p:sldId id="276" r:id="rId32"/>
    <p:sldId id="284" r:id="rId33"/>
    <p:sldId id="277" r:id="rId34"/>
    <p:sldId id="285" r:id="rId35"/>
    <p:sldId id="278" r:id="rId36"/>
    <p:sldId id="286" r:id="rId37"/>
    <p:sldId id="271" r:id="rId38"/>
    <p:sldId id="287" r:id="rId39"/>
    <p:sldId id="321" r:id="rId40"/>
    <p:sldId id="291" r:id="rId41"/>
    <p:sldId id="292" r:id="rId42"/>
    <p:sldId id="293" r:id="rId43"/>
    <p:sldId id="294" r:id="rId44"/>
    <p:sldId id="295" r:id="rId45"/>
    <p:sldId id="296" r:id="rId46"/>
    <p:sldId id="322" r:id="rId47"/>
    <p:sldId id="297" r:id="rId48"/>
    <p:sldId id="298" r:id="rId49"/>
    <p:sldId id="299" r:id="rId50"/>
    <p:sldId id="300" r:id="rId51"/>
    <p:sldId id="301" r:id="rId52"/>
    <p:sldId id="302" r:id="rId53"/>
    <p:sldId id="323" r:id="rId54"/>
    <p:sldId id="303" r:id="rId55"/>
    <p:sldId id="304" r:id="rId56"/>
    <p:sldId id="305" r:id="rId57"/>
    <p:sldId id="306" r:id="rId58"/>
    <p:sldId id="307" r:id="rId59"/>
    <p:sldId id="308" r:id="rId60"/>
    <p:sldId id="324" r:id="rId61"/>
    <p:sldId id="309" r:id="rId62"/>
    <p:sldId id="310" r:id="rId63"/>
    <p:sldId id="311" r:id="rId64"/>
    <p:sldId id="312" r:id="rId65"/>
    <p:sldId id="313" r:id="rId66"/>
    <p:sldId id="314" r:id="rId67"/>
    <p:sldId id="325" r:id="rId68"/>
    <p:sldId id="315" r:id="rId69"/>
    <p:sldId id="316" r:id="rId70"/>
    <p:sldId id="317" r:id="rId71"/>
    <p:sldId id="318" r:id="rId72"/>
    <p:sldId id="319" r:id="rId73"/>
    <p:sldId id="320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4" r:id="rId83"/>
    <p:sldId id="335" r:id="rId84"/>
    <p:sldId id="336" r:id="rId85"/>
    <p:sldId id="337" r:id="rId86"/>
    <p:sldId id="338" r:id="rId87"/>
    <p:sldId id="339" r:id="rId88"/>
    <p:sldId id="340" r:id="rId89"/>
    <p:sldId id="341" r:id="rId90"/>
    <p:sldId id="342" r:id="rId91"/>
    <p:sldId id="343" r:id="rId92"/>
    <p:sldId id="344" r:id="rId9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F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60"/>
  </p:normalViewPr>
  <p:slideViewPr>
    <p:cSldViewPr snapToGrid="0">
      <p:cViewPr varScale="1">
        <p:scale>
          <a:sx n="91" d="100"/>
          <a:sy n="91" d="100"/>
        </p:scale>
        <p:origin x="2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78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57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770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05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957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30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93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71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58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44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54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26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9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62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64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33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2BAE7-D82D-4319-ACD4-D6B5E84B3057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0A523D1-5916-4EFF-919C-9FFBB56EA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372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  <p:sldLayoutId id="2147483881" r:id="rId15"/>
    <p:sldLayoutId id="2147483882" r:id="rId16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19.xml"/><Relationship Id="rId3" Type="http://schemas.openxmlformats.org/officeDocument/2006/relationships/slide" Target="slide15.xml"/><Relationship Id="rId7" Type="http://schemas.openxmlformats.org/officeDocument/2006/relationships/slide" Target="slide11.xml"/><Relationship Id="rId12" Type="http://schemas.openxmlformats.org/officeDocument/2006/relationships/slide" Target="slide13.xml"/><Relationship Id="rId17" Type="http://schemas.openxmlformats.org/officeDocument/2006/relationships/slide" Target="slide6.xml"/><Relationship Id="rId2" Type="http://schemas.openxmlformats.org/officeDocument/2006/relationships/slide" Target="slide9.xml"/><Relationship Id="rId16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11" Type="http://schemas.openxmlformats.org/officeDocument/2006/relationships/slide" Target="slide35.xml"/><Relationship Id="rId5" Type="http://schemas.openxmlformats.org/officeDocument/2006/relationships/slide" Target="slide27.xml"/><Relationship Id="rId15" Type="http://schemas.openxmlformats.org/officeDocument/2006/relationships/slide" Target="slide31.xml"/><Relationship Id="rId10" Type="http://schemas.openxmlformats.org/officeDocument/2006/relationships/slide" Target="slide29.xml"/><Relationship Id="rId4" Type="http://schemas.openxmlformats.org/officeDocument/2006/relationships/slide" Target="slide21.xml"/><Relationship Id="rId9" Type="http://schemas.openxmlformats.org/officeDocument/2006/relationships/slide" Target="slide23.xml"/><Relationship Id="rId14" Type="http://schemas.openxmlformats.org/officeDocument/2006/relationships/slide" Target="slide2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13" Type="http://schemas.openxmlformats.org/officeDocument/2006/relationships/slide" Target="slide51.xml"/><Relationship Id="rId18" Type="http://schemas.openxmlformats.org/officeDocument/2006/relationships/slide" Target="slide7.xml"/><Relationship Id="rId3" Type="http://schemas.openxmlformats.org/officeDocument/2006/relationships/slide" Target="slide47.xml"/><Relationship Id="rId7" Type="http://schemas.openxmlformats.org/officeDocument/2006/relationships/slide" Target="slide42.xml"/><Relationship Id="rId12" Type="http://schemas.openxmlformats.org/officeDocument/2006/relationships/slide" Target="slide44.xml"/><Relationship Id="rId17" Type="http://schemas.openxmlformats.org/officeDocument/2006/relationships/slide" Target="slide5.xml"/><Relationship Id="rId2" Type="http://schemas.openxmlformats.org/officeDocument/2006/relationships/slide" Target="slide40.xml"/><Relationship Id="rId16" Type="http://schemas.openxmlformats.org/officeDocument/2006/relationships/slide" Target="slide7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8.xml"/><Relationship Id="rId11" Type="http://schemas.openxmlformats.org/officeDocument/2006/relationships/slide" Target="slide70.xml"/><Relationship Id="rId5" Type="http://schemas.openxmlformats.org/officeDocument/2006/relationships/slide" Target="slide61.xml"/><Relationship Id="rId15" Type="http://schemas.openxmlformats.org/officeDocument/2006/relationships/slide" Target="slide65.xml"/><Relationship Id="rId10" Type="http://schemas.openxmlformats.org/officeDocument/2006/relationships/slide" Target="slide63.xml"/><Relationship Id="rId4" Type="http://schemas.openxmlformats.org/officeDocument/2006/relationships/slide" Target="slide54.xml"/><Relationship Id="rId9" Type="http://schemas.openxmlformats.org/officeDocument/2006/relationships/slide" Target="slide56.xml"/><Relationship Id="rId14" Type="http://schemas.openxmlformats.org/officeDocument/2006/relationships/slide" Target="slide5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6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6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3.xml"/><Relationship Id="rId3" Type="http://schemas.openxmlformats.org/officeDocument/2006/relationships/slide" Target="slide8.xml"/><Relationship Id="rId7" Type="http://schemas.openxmlformats.org/officeDocument/2006/relationships/slide" Target="slide7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5.xml"/><Relationship Id="rId11" Type="http://schemas.openxmlformats.org/officeDocument/2006/relationships/slide" Target="slide91.xml"/><Relationship Id="rId5" Type="http://schemas.openxmlformats.org/officeDocument/2006/relationships/slide" Target="slide81.xml"/><Relationship Id="rId10" Type="http://schemas.openxmlformats.org/officeDocument/2006/relationships/slide" Target="slide79.xml"/><Relationship Id="rId4" Type="http://schemas.openxmlformats.org/officeDocument/2006/relationships/slide" Target="slide75.xml"/><Relationship Id="rId9" Type="http://schemas.openxmlformats.org/officeDocument/2006/relationships/slide" Target="slide8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7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" Target="slide76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slide" Target="slide78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slide" Target="slide8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slide" Target="slide82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slide" Target="slide84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slide" Target="slide86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slide" Target="slide88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" Target="slide9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slide" Target="slide92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3582" y="792677"/>
            <a:ext cx="8915399" cy="2262781"/>
          </a:xfrm>
        </p:spPr>
        <p:txBody>
          <a:bodyPr/>
          <a:lstStyle/>
          <a:p>
            <a:r>
              <a:rPr lang="ru-RU" dirty="0" smtClean="0"/>
              <a:t>«Своя </a:t>
            </a:r>
            <a:r>
              <a:rPr lang="ru-RU" dirty="0" smtClean="0"/>
              <a:t>игра </a:t>
            </a:r>
            <a:r>
              <a:rPr lang="ru-RU" dirty="0" err="1" smtClean="0"/>
              <a:t>Био-Хим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13809" y="3705101"/>
            <a:ext cx="9390804" cy="2198561"/>
          </a:xfrm>
        </p:spPr>
        <p:txBody>
          <a:bodyPr>
            <a:normAutofit/>
          </a:bodyPr>
          <a:lstStyle/>
          <a:p>
            <a:pPr algn="r"/>
            <a:r>
              <a:rPr lang="ru-RU" b="1" dirty="0"/>
              <a:t>Шавшукова Надежда Анфиногеновна </a:t>
            </a:r>
            <a:r>
              <a:rPr lang="ru-RU" dirty="0"/>
              <a:t>учитель биологии высшей квалификационной </a:t>
            </a:r>
            <a:r>
              <a:rPr lang="ru-RU" dirty="0" smtClean="0"/>
              <a:t>категории</a:t>
            </a:r>
            <a:endParaRPr lang="ru-RU" b="1" dirty="0" smtClean="0"/>
          </a:p>
          <a:p>
            <a:pPr algn="r"/>
            <a:r>
              <a:rPr lang="ru-RU" dirty="0" smtClean="0"/>
              <a:t>МАОУ </a:t>
            </a:r>
            <a:r>
              <a:rPr lang="ru-RU" dirty="0"/>
              <a:t>«СОШ № 77 с углубленным </a:t>
            </a:r>
            <a:r>
              <a:rPr lang="ru-RU" dirty="0" smtClean="0"/>
              <a:t>изучением </a:t>
            </a:r>
            <a:r>
              <a:rPr lang="ru-RU" dirty="0"/>
              <a:t>английского языка  </a:t>
            </a:r>
            <a:r>
              <a:rPr lang="ru-RU" dirty="0" err="1"/>
              <a:t>г.Перми</a:t>
            </a:r>
            <a:endParaRPr lang="ru-RU" dirty="0"/>
          </a:p>
          <a:p>
            <a:pPr algn="ctr"/>
            <a:r>
              <a:rPr lang="ru-RU" dirty="0"/>
              <a:t>Ноябрь 2019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16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/>
              <a:t>Ломоносов М.В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40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138445"/>
            <a:ext cx="10012680" cy="2862322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/>
              <a:t>Эта смесь состоит из 200 вредных веществ, среди которых угарный газ, сажа, </a:t>
            </a:r>
            <a:r>
              <a:rPr lang="ru-RU" dirty="0" smtClean="0"/>
              <a:t>мышьяк </a:t>
            </a:r>
            <a:r>
              <a:rPr lang="ru-RU" dirty="0"/>
              <a:t>аммиак, сероводород и радиоактивные элементы. Что это за смесь?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762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Табак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90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415444"/>
            <a:ext cx="10012680" cy="2308324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Авторитет этого ученого-химика в России был настолько высок, что его постоянно приглашали экспертом для решения сложных экономических задач.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55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Менделеев Д. И.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41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1861446"/>
            <a:ext cx="10012680" cy="3416320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/>
              <a:t>В каменноугольных </a:t>
            </a:r>
            <a:r>
              <a:rPr lang="ru-RU" dirty="0" smtClean="0"/>
              <a:t>шахтах </a:t>
            </a:r>
            <a:r>
              <a:rPr lang="ru-RU" dirty="0"/>
              <a:t>к сожалению, часто бывают взрывы и гибнут люди. Это происходит потому, что через трещины просачивается газ, который смешивается с воздухом и образуется взрывоопасная смесь. Что это за газ?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972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Метан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11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969441"/>
            <a:ext cx="10012680" cy="1200329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/>
              <a:t>Избыток этих ионов вызывает потемнение эмали на зубах.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885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Ион фтора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85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969441"/>
            <a:ext cx="10012680" cy="1200329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/>
              <a:t>Сколько молекул воды в Мировом океане? Почему?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381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36521" y="1124125"/>
            <a:ext cx="10455479" cy="520117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111115"/>
                </a:solidFill>
                <a:latin typeface="Times New Roman" panose="02020603050405020304" pitchFamily="18" charset="0"/>
              </a:rPr>
              <a:t>ПРАВИЛА  ИГРЫ "Своя 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Игра-</a:t>
            </a:r>
            <a:r>
              <a:rPr lang="ru-RU" sz="2800" b="1" dirty="0" err="1" smtClean="0">
                <a:solidFill>
                  <a:srgbClr val="111115"/>
                </a:solidFill>
                <a:latin typeface="Times New Roman" panose="02020603050405020304" pitchFamily="18" charset="0"/>
              </a:rPr>
              <a:t>Биохим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"</a:t>
            </a:r>
            <a:r>
              <a:rPr lang="ru-RU" sz="2800" b="1" dirty="0">
                <a:solidFill>
                  <a:srgbClr val="111115"/>
                </a:solidFill>
                <a:latin typeface="Times New Roman" panose="02020603050405020304" pitchFamily="18" charset="0"/>
              </a:rPr>
              <a:t> 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состоит</a:t>
            </a:r>
            <a:r>
              <a:rPr lang="ru-RU" sz="2800" b="1" dirty="0">
                <a:solidFill>
                  <a:srgbClr val="111115"/>
                </a:solidFill>
                <a:latin typeface="Times New Roman" panose="02020603050405020304" pitchFamily="18" charset="0"/>
              </a:rPr>
              <a:t> из трех 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раундов. </a:t>
            </a:r>
            <a:b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 1</a:t>
            </a:r>
            <a:r>
              <a:rPr lang="ru-RU" sz="2800" b="1" dirty="0">
                <a:solidFill>
                  <a:srgbClr val="111115"/>
                </a:solidFill>
                <a:latin typeface="Times New Roman" panose="02020603050405020304" pitchFamily="18" charset="0"/>
              </a:rPr>
              <a:t> раунд состоит из 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 5 вопросов по химии.</a:t>
            </a:r>
            <a:b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111115"/>
                </a:solidFill>
                <a:latin typeface="Times New Roman" panose="02020603050405020304" pitchFamily="18" charset="0"/>
              </a:rPr>
              <a:t>2 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раунд состоит из  5 вопросов по биологии</a:t>
            </a:r>
            <a:b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</a:br>
            <a:r>
              <a:rPr lang="ru-RU" sz="2800" b="1" dirty="0">
                <a:solidFill>
                  <a:srgbClr val="111115"/>
                </a:solidFill>
                <a:latin typeface="Times New Roman" panose="02020603050405020304" pitchFamily="18" charset="0"/>
              </a:rPr>
              <a:t> 3 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раунд</a:t>
            </a:r>
            <a:r>
              <a:rPr lang="ru-RU" sz="2800" b="1" dirty="0">
                <a:solidFill>
                  <a:srgbClr val="111115"/>
                </a:solidFill>
                <a:latin typeface="Times New Roman" panose="02020603050405020304" pitchFamily="18" charset="0"/>
              </a:rPr>
              <a:t> 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состоит</a:t>
            </a:r>
            <a:r>
              <a:rPr lang="ru-RU" sz="2800" b="1" dirty="0">
                <a:solidFill>
                  <a:srgbClr val="111115"/>
                </a:solidFill>
                <a:latin typeface="Times New Roman" panose="02020603050405020304" pitchFamily="18" charset="0"/>
              </a:rPr>
              <a:t> из 5 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вопросов по химии и биологии.</a:t>
            </a:r>
            <a:r>
              <a:rPr lang="ru-RU" sz="2800" b="1" dirty="0">
                <a:solidFill>
                  <a:srgbClr val="111115"/>
                </a:solidFill>
                <a:latin typeface="Times New Roman" panose="02020603050405020304" pitchFamily="18" charset="0"/>
              </a:rPr>
              <a:t> 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I- </a:t>
            </a:r>
            <a:r>
              <a:rPr lang="ru-RU" sz="2800" b="1" dirty="0">
                <a:solidFill>
                  <a:srgbClr val="111115"/>
                </a:solidFill>
                <a:latin typeface="Times New Roman" panose="02020603050405020304" pitchFamily="18" charset="0"/>
              </a:rPr>
              <a:t>III раунд –  стоимость вопросов (от 1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0</a:t>
            </a:r>
            <a:r>
              <a:rPr lang="ru-RU" sz="2800" b="1" dirty="0">
                <a:solidFill>
                  <a:srgbClr val="111115"/>
                </a:solidFill>
                <a:latin typeface="Times New Roman" panose="02020603050405020304" pitchFamily="18" charset="0"/>
              </a:rPr>
              <a:t> до 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50). Начинают</a:t>
            </a:r>
            <a:r>
              <a:rPr lang="ru-RU" sz="2800" b="1" dirty="0">
                <a:solidFill>
                  <a:srgbClr val="111115"/>
                </a:solidFill>
                <a:latin typeface="Times New Roman" panose="02020603050405020304" pitchFamily="18" charset="0"/>
              </a:rPr>
              <a:t> игру команды по жребию.  Выигрывает команда, набравшая наибольшее  количество </a:t>
            </a:r>
            <a:r>
              <a:rPr lang="ru-RU" sz="2800" b="1" dirty="0" smtClean="0">
                <a:solidFill>
                  <a:srgbClr val="111115"/>
                </a:solidFill>
                <a:latin typeface="Times New Roman" panose="02020603050405020304" pitchFamily="18" charset="0"/>
              </a:rPr>
              <a:t>очков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04235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Одна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21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415444"/>
            <a:ext cx="10012680" cy="2308324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/>
              <a:t>Эти два неорганических сложных вещества  являются самыми распространенными на                                             Земле. Что это за вещества?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926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 fontScale="90000"/>
          </a:bodyPr>
          <a:lstStyle/>
          <a:p>
            <a:pPr algn="ctr"/>
            <a:r>
              <a:rPr lang="ru-RU" sz="6000" dirty="0"/>
              <a:t>О</a:t>
            </a:r>
            <a:r>
              <a:rPr lang="ru-RU" sz="6000" dirty="0" smtClean="0"/>
              <a:t>ксид </a:t>
            </a:r>
            <a:r>
              <a:rPr lang="ru-RU" sz="6000" dirty="0"/>
              <a:t>кремния и  карбонат кальция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28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969441"/>
            <a:ext cx="10012680" cy="1200329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/>
              <a:t>Шведский химик в 1830 году ввел термин «органическая химия» 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849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err="1"/>
              <a:t>Йенс</a:t>
            </a:r>
            <a:r>
              <a:rPr lang="ru-RU" sz="6000" dirty="0"/>
              <a:t> </a:t>
            </a:r>
            <a:r>
              <a:rPr lang="ru-RU" sz="6000" dirty="0" err="1"/>
              <a:t>Берцеллиус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55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138445"/>
            <a:ext cx="10012680" cy="2862322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err="1"/>
              <a:t>Мног</a:t>
            </a:r>
            <a:r>
              <a:rPr lang="ru-RU" dirty="0"/>
              <a:t> веков назад алхимики искали рецепт «философского камня», способного превратить    любой металл в золото. Но их усилия были изначально обречены на неудачу. Почему? 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803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 fontScale="90000"/>
          </a:bodyPr>
          <a:lstStyle/>
          <a:p>
            <a:pPr algn="ctr"/>
            <a:r>
              <a:rPr lang="ru-RU" sz="6000" dirty="0"/>
              <a:t>О</a:t>
            </a:r>
            <a:r>
              <a:rPr lang="ru-RU" sz="6000" dirty="0" smtClean="0"/>
              <a:t>ни не могли </a:t>
            </a:r>
            <a:r>
              <a:rPr lang="ru-RU" sz="6000" dirty="0"/>
              <a:t>проводить ядерные реакции, менять заряд ядра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90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692442"/>
            <a:ext cx="10012680" cy="1754326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/>
              <a:t>В тесто очень часто добавляют соду гашеную уксусом. Для чего?  Какая химическая реакция там происходит? 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704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 fontScale="90000"/>
          </a:bodyPr>
          <a:lstStyle/>
          <a:p>
            <a:pPr algn="ctr"/>
            <a:r>
              <a:rPr lang="ru-RU" sz="6000" dirty="0"/>
              <a:t>К</a:t>
            </a:r>
            <a:r>
              <a:rPr lang="ru-RU" sz="6000" dirty="0" smtClean="0"/>
              <a:t>арбонат </a:t>
            </a:r>
            <a:r>
              <a:rPr lang="ru-RU" sz="6000" dirty="0"/>
              <a:t>натрия + уксусная кислота = ацетат натрия + углекислый газ + вода.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95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1861446"/>
            <a:ext cx="10012680" cy="3416320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/>
              <a:t>В Древнем Китае детское слабоумие и отставание в физическом развитии лечили золой из водорослей. Лечение было успешным. Какой полезный химический элемент содержится в водорослях? 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602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0"/>
            <a:ext cx="8911687" cy="1280890"/>
          </a:xfrm>
        </p:spPr>
        <p:txBody>
          <a:bodyPr/>
          <a:lstStyle/>
          <a:p>
            <a:r>
              <a:rPr lang="ru-RU" dirty="0" smtClean="0"/>
              <a:t>Жребий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12396"/>
            <a:ext cx="8915400" cy="5298826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dirty="0" smtClean="0"/>
              <a:t>Кто быстрей расставит химические элементы в порядке уменьшения их атомных масс </a:t>
            </a:r>
          </a:p>
          <a:p>
            <a:r>
              <a:rPr lang="ru-RU" sz="2600" b="1" dirty="0" smtClean="0"/>
              <a:t>Алюминий, водород, сера, железо        30 секунд</a:t>
            </a:r>
          </a:p>
          <a:p>
            <a:r>
              <a:rPr lang="ru-RU" sz="2600" b="1" dirty="0" smtClean="0"/>
              <a:t>Ответ Железо(56), сера(32) ,алюминий(27) водород(1)</a:t>
            </a:r>
          </a:p>
          <a:p>
            <a:r>
              <a:rPr lang="ru-RU" sz="2600" b="1" dirty="0"/>
              <a:t>Установите последовательность, отражающую систематическое положение вида Сосна обыкновенная в классификации растений, начиная с </a:t>
            </a:r>
            <a:r>
              <a:rPr lang="ru-RU" sz="2600" b="1" dirty="0" smtClean="0"/>
              <a:t>наименьшей группы</a:t>
            </a:r>
            <a:r>
              <a:rPr lang="ru-RU" sz="2600" b="1" dirty="0"/>
              <a:t> </a:t>
            </a:r>
            <a:r>
              <a:rPr lang="ru-RU" sz="2600" b="1" dirty="0" smtClean="0"/>
              <a:t>                   -30 секунд  </a:t>
            </a:r>
          </a:p>
          <a:p>
            <a:r>
              <a:rPr lang="ru-RU" sz="2600" b="1" dirty="0" smtClean="0"/>
              <a:t>1</a:t>
            </a:r>
            <a:r>
              <a:rPr lang="ru-RU" sz="2600" b="1" dirty="0"/>
              <a:t>)  род </a:t>
            </a:r>
            <a:r>
              <a:rPr lang="ru-RU" sz="2600" b="1" dirty="0" smtClean="0"/>
              <a:t>Сосна                                                                                                                                                                 2</a:t>
            </a:r>
            <a:r>
              <a:rPr lang="ru-RU" sz="2600" b="1" dirty="0"/>
              <a:t>)  отдел </a:t>
            </a:r>
            <a:r>
              <a:rPr lang="ru-RU" sz="2600" b="1" dirty="0" smtClean="0"/>
              <a:t>Голосеменные                                                                                                                                          3</a:t>
            </a:r>
            <a:r>
              <a:rPr lang="ru-RU" sz="2600" b="1" dirty="0"/>
              <a:t>)  порядок </a:t>
            </a:r>
            <a:r>
              <a:rPr lang="ru-RU" sz="2600" b="1" dirty="0" smtClean="0"/>
              <a:t>Сосновые                                                                                                                                                      4</a:t>
            </a:r>
            <a:r>
              <a:rPr lang="ru-RU" sz="2600" b="1" dirty="0"/>
              <a:t>)  класс </a:t>
            </a:r>
            <a:r>
              <a:rPr lang="ru-RU" sz="2600" b="1" dirty="0" smtClean="0"/>
              <a:t>Хвойные                                                                                                                                                      5</a:t>
            </a:r>
            <a:r>
              <a:rPr lang="ru-RU" sz="2600" b="1" dirty="0"/>
              <a:t>)  вид Сосна </a:t>
            </a:r>
            <a:r>
              <a:rPr lang="ru-RU" sz="2600" b="1" dirty="0" smtClean="0"/>
              <a:t>обыкновенная                                                                                                                                     6</a:t>
            </a:r>
            <a:r>
              <a:rPr lang="ru-RU" sz="2600" b="1" dirty="0"/>
              <a:t>)  царство </a:t>
            </a:r>
            <a:r>
              <a:rPr lang="ru-RU" sz="2600" b="1" dirty="0" smtClean="0"/>
              <a:t>Растения</a:t>
            </a:r>
          </a:p>
          <a:p>
            <a:r>
              <a:rPr lang="ru-RU" sz="3600" dirty="0" smtClean="0"/>
              <a:t>Правильный ответ  </a:t>
            </a:r>
            <a:r>
              <a:rPr lang="ru-RU" sz="3800" dirty="0" smtClean="0"/>
              <a:t>513426</a:t>
            </a:r>
          </a:p>
          <a:p>
            <a:endParaRPr lang="ru-RU" dirty="0"/>
          </a:p>
          <a:p>
            <a:r>
              <a:rPr lang="ru-RU" dirty="0" smtClean="0"/>
              <a:t>       </a:t>
            </a:r>
            <a:r>
              <a:rPr lang="ru-RU" sz="3100" b="1" dirty="0" smtClean="0"/>
              <a:t>Наименьшая сумму мест дает права команде первой начать игру </a:t>
            </a:r>
            <a:endParaRPr lang="ru-RU" sz="3100" b="1" dirty="0"/>
          </a:p>
        </p:txBody>
      </p:sp>
    </p:spTree>
    <p:extLst>
      <p:ext uri="{BB962C8B-B14F-4D97-AF65-F5344CB8AC3E}">
        <p14:creationId xmlns:p14="http://schemas.microsoft.com/office/powerpoint/2010/main" val="171678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/>
              <a:t>Йод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43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1861446"/>
            <a:ext cx="10012680" cy="3416320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/>
              <a:t>В 1887 году знаменитый французский химик Антуан Лавуазье предложил назвать вновь открытый им элемент «безжизненным» (на греческом языке). Не прошло и полувека, а его обнаружили в белках, без которых жизнь невозможна. 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78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Азот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92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692443"/>
            <a:ext cx="10012680" cy="1754326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Самопроизвольное разрушение металла на воздухе под действием окружающей среды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940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Коррозия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74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692443"/>
            <a:ext cx="10012680" cy="1754326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Основной компонент физиологического раствора применяемый в медицинской практике. Назовите формулу этой соли?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892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3124" y="2532551"/>
            <a:ext cx="8911687" cy="1280890"/>
          </a:xfrm>
        </p:spPr>
        <p:txBody>
          <a:bodyPr anchor="ctr" anchorCtr="1">
            <a:noAutofit/>
          </a:bodyPr>
          <a:lstStyle/>
          <a:p>
            <a:pPr algn="ctr"/>
            <a:r>
              <a:rPr lang="ru-RU" dirty="0"/>
              <a:t>0,9%-й водный раствор       хлорида натрия </a:t>
            </a:r>
            <a:r>
              <a:rPr lang="ru-RU" dirty="0" smtClean="0"/>
              <a:t>— </a:t>
            </a:r>
            <a:r>
              <a:rPr lang="ru-RU" dirty="0"/>
              <a:t>называемый физиологический раствор («</a:t>
            </a:r>
            <a:r>
              <a:rPr lang="ru-RU" dirty="0" err="1"/>
              <a:t>физраствор</a:t>
            </a:r>
            <a:r>
              <a:rPr lang="ru-RU" dirty="0"/>
              <a:t>»).</a:t>
            </a:r>
            <a:br>
              <a:rPr lang="ru-RU" dirty="0"/>
            </a:br>
            <a:r>
              <a:rPr lang="ru-RU" dirty="0"/>
              <a:t> Название это очень условное, так как «</a:t>
            </a:r>
            <a:r>
              <a:rPr lang="ru-RU" dirty="0" err="1"/>
              <a:t>физраствор</a:t>
            </a:r>
            <a:r>
              <a:rPr lang="ru-RU" dirty="0"/>
              <a:t>»</a:t>
            </a:r>
            <a:br>
              <a:rPr lang="ru-RU" dirty="0"/>
            </a:br>
            <a:r>
              <a:rPr lang="ru-RU" dirty="0"/>
              <a:t> не содержит многих веществ </a:t>
            </a:r>
            <a:br>
              <a:rPr lang="ru-RU" dirty="0"/>
            </a:br>
            <a:r>
              <a:rPr lang="ru-RU" dirty="0"/>
              <a:t>(в частности, солей калия), необходимых </a:t>
            </a:r>
            <a:br>
              <a:rPr lang="ru-RU" dirty="0"/>
            </a:br>
            <a:r>
              <a:rPr lang="ru-RU" dirty="0"/>
              <a:t>для физиологической деятельности тканей организма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84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692443"/>
            <a:ext cx="10012680" cy="1754326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Взаимодействие веществ с водой с образованием кислот, оснований и других </a:t>
            </a:r>
            <a:r>
              <a:rPr lang="ru-RU" dirty="0"/>
              <a:t>х</a:t>
            </a:r>
            <a:r>
              <a:rPr lang="ru-RU" dirty="0" smtClean="0"/>
              <a:t>имических соединений 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488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Гидролиз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43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раунд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2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3</a:t>
            </a:r>
            <a:r>
              <a:rPr lang="ru-RU" sz="2800" dirty="0" smtClean="0"/>
              <a:t> раунда</a:t>
            </a:r>
          </a:p>
          <a:p>
            <a:r>
              <a:rPr lang="ru-RU" sz="2800" dirty="0" smtClean="0"/>
              <a:t>4 команды </a:t>
            </a:r>
          </a:p>
          <a:p>
            <a:r>
              <a:rPr lang="ru-RU" sz="2800" dirty="0" smtClean="0"/>
              <a:t>15 секунд для размышления</a:t>
            </a:r>
            <a:endParaRPr lang="ru-RU" sz="2800" dirty="0"/>
          </a:p>
        </p:txBody>
      </p:sp>
      <p:sp>
        <p:nvSpPr>
          <p:cNvPr id="4" name="Волна 3">
            <a:hlinkClick r:id="rId2" action="ppaction://hlinksldjump"/>
          </p:cNvPr>
          <p:cNvSpPr/>
          <p:nvPr/>
        </p:nvSpPr>
        <p:spPr>
          <a:xfrm>
            <a:off x="8179560" y="5269777"/>
            <a:ext cx="3848668" cy="128289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Начало</a:t>
            </a:r>
            <a:endParaRPr lang="ru-RU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25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3246440"/>
            <a:ext cx="10012680" cy="646331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Самая крупная птица в мире?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205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0244" y="3081191"/>
            <a:ext cx="8911687" cy="1280890"/>
          </a:xfrm>
        </p:spPr>
        <p:txBody>
          <a:bodyPr anchor="ctr" anchorCtr="1">
            <a:normAutofit fontScale="90000"/>
          </a:bodyPr>
          <a:lstStyle/>
          <a:p>
            <a:pPr algn="ctr"/>
            <a:r>
              <a:rPr lang="ru-RU" sz="4400" dirty="0"/>
              <a:t>Самая крупная в мире птица – </a:t>
            </a:r>
            <a:br>
              <a:rPr lang="ru-RU" sz="4400" dirty="0"/>
            </a:br>
            <a:r>
              <a:rPr lang="ru-RU" sz="4400" dirty="0"/>
              <a:t>страус, его рост почти 2,4 метра.</a:t>
            </a:r>
            <a:br>
              <a:rPr lang="ru-RU" sz="4400" dirty="0"/>
            </a:br>
            <a:r>
              <a:rPr lang="ru-RU" sz="4400" dirty="0"/>
              <a:t>Рост некоторых особей – 2,7м.,</a:t>
            </a:r>
            <a:br>
              <a:rPr lang="ru-RU" sz="4400" dirty="0"/>
            </a:br>
            <a:r>
              <a:rPr lang="ru-RU" sz="4400" dirty="0"/>
              <a:t>а вес до 156 кг.</a:t>
            </a: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55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969441"/>
            <a:ext cx="10012680" cy="1200329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Самое крошечное из цветущих растений?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645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Autofit/>
          </a:bodyPr>
          <a:lstStyle/>
          <a:p>
            <a:pPr algn="ctr"/>
            <a:r>
              <a:rPr lang="ru-RU" dirty="0"/>
              <a:t>Плавающая ряска – самое маленькое цветущее растение в мире. На ногте вашего пальца свободно разместится 25 таких листьев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91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3246440"/>
            <a:ext cx="10012680" cy="646331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Самые крупные рептилии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776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4524" y="2829731"/>
            <a:ext cx="8911687" cy="1280890"/>
          </a:xfrm>
        </p:spPr>
        <p:txBody>
          <a:bodyPr anchor="ctr" anchorCtr="1">
            <a:noAutofit/>
          </a:bodyPr>
          <a:lstStyle/>
          <a:p>
            <a:pPr algn="ctr"/>
            <a:r>
              <a:rPr lang="ru-RU" dirty="0"/>
              <a:t>Морские крокодилы – самые крупные рептилии. В 1954 году был убит крокодил длиной 8м., весом 2 т. Ширина его туловища была 1,5 метра</a:t>
            </a:r>
            <a:br>
              <a:rPr lang="ru-RU" dirty="0"/>
            </a:b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1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 баллов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16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138444"/>
            <a:ext cx="10012680" cy="2862322"/>
          </a:xfrm>
        </p:spPr>
        <p:txBody>
          <a:bodyPr anchor="ctr" anchorCtr="1">
            <a:spAutoFit/>
          </a:bodyPr>
          <a:lstStyle/>
          <a:p>
            <a:pPr algn="ctr"/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Они единственные </a:t>
            </a:r>
            <a:b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 млекопитающих</a:t>
            </a:r>
            <a:b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способны летать</a:t>
            </a:r>
            <a:b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 посторонней помощи</a:t>
            </a:r>
            <a:b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611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8824" y="2738291"/>
            <a:ext cx="8911687" cy="1280890"/>
          </a:xfrm>
        </p:spPr>
        <p:txBody>
          <a:bodyPr anchor="ctr" anchorCtr="1">
            <a:noAutofit/>
          </a:bodyPr>
          <a:lstStyle/>
          <a:p>
            <a:pPr algn="ctr"/>
            <a:r>
              <a:rPr lang="ru-RU" dirty="0"/>
              <a:t>Это рукокрылые – летучие мыши. Их существует почти 100 видов: нетопыри, вампиры, крыланы, ушаны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01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138444"/>
            <a:ext cx="10012680" cy="2862322"/>
          </a:xfrm>
        </p:spPr>
        <p:txBody>
          <a:bodyPr anchor="ctr" anchorCtr="1">
            <a:spAutoFit/>
          </a:bodyPr>
          <a:lstStyle/>
          <a:p>
            <a:pPr algn="ctr"/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Этой крупной зеленой ягодой</a:t>
            </a:r>
            <a:b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лакомились еще египетские</a:t>
            </a:r>
            <a:b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фараоны, а в Россию</a:t>
            </a:r>
            <a:b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ее завезли в 17 веке</a:t>
            </a:r>
            <a:b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781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838203" cy="15437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</a:rPr>
              <a:t>Раунд 1</a:t>
            </a:r>
            <a:endParaRPr lang="ru-RU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0570" y="247658"/>
            <a:ext cx="8915400" cy="6650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Химия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390594"/>
              </p:ext>
            </p:extLst>
          </p:nvPr>
        </p:nvGraphicFramePr>
        <p:xfrm>
          <a:off x="2052212" y="1756233"/>
          <a:ext cx="9270732" cy="4322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5122"/>
                <a:gridCol w="1545122"/>
                <a:gridCol w="1539815"/>
                <a:gridCol w="1550429"/>
                <a:gridCol w="1545122"/>
                <a:gridCol w="1545122"/>
              </a:tblGrid>
              <a:tr h="14408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2" action="ppaction://hlinksldjump"/>
                        </a:rPr>
                        <a:t>10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3" action="ppaction://hlinksldjump"/>
                        </a:rPr>
                        <a:t>20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4" action="ppaction://hlinksldjump"/>
                        </a:rPr>
                        <a:t>30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5" action="ppaction://hlinksldjump"/>
                        </a:rPr>
                        <a:t>40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6" action="ppaction://hlinksldjump"/>
                        </a:rPr>
                        <a:t>50</a:t>
                      </a:r>
                      <a:endParaRPr lang="ru-RU" sz="3000" b="1" baseline="0" dirty="0"/>
                    </a:p>
                  </a:txBody>
                  <a:tcPr anchor="ctr" anchorCtr="1"/>
                </a:tc>
              </a:tr>
              <a:tr h="14408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7" action="ppaction://hlinksldjump"/>
                        </a:rPr>
                        <a:t>10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8" action="ppaction://hlinksldjump"/>
                        </a:rPr>
                        <a:t>20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9" action="ppaction://hlinksldjump"/>
                        </a:rPr>
                        <a:t>30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0" action="ppaction://hlinksldjump"/>
                        </a:rPr>
                        <a:t>40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1" action="ppaction://hlinksldjump"/>
                        </a:rPr>
                        <a:t>50</a:t>
                      </a:r>
                      <a:endParaRPr lang="ru-RU" sz="3000" b="1" baseline="0" dirty="0"/>
                    </a:p>
                  </a:txBody>
                  <a:tcPr anchor="ctr" anchorCtr="1"/>
                </a:tc>
              </a:tr>
              <a:tr h="14408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2" action="ppaction://hlinksldjump"/>
                        </a:rPr>
                        <a:t>10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3" action="ppaction://hlinksldjump"/>
                        </a:rPr>
                        <a:t>20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4" action="ppaction://hlinksldjump"/>
                        </a:rPr>
                        <a:t>30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5" action="ppaction://hlinksldjump"/>
                        </a:rPr>
                        <a:t>40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6" action="ppaction://hlinksldjump"/>
                        </a:rPr>
                        <a:t>50</a:t>
                      </a:r>
                      <a:endParaRPr lang="ru-RU" sz="3000" b="1" baseline="0" dirty="0"/>
                    </a:p>
                  </a:txBody>
                  <a:tcPr anchor="ctr" anchorCtr="1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680988"/>
              </p:ext>
            </p:extLst>
          </p:nvPr>
        </p:nvGraphicFramePr>
        <p:xfrm>
          <a:off x="3604664" y="1126049"/>
          <a:ext cx="7718280" cy="630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656"/>
                <a:gridCol w="1543656"/>
                <a:gridCol w="1543656"/>
                <a:gridCol w="1543656"/>
                <a:gridCol w="1543656"/>
              </a:tblGrid>
              <a:tr h="6301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4" name="Стрелка вправо 3">
            <a:hlinkClick r:id="rId17" action="ppaction://hlinksldjump"/>
          </p:cNvPr>
          <p:cNvSpPr/>
          <p:nvPr/>
        </p:nvSpPr>
        <p:spPr>
          <a:xfrm>
            <a:off x="9594376" y="6264322"/>
            <a:ext cx="1728568" cy="5936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851334" y="6376495"/>
            <a:ext cx="121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Раунд - 2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90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Арбуз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05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415444"/>
            <a:ext cx="10012680" cy="2308324"/>
          </a:xfrm>
        </p:spPr>
        <p:txBody>
          <a:bodyPr anchor="ctr" anchorCtr="1">
            <a:spAutoFit/>
          </a:bodyPr>
          <a:lstStyle/>
          <a:p>
            <a:pPr algn="ctr"/>
            <a:r>
              <a:rPr lang="ru-RU" dirty="0"/>
              <a:t>По  греческим сказаниям,</a:t>
            </a:r>
            <a:br>
              <a:rPr lang="ru-RU" dirty="0"/>
            </a:br>
            <a:r>
              <a:rPr lang="ru-RU" dirty="0"/>
              <a:t> этот цветок является </a:t>
            </a:r>
            <a:br>
              <a:rPr lang="ru-RU" dirty="0"/>
            </a:br>
            <a:r>
              <a:rPr lang="ru-RU" dirty="0"/>
              <a:t>цветком бога сна.</a:t>
            </a:r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398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Мак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75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30 баллов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99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3246440"/>
            <a:ext cx="10012680" cy="646331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Эти рептилии живут дольше всех 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378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1664" y="2692571"/>
            <a:ext cx="8911687" cy="1280890"/>
          </a:xfrm>
        </p:spPr>
        <p:txBody>
          <a:bodyPr anchor="ctr" anchorCtr="1">
            <a:noAutofit/>
          </a:bodyPr>
          <a:lstStyle/>
          <a:p>
            <a:pPr algn="ctr"/>
            <a:r>
              <a:rPr lang="ru-RU" dirty="0"/>
              <a:t>Это мавританская черепаха.</a:t>
            </a:r>
            <a:br>
              <a:rPr lang="ru-RU" dirty="0"/>
            </a:br>
            <a:r>
              <a:rPr lang="ru-RU" dirty="0"/>
              <a:t> Она живет 150 лет</a:t>
            </a:r>
            <a:br>
              <a:rPr lang="ru-RU" dirty="0"/>
            </a:b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4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3246440"/>
            <a:ext cx="10012680" cy="646331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Самая ядовитая змея?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280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4544" y="2829731"/>
            <a:ext cx="8911687" cy="1280890"/>
          </a:xfrm>
        </p:spPr>
        <p:txBody>
          <a:bodyPr anchor="ctr" anchorCtr="1">
            <a:noAutofit/>
          </a:bodyPr>
          <a:lstStyle/>
          <a:p>
            <a:pPr algn="ctr"/>
            <a:r>
              <a:rPr lang="ru-RU" dirty="0"/>
              <a:t>Яд морской кобры примерно в 100 раз сильнее яда любых других змей</a:t>
            </a:r>
            <a:br>
              <a:rPr lang="ru-RU" dirty="0"/>
            </a:b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24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969441"/>
            <a:ext cx="10012680" cy="1200329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Самая большая продолжительность жизни у насекомых?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051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 fontScale="90000"/>
          </a:bodyPr>
          <a:lstStyle/>
          <a:p>
            <a:r>
              <a:rPr lang="ru-RU" sz="6000" dirty="0"/>
              <a:t>Царицы некоторых видов термитов живут до 50 лет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89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838203" cy="15437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</a:rPr>
              <a:t>Раунд 2</a:t>
            </a:r>
            <a:endParaRPr lang="ru-RU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0570" y="247658"/>
            <a:ext cx="8915400" cy="6650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Биология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178599"/>
              </p:ext>
            </p:extLst>
          </p:nvPr>
        </p:nvGraphicFramePr>
        <p:xfrm>
          <a:off x="2052212" y="1756233"/>
          <a:ext cx="9270732" cy="4322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5122"/>
                <a:gridCol w="1545122"/>
                <a:gridCol w="1539815"/>
                <a:gridCol w="1550429"/>
                <a:gridCol w="1545122"/>
                <a:gridCol w="1545122"/>
              </a:tblGrid>
              <a:tr h="14408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2" action="ppaction://hlinksldjump"/>
                        </a:rPr>
                        <a:t>10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3" action="ppaction://hlinksldjump"/>
                        </a:rPr>
                        <a:t>20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4" action="ppaction://hlinksldjump"/>
                        </a:rPr>
                        <a:t>30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5" action="ppaction://hlinksldjump"/>
                        </a:rPr>
                        <a:t>40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6" action="ppaction://hlinksldjump"/>
                        </a:rPr>
                        <a:t>50</a:t>
                      </a:r>
                      <a:endParaRPr lang="ru-RU" sz="3000" b="1" baseline="0" dirty="0"/>
                    </a:p>
                  </a:txBody>
                  <a:tcPr anchor="ctr" anchorCtr="1"/>
                </a:tc>
              </a:tr>
              <a:tr h="14408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7" action="ppaction://hlinksldjump"/>
                        </a:rPr>
                        <a:t>10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8" action="ppaction://hlinksldjump"/>
                        </a:rPr>
                        <a:t>20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9" action="ppaction://hlinksldjump"/>
                        </a:rPr>
                        <a:t>30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0" action="ppaction://hlinksldjump"/>
                        </a:rPr>
                        <a:t>40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1" action="ppaction://hlinksldjump"/>
                        </a:rPr>
                        <a:t>50</a:t>
                      </a:r>
                      <a:endParaRPr lang="ru-RU" sz="3000" b="1" baseline="0" dirty="0"/>
                    </a:p>
                  </a:txBody>
                  <a:tcPr anchor="ctr" anchorCtr="1"/>
                </a:tc>
              </a:tr>
              <a:tr h="14408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2" action="ppaction://hlinksldjump"/>
                        </a:rPr>
                        <a:t>10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3" action="ppaction://hlinksldjump"/>
                        </a:rPr>
                        <a:t>20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4" action="ppaction://hlinksldjump"/>
                        </a:rPr>
                        <a:t>30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5" action="ppaction://hlinksldjump"/>
                        </a:rPr>
                        <a:t>40</a:t>
                      </a:r>
                      <a:endParaRPr lang="ru-RU" sz="3000" b="1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000" b="1" baseline="0" dirty="0" smtClean="0">
                          <a:hlinkClick r:id="rId16" action="ppaction://hlinksldjump"/>
                        </a:rPr>
                        <a:t>50</a:t>
                      </a:r>
                      <a:endParaRPr lang="ru-RU" sz="3000" b="1" baseline="0" dirty="0"/>
                    </a:p>
                  </a:txBody>
                  <a:tcPr anchor="ctr" anchorCtr="1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/>
          </p:nvPr>
        </p:nvGraphicFramePr>
        <p:xfrm>
          <a:off x="3604664" y="1126049"/>
          <a:ext cx="7718280" cy="630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656"/>
                <a:gridCol w="1543656"/>
                <a:gridCol w="1543656"/>
                <a:gridCol w="1543656"/>
                <a:gridCol w="1543656"/>
              </a:tblGrid>
              <a:tr h="6301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4" name="Стрелка влево 3">
            <a:hlinkClick r:id="rId17" action="ppaction://hlinksldjump"/>
          </p:cNvPr>
          <p:cNvSpPr/>
          <p:nvPr/>
        </p:nvSpPr>
        <p:spPr>
          <a:xfrm>
            <a:off x="2052212" y="6223379"/>
            <a:ext cx="935018" cy="6346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rId18" action="ppaction://hlinksldjump"/>
          </p:cNvPr>
          <p:cNvSpPr/>
          <p:nvPr/>
        </p:nvSpPr>
        <p:spPr>
          <a:xfrm>
            <a:off x="9594376" y="6264322"/>
            <a:ext cx="1728568" cy="5936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851334" y="6376495"/>
            <a:ext cx="121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Раунд -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832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40 баллов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5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969441"/>
            <a:ext cx="10012680" cy="1200329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Самое больше растение живущие ныне на земле 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776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601131"/>
            <a:ext cx="8911687" cy="1280890"/>
          </a:xfrm>
        </p:spPr>
        <p:txBody>
          <a:bodyPr anchor="ctr" anchorCtr="1">
            <a:noAutofit/>
          </a:bodyPr>
          <a:lstStyle/>
          <a:p>
            <a:pPr algn="ctr"/>
            <a:r>
              <a:rPr lang="ru-RU" dirty="0"/>
              <a:t>Это гигантская секвойя, она живет в Калифорнии, США и носит имя «генерал </a:t>
            </a:r>
            <a:r>
              <a:rPr lang="ru-RU" dirty="0" err="1"/>
              <a:t>Шерман</a:t>
            </a:r>
            <a:r>
              <a:rPr lang="ru-RU" dirty="0"/>
              <a:t>». Ее высота 83м. Ее древесины хватило бы на 40 одноэтажных домов</a:t>
            </a:r>
            <a:br>
              <a:rPr lang="ru-RU" dirty="0"/>
            </a:b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6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3246440"/>
            <a:ext cx="10012680" cy="646331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Самое быстрое млекопитающие?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695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7384" y="2784011"/>
            <a:ext cx="8911687" cy="1280890"/>
          </a:xfrm>
        </p:spPr>
        <p:txBody>
          <a:bodyPr anchor="ctr" anchorCtr="1">
            <a:noAutofit/>
          </a:bodyPr>
          <a:lstStyle/>
          <a:p>
            <a:pPr algn="ctr"/>
            <a:r>
              <a:rPr lang="ru-RU" sz="4000" dirty="0"/>
              <a:t>Гепард на коротких отрезках  развивает скорость до 110 км/ч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45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3246440"/>
            <a:ext cx="10012680" cy="646331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Самое большое стадо млекопитающих?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525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7364" y="3172631"/>
            <a:ext cx="8911687" cy="1280890"/>
          </a:xfrm>
        </p:spPr>
        <p:txBody>
          <a:bodyPr anchor="ctr" anchorCtr="1">
            <a:noAutofit/>
          </a:bodyPr>
          <a:lstStyle/>
          <a:p>
            <a:pPr algn="ctr"/>
            <a:r>
              <a:rPr lang="ru-RU" dirty="0"/>
              <a:t>Стадо газелей достигает численности до 100млн. животных. Рассказывают, что одно такое стадо было шириной 24 км. и тянулось на 150км.</a:t>
            </a:r>
            <a:br>
              <a:rPr lang="ru-RU" dirty="0"/>
            </a:b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81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 баллов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03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692443"/>
            <a:ext cx="10012680" cy="1754326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Как называется изменение ДНК организма, которое приводит к появлению нового признака?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159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Мутация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73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838203" cy="15437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</a:rPr>
              <a:t>Раунд 3</a:t>
            </a:r>
            <a:endParaRPr lang="ru-RU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0570" y="247658"/>
            <a:ext cx="8915400" cy="6650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Хим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Био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052212" y="6223379"/>
            <a:ext cx="935018" cy="6346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9594376" y="6264322"/>
            <a:ext cx="1728568" cy="5936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851334" y="6376495"/>
            <a:ext cx="121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hlinkClick r:id="rId3" action="ppaction://hlinksldjump"/>
              </a:rPr>
              <a:t>Конец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652858"/>
              </p:ext>
            </p:extLst>
          </p:nvPr>
        </p:nvGraphicFramePr>
        <p:xfrm>
          <a:off x="2052212" y="664966"/>
          <a:ext cx="9111656" cy="5204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914"/>
                <a:gridCol w="2277914"/>
                <a:gridCol w="2277914"/>
                <a:gridCol w="2277914"/>
              </a:tblGrid>
              <a:tr h="1218149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Все</a:t>
                      </a:r>
                      <a:r>
                        <a:rPr lang="ru-RU" sz="3200" baseline="0" dirty="0" smtClean="0"/>
                        <a:t> по 50</a:t>
                      </a:r>
                      <a:endParaRPr lang="ru-RU" sz="32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 anchor="ctr" anchorCtr="1"/>
                </a:tc>
              </a:tr>
              <a:tr h="126258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4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 anchor="ctr" anchorCtr="1"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5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6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 anchor="ctr" anchorCtr="1"/>
                </a:tc>
              </a:tr>
              <a:tr h="128311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7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8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9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 anchor="ctr" anchorCtr="1"/>
                </a:tc>
              </a:tr>
              <a:tr h="1441047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10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8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hlinkClick r:id="rId11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 anchor="ctr" anchorCtr="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9187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969441"/>
            <a:ext cx="10012680" cy="1200329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Назовите имя известного ученого, который ввел понятие естественного отбора?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534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Чарльз Дарвин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83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692443"/>
            <a:ext cx="10012680" cy="1754326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Плоды какого растения послужили прообразом создания новой застежки «липучки»?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426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Плоды лопуха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27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Раунд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93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415444"/>
            <a:ext cx="10012680" cy="2308324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Как называется заболевание , при котором происходит кровоизлияние в определенную область коры больших полушарий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027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 fontScale="90000"/>
          </a:bodyPr>
          <a:lstStyle/>
          <a:p>
            <a:r>
              <a:rPr lang="ru-RU" sz="6000" dirty="0" smtClean="0"/>
              <a:t>Инсульт головного мозга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52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969441"/>
            <a:ext cx="10012680" cy="1200329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Какая кислота соответствует оксиду углерода (</a:t>
            </a:r>
            <a:r>
              <a:rPr lang="en-US" dirty="0" smtClean="0"/>
              <a:t>IV)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9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Угольная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26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692443"/>
            <a:ext cx="10012680" cy="1754326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Какой мышечный орган, </a:t>
            </a:r>
            <a:r>
              <a:rPr lang="ru-RU" dirty="0" err="1" smtClean="0"/>
              <a:t>изза</a:t>
            </a:r>
            <a:r>
              <a:rPr lang="ru-RU" dirty="0" smtClean="0"/>
              <a:t> особенности расположения волокон никогда не устает?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69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активность</a:t>
            </a:r>
            <a:endParaRPr lang="ru-RU" dirty="0"/>
          </a:p>
        </p:txBody>
      </p:sp>
      <p:pic>
        <p:nvPicPr>
          <p:cNvPr id="5" name="Рисунок 4" descr="импер. пинг..jpg"/>
          <p:cNvPicPr>
            <a:picLocks noChangeAspect="1"/>
          </p:cNvPicPr>
          <p:nvPr/>
        </p:nvPicPr>
        <p:blipFill>
          <a:blip r:embed="rId3"/>
          <a:srcRect t="-2667"/>
          <a:stretch>
            <a:fillRect/>
          </a:stretch>
        </p:blipFill>
        <p:spPr>
          <a:xfrm>
            <a:off x="2592925" y="1648845"/>
            <a:ext cx="8898464" cy="466221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2012601898"/>
      </p:ext>
    </p:extLst>
  </p:cSld>
  <p:clrMapOvr>
    <a:masterClrMapping/>
  </p:clrMapOvr>
  <p:transition spd="slow">
    <p:push dir="u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Язык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56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969441"/>
            <a:ext cx="10012680" cy="1200329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Сколько пар слюнных желез находится во рту человека?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253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3 пары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48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969441"/>
            <a:ext cx="10012680" cy="1200329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Как называются соли кремниевой кислоты?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245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Силикаты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58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692443"/>
            <a:ext cx="10012680" cy="1754326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Как называется процесс распада электролита на ионы при его растворении или расплавлении?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751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 fontScale="90000"/>
          </a:bodyPr>
          <a:lstStyle/>
          <a:p>
            <a:pPr algn="ctr"/>
            <a:r>
              <a:rPr lang="ru-RU" sz="6000" dirty="0" smtClean="0"/>
              <a:t>Электролитическая диссоциация 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62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969441"/>
            <a:ext cx="10012680" cy="1200329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Сколько позвонков в грудном отделе позвоночника человека?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548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12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95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692443"/>
            <a:ext cx="10012680" cy="1754326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Какой витамин вырабатывается в коже человека под воздействием солнечных лучей?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341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415443"/>
            <a:ext cx="10012680" cy="2308324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/>
              <a:t>Ученый. Русский химик и не только…300-летний юбилей которого отмечался всей мировой общественностью совсем недавно (в 2011 году</a:t>
            </a:r>
            <a:r>
              <a:rPr lang="ru-RU" dirty="0" smtClean="0"/>
              <a:t>)?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313460" y="524418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042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/>
          </a:bodyPr>
          <a:lstStyle/>
          <a:p>
            <a:r>
              <a:rPr lang="ru-RU" sz="6000" dirty="0" smtClean="0"/>
              <a:t>Витамин </a:t>
            </a:r>
            <a:r>
              <a:rPr lang="en-US" sz="6000" dirty="0" smtClean="0"/>
              <a:t>D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41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2692443"/>
            <a:ext cx="10012680" cy="1754326"/>
          </a:xfrm>
        </p:spPr>
        <p:txBody>
          <a:bodyPr anchor="ctr" anchorCtr="1">
            <a:spAutoFit/>
          </a:bodyPr>
          <a:lstStyle/>
          <a:p>
            <a:pPr lvl="0" algn="ctr"/>
            <a:r>
              <a:rPr lang="ru-RU" dirty="0" smtClean="0"/>
              <a:t>На какие 2 основных группы химических элементов можно разбить периодическую систему?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9151535" y="5386071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275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44" y="2349671"/>
            <a:ext cx="8911687" cy="1280890"/>
          </a:xfrm>
        </p:spPr>
        <p:txBody>
          <a:bodyPr anchor="ctr" anchorCtr="1">
            <a:normAutofit fontScale="90000"/>
          </a:bodyPr>
          <a:lstStyle/>
          <a:p>
            <a:r>
              <a:rPr lang="ru-RU" sz="6000" dirty="0" smtClean="0"/>
              <a:t>Металлы и неметаллы.</a:t>
            </a:r>
            <a:endParaRPr lang="ru-RU" sz="6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489587" y="5515897"/>
            <a:ext cx="1386348" cy="9586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53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Другая 7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000000"/>
      </a:hlink>
      <a:folHlink>
        <a:srgbClr val="FF0000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252</TotalTime>
  <Words>947</Words>
  <Application>Microsoft Office PowerPoint</Application>
  <PresentationFormat>Широкоэкранный</PresentationFormat>
  <Paragraphs>214</Paragraphs>
  <Slides>92</Slides>
  <Notes>0</Notes>
  <HiddenSlides>84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92</vt:i4>
      </vt:variant>
    </vt:vector>
  </HeadingPairs>
  <TitlesOfParts>
    <vt:vector size="97" baseType="lpstr">
      <vt:lpstr>Arial</vt:lpstr>
      <vt:lpstr>Century Gothic</vt:lpstr>
      <vt:lpstr>Times New Roman</vt:lpstr>
      <vt:lpstr>Wingdings 3</vt:lpstr>
      <vt:lpstr>Легкий дым</vt:lpstr>
      <vt:lpstr>«Своя игра Био-Хим</vt:lpstr>
      <vt:lpstr>ПРАВИЛА  ИГРЫ "Своя Игра-Биохим"  состоит из трех раундов.   1 раунд состоит из  5 вопросов по химии.  2 раунд состоит из  5 вопросов по биологии  3 раунд состоит из 5 вопросов по химии и биологии.  I- III раунд –  стоимость вопросов (от 10 до 50). Начинают игру команды по жребию.  Выигрывает команда, набравшая наибольшее  количество очков</vt:lpstr>
      <vt:lpstr>Жребий</vt:lpstr>
      <vt:lpstr>Структура:</vt:lpstr>
      <vt:lpstr>Раунд 1</vt:lpstr>
      <vt:lpstr>Раунд 2</vt:lpstr>
      <vt:lpstr>Раунд 3</vt:lpstr>
      <vt:lpstr>Спасибо активность</vt:lpstr>
      <vt:lpstr>Ученый. Русский химик и не только…300-летний юбилей которого отмечался всей мировой общественностью совсем недавно (в 2011 году)?</vt:lpstr>
      <vt:lpstr>Ломоносов М.В.</vt:lpstr>
      <vt:lpstr>Эта смесь состоит из 200 вредных веществ, среди которых угарный газ, сажа, мышьяк аммиак, сероводород и радиоактивные элементы. Что это за смесь?</vt:lpstr>
      <vt:lpstr>Табак</vt:lpstr>
      <vt:lpstr>Авторитет этого ученого-химика в России был настолько высок, что его постоянно приглашали экспертом для решения сложных экономических задач.</vt:lpstr>
      <vt:lpstr>Менделеев Д. И.</vt:lpstr>
      <vt:lpstr>В каменноугольных шахтах к сожалению, часто бывают взрывы и гибнут люди. Это происходит потому, что через трещины просачивается газ, который смешивается с воздухом и образуется взрывоопасная смесь. Что это за газ?</vt:lpstr>
      <vt:lpstr>Метан</vt:lpstr>
      <vt:lpstr>Избыток этих ионов вызывает потемнение эмали на зубах.</vt:lpstr>
      <vt:lpstr>Ион фтора</vt:lpstr>
      <vt:lpstr>Сколько молекул воды в Мировом океане? Почему?</vt:lpstr>
      <vt:lpstr>Одна</vt:lpstr>
      <vt:lpstr>Эти два неорганических сложных вещества  являются самыми распространенными на                                             Земле. Что это за вещества?</vt:lpstr>
      <vt:lpstr>Оксид кремния и  карбонат кальция</vt:lpstr>
      <vt:lpstr>Шведский химик в 1830 году ввел термин «органическая химия» </vt:lpstr>
      <vt:lpstr>Йенс Берцеллиус</vt:lpstr>
      <vt:lpstr>Мног веков назад алхимики искали рецепт «философского камня», способного превратить    любой металл в золото. Но их усилия были изначально обречены на неудачу. Почему? </vt:lpstr>
      <vt:lpstr>Они не могли проводить ядерные реакции, менять заряд ядра</vt:lpstr>
      <vt:lpstr>В тесто очень часто добавляют соду гашеную уксусом. Для чего?  Какая химическая реакция там происходит? </vt:lpstr>
      <vt:lpstr>Карбонат натрия + уксусная кислота = ацетат натрия + углекислый газ + вода.</vt:lpstr>
      <vt:lpstr>В Древнем Китае детское слабоумие и отставание в физическом развитии лечили золой из водорослей. Лечение было успешным. Какой полезный химический элемент содержится в водорослях? </vt:lpstr>
      <vt:lpstr>Йод</vt:lpstr>
      <vt:lpstr>В 1887 году знаменитый французский химик Антуан Лавуазье предложил назвать вновь открытый им элемент «безжизненным» (на греческом языке). Не прошло и полувека, а его обнаружили в белках, без которых жизнь невозможна. </vt:lpstr>
      <vt:lpstr>Азот</vt:lpstr>
      <vt:lpstr>Самопроизвольное разрушение металла на воздухе под действием окружающей среды</vt:lpstr>
      <vt:lpstr>Коррозия</vt:lpstr>
      <vt:lpstr>Основной компонент физиологического раствора применяемый в медицинской практике. Назовите формулу этой соли?</vt:lpstr>
      <vt:lpstr>0,9%-й водный раствор       хлорида натрия — называемый физиологический раствор («физраствор»).  Название это очень условное, так как «физраствор»  не содержит многих веществ  (в частности, солей калия), необходимых  для физиологической деятельности тканей организма</vt:lpstr>
      <vt:lpstr>Взаимодействие веществ с водой с образованием кислот, оснований и других химических соединений </vt:lpstr>
      <vt:lpstr>Гидролиз</vt:lpstr>
      <vt:lpstr>2 раунд </vt:lpstr>
      <vt:lpstr>Самая крупная птица в мире?</vt:lpstr>
      <vt:lpstr>Самая крупная в мире птица –  страус, его рост почти 2,4 метра. Рост некоторых особей – 2,7м., а вес до 156 кг. </vt:lpstr>
      <vt:lpstr>Самое крошечное из цветущих растений?</vt:lpstr>
      <vt:lpstr>Плавающая ряска – самое маленькое цветущее растение в мире. На ногте вашего пальца свободно разместится 25 таких листьев</vt:lpstr>
      <vt:lpstr>Самые крупные рептилии</vt:lpstr>
      <vt:lpstr>Морские крокодилы – самые крупные рептилии. В 1954 году был убит крокодил длиной 8м., весом 2 т. Ширина его туловища была 1,5 метра </vt:lpstr>
      <vt:lpstr>20 баллов </vt:lpstr>
      <vt:lpstr>Они единственные  из млекопитающих способны летать без посторонней помощи </vt:lpstr>
      <vt:lpstr>Это рукокрылые – летучие мыши. Их существует почти 100 видов: нетопыри, вампиры, крыланы, ушаны</vt:lpstr>
      <vt:lpstr>Этой крупной зеленой ягодой лакомились еще египетские фараоны, а в Россию ее завезли в 17 веке </vt:lpstr>
      <vt:lpstr>Арбуз</vt:lpstr>
      <vt:lpstr>По  греческим сказаниям,  этот цветок является  цветком бога сна. </vt:lpstr>
      <vt:lpstr>Мак</vt:lpstr>
      <vt:lpstr>30 баллов</vt:lpstr>
      <vt:lpstr>Эти рептилии живут дольше всех </vt:lpstr>
      <vt:lpstr>Это мавританская черепаха.  Она живет 150 лет </vt:lpstr>
      <vt:lpstr>Самая ядовитая змея?</vt:lpstr>
      <vt:lpstr>Яд морской кобры примерно в 100 раз сильнее яда любых других змей </vt:lpstr>
      <vt:lpstr>Самая большая продолжительность жизни у насекомых?</vt:lpstr>
      <vt:lpstr>Царицы некоторых видов термитов живут до 50 лет</vt:lpstr>
      <vt:lpstr>40 баллов</vt:lpstr>
      <vt:lpstr>Самое больше растение живущие ныне на земле ?</vt:lpstr>
      <vt:lpstr>Это гигантская секвойя, она живет в Калифорнии, США и носит имя «генерал Шерман». Ее высота 83м. Ее древесины хватило бы на 40 одноэтажных домов </vt:lpstr>
      <vt:lpstr>Самое быстрое млекопитающие?</vt:lpstr>
      <vt:lpstr>Гепард на коротких отрезках  развивает скорость до 110 км/ч </vt:lpstr>
      <vt:lpstr>Самое большое стадо млекопитающих?</vt:lpstr>
      <vt:lpstr>Стадо газелей достигает численности до 100млн. животных. Рассказывают, что одно такое стадо было шириной 24 км. и тянулось на 150км. </vt:lpstr>
      <vt:lpstr>50 баллов </vt:lpstr>
      <vt:lpstr>Как называется изменение ДНК организма, которое приводит к появлению нового признака?</vt:lpstr>
      <vt:lpstr>Мутация</vt:lpstr>
      <vt:lpstr>Назовите имя известного ученого, который ввел понятие естественного отбора?</vt:lpstr>
      <vt:lpstr>Чарльз Дарвин</vt:lpstr>
      <vt:lpstr>Плоды какого растения послужили прообразом создания новой застежки «липучки»?</vt:lpstr>
      <vt:lpstr>Плоды лопуха</vt:lpstr>
      <vt:lpstr>Раунд 3</vt:lpstr>
      <vt:lpstr>Как называется заболевание , при котором происходит кровоизлияние в определенную область коры больших полушарий</vt:lpstr>
      <vt:lpstr>Инсульт головного мозга</vt:lpstr>
      <vt:lpstr>Какая кислота соответствует оксиду углерода (IV)?</vt:lpstr>
      <vt:lpstr>Угольная</vt:lpstr>
      <vt:lpstr>Какой мышечный орган, изза особенности расположения волокон никогда не устает?</vt:lpstr>
      <vt:lpstr>Язык</vt:lpstr>
      <vt:lpstr>Сколько пар слюнных желез находится во рту человека?</vt:lpstr>
      <vt:lpstr>3 пары</vt:lpstr>
      <vt:lpstr>Как называются соли кремниевой кислоты?</vt:lpstr>
      <vt:lpstr>Силикаты</vt:lpstr>
      <vt:lpstr>Как называется процесс распада электролита на ионы при его растворении или расплавлении?</vt:lpstr>
      <vt:lpstr>Электролитическая диссоциация </vt:lpstr>
      <vt:lpstr>Сколько позвонков в грудном отделе позвоночника человека?</vt:lpstr>
      <vt:lpstr>12</vt:lpstr>
      <vt:lpstr>Какой витамин вырабатывается в коже человека под воздействием солнечных лучей?</vt:lpstr>
      <vt:lpstr>Витамин D</vt:lpstr>
      <vt:lpstr>На какие 2 основных группы химических элементов можно разбить периодическую систему?</vt:lpstr>
      <vt:lpstr>Металлы и неметаллы.</vt:lpstr>
    </vt:vector>
  </TitlesOfParts>
  <Manager>Шавшукова Надежда</Manager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 Хим-Био</dc:title>
  <dc:subject>интерактивная игла по биологии и химии</dc:subject>
  <dc:creator>Надежда Шавшукова</dc:creator>
  <cp:keywords>Биология;химия;игра</cp:keywords>
  <cp:lastModifiedBy>Надежда</cp:lastModifiedBy>
  <cp:revision>38</cp:revision>
  <dcterms:created xsi:type="dcterms:W3CDTF">2019-11-11T19:57:26Z</dcterms:created>
  <dcterms:modified xsi:type="dcterms:W3CDTF">2022-10-02T09:00:00Z</dcterms:modified>
</cp:coreProperties>
</file>