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6" r:id="rId3"/>
    <p:sldId id="257" r:id="rId4"/>
    <p:sldId id="262" r:id="rId5"/>
    <p:sldId id="263" r:id="rId6"/>
    <p:sldId id="264" r:id="rId7"/>
    <p:sldId id="265" r:id="rId8"/>
    <p:sldId id="266" r:id="rId9"/>
    <p:sldId id="267" r:id="rId10"/>
    <p:sldId id="293" r:id="rId11"/>
    <p:sldId id="258" r:id="rId12"/>
    <p:sldId id="285" r:id="rId13"/>
    <p:sldId id="286" r:id="rId14"/>
    <p:sldId id="259" r:id="rId15"/>
    <p:sldId id="287" r:id="rId16"/>
    <p:sldId id="290" r:id="rId17"/>
    <p:sldId id="260" r:id="rId18"/>
    <p:sldId id="289" r:id="rId19"/>
    <p:sldId id="261" r:id="rId20"/>
    <p:sldId id="268" r:id="rId21"/>
    <p:sldId id="291" r:id="rId22"/>
    <p:sldId id="269" r:id="rId23"/>
    <p:sldId id="272" r:id="rId24"/>
    <p:sldId id="273" r:id="rId25"/>
    <p:sldId id="282" r:id="rId26"/>
    <p:sldId id="276" r:id="rId27"/>
    <p:sldId id="284" r:id="rId28"/>
    <p:sldId id="288" r:id="rId29"/>
    <p:sldId id="292" r:id="rId30"/>
    <p:sldId id="277" r:id="rId31"/>
    <p:sldId id="270" r:id="rId32"/>
    <p:sldId id="271" r:id="rId33"/>
    <p:sldId id="279" r:id="rId34"/>
    <p:sldId id="280" r:id="rId35"/>
    <p:sldId id="294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1598-813E-48C4-A473-AB5BF4B16E31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EC0E-C42B-4C2E-9B01-DA619AE3B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757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1598-813E-48C4-A473-AB5BF4B16E31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EC0E-C42B-4C2E-9B01-DA619AE3B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995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1598-813E-48C4-A473-AB5BF4B16E31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EC0E-C42B-4C2E-9B01-DA619AE3B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68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1598-813E-48C4-A473-AB5BF4B16E31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EC0E-C42B-4C2E-9B01-DA619AE3B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53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1598-813E-48C4-A473-AB5BF4B16E31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EC0E-C42B-4C2E-9B01-DA619AE3B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952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1598-813E-48C4-A473-AB5BF4B16E31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EC0E-C42B-4C2E-9B01-DA619AE3B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984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1598-813E-48C4-A473-AB5BF4B16E31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EC0E-C42B-4C2E-9B01-DA619AE3B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411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1598-813E-48C4-A473-AB5BF4B16E31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EC0E-C42B-4C2E-9B01-DA619AE3B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067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1598-813E-48C4-A473-AB5BF4B16E31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EC0E-C42B-4C2E-9B01-DA619AE3B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150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1598-813E-48C4-A473-AB5BF4B16E31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EC0E-C42B-4C2E-9B01-DA619AE3B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28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1598-813E-48C4-A473-AB5BF4B16E31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EC0E-C42B-4C2E-9B01-DA619AE3B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925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B1598-813E-48C4-A473-AB5BF4B16E31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4EC0E-C42B-4C2E-9B01-DA619AE3B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019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1188" y="502276"/>
            <a:ext cx="116296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chemeClr val="accent6">
                    <a:lumMod val="75000"/>
                  </a:schemeClr>
                </a:solidFill>
              </a:rPr>
              <a:t> Символы  народных сказок</a:t>
            </a:r>
            <a:endParaRPr lang="ru-RU" sz="6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87155" y="4919730"/>
            <a:ext cx="6823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Глухова М.В. – учитель русского языка и литературы МОБУ «СОШ «</a:t>
            </a:r>
            <a:r>
              <a:rPr lang="ru-RU" sz="2000" b="1" i="1" dirty="0" err="1" smtClean="0">
                <a:solidFill>
                  <a:schemeClr val="accent6">
                    <a:lumMod val="75000"/>
                  </a:schemeClr>
                </a:solidFill>
              </a:rPr>
              <a:t>Сертоловский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 центр образования № 2», Ленинградская область</a:t>
            </a:r>
            <a:endParaRPr lang="ru-RU" sz="2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679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625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26772" y="571864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Эта рыжая плутовка, безусловно, является излюбленным персонажем во все времена. И неизменно она хитра, умна, сообразительна, расчетлива, злопамятна и коварна. 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81352" y="2510856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/>
              <a:t> Лисичка всегда сытей волка бывает</a:t>
            </a:r>
          </a:p>
          <a:p>
            <a:r>
              <a:rPr lang="ru-RU" sz="2400" b="1" dirty="0" smtClean="0"/>
              <a:t>• Лисой пройти — хитростью</a:t>
            </a:r>
          </a:p>
          <a:p>
            <a:r>
              <a:rPr lang="ru-RU" sz="2400" b="1" dirty="0" smtClean="0"/>
              <a:t>• Кто в чин вошел лисой — править волком будет</a:t>
            </a:r>
          </a:p>
          <a:p>
            <a:r>
              <a:rPr lang="ru-RU" sz="2400" b="1" dirty="0" smtClean="0"/>
              <a:t>• Кабы лиса не подоспела, то овца волка бы съела!</a:t>
            </a:r>
          </a:p>
          <a:p>
            <a:r>
              <a:rPr lang="ru-RU" sz="2400" b="1" dirty="0" smtClean="0"/>
              <a:t>• Лиса и во сне кур считает</a:t>
            </a:r>
          </a:p>
          <a:p>
            <a:r>
              <a:rPr lang="ru-RU" sz="2400" b="1" dirty="0" smtClean="0"/>
              <a:t>• Лиса дорогу перебежала, быть беде.</a:t>
            </a:r>
          </a:p>
          <a:p>
            <a:r>
              <a:rPr lang="ru-RU" sz="2400" b="1" dirty="0" smtClean="0"/>
              <a:t>• Лисий лай услышать — к несчастью.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3" y="3083017"/>
            <a:ext cx="5658433" cy="377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335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411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16898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5950" y="0"/>
            <a:ext cx="52260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8945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5483" y="565529"/>
            <a:ext cx="9584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Медведь большой и косолапый,  медлительный, глупый и опасный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01047" y="3055810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• Силен медведь, да в болоте лежит</a:t>
            </a:r>
          </a:p>
          <a:p>
            <a:pPr algn="just"/>
            <a:r>
              <a:rPr lang="ru-RU" sz="2400" b="1" dirty="0" smtClean="0"/>
              <a:t>• Не дано медведю волчьей смелости, а волку — медвежьей силы</a:t>
            </a:r>
          </a:p>
          <a:p>
            <a:pPr algn="just"/>
            <a:r>
              <a:rPr lang="ru-RU" sz="2400" b="1" dirty="0" smtClean="0"/>
              <a:t>• Не прав медведь, что корову съел, не права корова, что в лес пошла</a:t>
            </a:r>
          </a:p>
          <a:p>
            <a:pPr algn="just"/>
            <a:r>
              <a:rPr lang="ru-RU" sz="2400" b="1" dirty="0" smtClean="0"/>
              <a:t>• Не продавай шкуры, не убив медведя</a:t>
            </a:r>
          </a:p>
          <a:p>
            <a:pPr algn="just"/>
            <a:r>
              <a:rPr lang="ru-RU" sz="2400" b="1" dirty="0" smtClean="0"/>
              <a:t>• Два медведя в одной берлоге не живут</a:t>
            </a:r>
            <a:endParaRPr lang="ru-RU" sz="24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66" y="1897725"/>
            <a:ext cx="5114321" cy="383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4503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6745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414" y="-1"/>
            <a:ext cx="6274586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6555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2667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8287" y="430197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Заяц. Его главная черта – трусость. В некоторых сказках Заяц представлен как трусливый, но в то же время хвастливый, задиристый и глупый герой.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443471" y="2696674"/>
            <a:ext cx="6096000" cy="295465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pPr algn="just"/>
            <a:r>
              <a:rPr lang="ru-RU" sz="2400" b="1" dirty="0" smtClean="0"/>
              <a:t>Пословицы и приметы:</a:t>
            </a:r>
          </a:p>
          <a:p>
            <a:pPr algn="just"/>
            <a:r>
              <a:rPr lang="ru-RU" sz="2400" b="1" dirty="0" smtClean="0"/>
              <a:t>• Без собаки зайца не поймаешь</a:t>
            </a:r>
          </a:p>
          <a:p>
            <a:pPr algn="just"/>
            <a:r>
              <a:rPr lang="ru-RU" sz="2400" b="1" dirty="0" smtClean="0"/>
              <a:t>• Коня положили, да зайца уходили</a:t>
            </a:r>
          </a:p>
          <a:p>
            <a:pPr algn="just"/>
            <a:r>
              <a:rPr lang="ru-RU" sz="2400" b="1" dirty="0" smtClean="0"/>
              <a:t>• За двумя зайцами погонишься, и одного не поймаешь</a:t>
            </a:r>
          </a:p>
          <a:p>
            <a:pPr algn="just"/>
            <a:r>
              <a:rPr lang="ru-RU" sz="2400" b="1" dirty="0" smtClean="0"/>
              <a:t>• Заяц по селу бежит — к пожару</a:t>
            </a:r>
          </a:p>
          <a:p>
            <a:pPr algn="just"/>
            <a:r>
              <a:rPr lang="ru-RU" sz="2400" b="1" dirty="0" smtClean="0"/>
              <a:t>• Заяц дорогу перебежал — к несчастью</a:t>
            </a:r>
            <a:endParaRPr lang="ru-RU" sz="24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720" y="2774491"/>
            <a:ext cx="4447503" cy="2954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741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6081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267718" y="1743637"/>
            <a:ext cx="569675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• Волка нога кормят</a:t>
            </a:r>
          </a:p>
          <a:p>
            <a:pPr algn="just"/>
            <a:r>
              <a:rPr lang="ru-RU" sz="2400" b="1" dirty="0" smtClean="0"/>
              <a:t>• Либо с волками выть, либо съеденным быть</a:t>
            </a:r>
          </a:p>
          <a:p>
            <a:pPr algn="just"/>
            <a:r>
              <a:rPr lang="ru-RU" sz="2400" b="1" dirty="0" smtClean="0"/>
              <a:t>• Сытый волк смирнее ненасытного человека</a:t>
            </a:r>
          </a:p>
          <a:p>
            <a:pPr algn="just"/>
            <a:r>
              <a:rPr lang="ru-RU" sz="2400" b="1" dirty="0" smtClean="0"/>
              <a:t>• Таскал волк, потащат и волка</a:t>
            </a:r>
          </a:p>
          <a:p>
            <a:pPr algn="just"/>
            <a:r>
              <a:rPr lang="ru-RU" sz="2400" b="1" dirty="0" smtClean="0"/>
              <a:t>• Сколько волка не корми, все в лес тянет</a:t>
            </a:r>
          </a:p>
          <a:p>
            <a:pPr algn="just"/>
            <a:r>
              <a:rPr lang="ru-RU" sz="2400" b="1" dirty="0" smtClean="0"/>
              <a:t>• Волки появляются в селениях — голоду.</a:t>
            </a:r>
          </a:p>
          <a:p>
            <a:pPr algn="just"/>
            <a:r>
              <a:rPr lang="ru-RU" sz="2400" b="1" dirty="0" smtClean="0"/>
              <a:t>• Волк дорогу перейдет — к счастью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39" y="2109082"/>
            <a:ext cx="5304032" cy="35139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3639" y="412124"/>
            <a:ext cx="3747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Волк- злоба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858683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362421" y="118287"/>
            <a:ext cx="4829579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Плывут угрюмые века,</a:t>
            </a:r>
          </a:p>
          <a:p>
            <a:r>
              <a:rPr lang="ru-RU" sz="2400" b="1" dirty="0" smtClean="0"/>
              <a:t>Плывут, как в небе облака.</a:t>
            </a:r>
          </a:p>
          <a:p>
            <a:r>
              <a:rPr lang="ru-RU" sz="2400" b="1" dirty="0" smtClean="0"/>
              <a:t>Спешат, бегут за годом год,</a:t>
            </a:r>
          </a:p>
          <a:p>
            <a:r>
              <a:rPr lang="ru-RU" sz="2400" b="1" dirty="0" smtClean="0"/>
              <a:t>А сказка – на тебе! – живет!</a:t>
            </a:r>
          </a:p>
          <a:p>
            <a:r>
              <a:rPr lang="ru-RU" sz="2400" b="1" dirty="0" smtClean="0"/>
              <a:t>Когда и кто ее сложил</a:t>
            </a:r>
          </a:p>
          <a:p>
            <a:r>
              <a:rPr lang="ru-RU" sz="2400" b="1" dirty="0" smtClean="0"/>
              <a:t>В своей избушке где-то –</a:t>
            </a:r>
          </a:p>
          <a:p>
            <a:r>
              <a:rPr lang="ru-RU" sz="2400" b="1" dirty="0" smtClean="0"/>
              <a:t>И самый старый старожил</a:t>
            </a:r>
          </a:p>
          <a:p>
            <a:r>
              <a:rPr lang="ru-RU" sz="2400" b="1" dirty="0" smtClean="0"/>
              <a:t>Не даст тебе ответа.</a:t>
            </a:r>
          </a:p>
          <a:p>
            <a:r>
              <a:rPr lang="ru-RU" sz="2400" b="1" dirty="0" smtClean="0"/>
              <a:t>И про зверей,</a:t>
            </a:r>
          </a:p>
          <a:p>
            <a:r>
              <a:rPr lang="ru-RU" sz="2400" b="1" dirty="0" smtClean="0"/>
              <a:t>И про царей,</a:t>
            </a:r>
          </a:p>
          <a:p>
            <a:r>
              <a:rPr lang="ru-RU" sz="2400" b="1" dirty="0" smtClean="0"/>
              <a:t>И что на свете было –</a:t>
            </a:r>
          </a:p>
          <a:p>
            <a:r>
              <a:rPr lang="ru-RU" sz="2400" b="1" dirty="0" smtClean="0"/>
              <a:t>Все сказка в памяти своей</a:t>
            </a:r>
          </a:p>
          <a:p>
            <a:r>
              <a:rPr lang="ru-RU" sz="2400" b="1" dirty="0" smtClean="0"/>
              <a:t>Нам с вами сохранила.</a:t>
            </a:r>
          </a:p>
          <a:p>
            <a:r>
              <a:rPr lang="ru-RU" sz="2400" b="1" dirty="0" smtClean="0"/>
              <a:t>Она живет в любом дому</a:t>
            </a:r>
          </a:p>
          <a:p>
            <a:r>
              <a:rPr lang="ru-RU" sz="2400" b="1" dirty="0" smtClean="0"/>
              <a:t>И странствует по странам.</a:t>
            </a:r>
          </a:p>
          <a:p>
            <a:r>
              <a:rPr lang="ru-RU" sz="2400" b="1" dirty="0" smtClean="0"/>
              <a:t>А почему?</a:t>
            </a:r>
          </a:p>
          <a:p>
            <a:r>
              <a:rPr lang="ru-RU" sz="2400" b="1" dirty="0" smtClean="0"/>
              <a:t>Да потому,</a:t>
            </a:r>
          </a:p>
          <a:p>
            <a:r>
              <a:rPr lang="ru-RU" sz="2400" b="1" dirty="0" smtClean="0"/>
              <a:t>Что без нее нельзя нам.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0877543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3589" y="445626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Во многих сказках  петух изображается легкомысленным и самоуверенным. Иногда он проявляет непослушание, нарушает какой-либо запрет и в результате оказывается украденным. Но петух в сказках выступает и мудрым помощником своих друзей или людей. Он проявляет себя как истинно бесстрашный и сильный положительный персонаж русских сказок.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859" y="2962142"/>
            <a:ext cx="5248141" cy="3851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6713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1016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8135" y="552443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Ёж в сказке – животный персонаж умный и осторожный. Он выражает доброту и дружелюбие, и зачастую мирит между собой животных персонажей, разрешает их спор, находит справедливость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132" y="2504429"/>
            <a:ext cx="5932868" cy="435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8044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9803" y="555818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/>
              <a:t>С</a:t>
            </a:r>
            <a:r>
              <a:rPr lang="ru-RU" sz="2400" b="1" dirty="0" smtClean="0"/>
              <a:t>обака изображается как</a:t>
            </a:r>
          </a:p>
          <a:p>
            <a:pPr algn="just"/>
            <a:r>
              <a:rPr lang="ru-RU" sz="2400" b="1" dirty="0" smtClean="0"/>
              <a:t>умное животное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4321" y="1662241"/>
            <a:ext cx="6927679" cy="519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0316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07076" y="407401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Муравей – символ усердия и трудолюбия.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0780" y="1712085"/>
            <a:ext cx="6861220" cy="514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8188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0844" y="552650"/>
            <a:ext cx="34110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Стрекоза – беспечность.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3829" y="1648497"/>
            <a:ext cx="6518172" cy="5209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4897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7127" y="437882"/>
            <a:ext cx="439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Осел символизирует упрямство.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7858" y="2294080"/>
            <a:ext cx="7654142" cy="456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3988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61623" y="36580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Конь символизирует интеллект, мудрость, знатность, свет, динамичную силу, проворство, быстроту мысли, бег времени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8810" y="1770608"/>
            <a:ext cx="6783190" cy="508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6493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4473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329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35865" y="375514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Аллегория</a:t>
            </a:r>
            <a:r>
              <a:rPr lang="ru-RU" sz="2400" b="1" dirty="0" smtClean="0"/>
              <a:t> – это древнегреческое слово, и в переводе оно означает «иносказание».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-813" t="11502" r="813" b="22395"/>
          <a:stretch/>
        </p:blipFill>
        <p:spPr>
          <a:xfrm>
            <a:off x="2928937" y="2781837"/>
            <a:ext cx="8637445" cy="154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3004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20462" y="489397"/>
            <a:ext cx="67742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Жаворонок – символ кротости, искренности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3975" y="2014330"/>
            <a:ext cx="6328553" cy="4843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796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9651" y="86807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Яблоко в русских народных сказках выступает символом бессмертия и вечной</a:t>
            </a:r>
          </a:p>
          <a:p>
            <a:pPr algn="just"/>
            <a:r>
              <a:rPr lang="ru-RU" sz="2400" b="1" dirty="0" smtClean="0"/>
              <a:t>молодости.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7149" y="2076309"/>
            <a:ext cx="5185146" cy="478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6916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3893" y="50747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Дремучий лес – символическое отражение множества запутанных человеческих мыслей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6234" y="2539557"/>
            <a:ext cx="7646294" cy="431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2562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6468" y="59762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Зима, которая окутала всю землю – это смерть, которая подстерегает человека и может забрать его в любой момент.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6003" y="2691685"/>
            <a:ext cx="6667054" cy="4166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267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9651" y="684607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Свеча – это лучик света, надежды, а также сама жизнь.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5651" y="1857403"/>
            <a:ext cx="5456349" cy="5000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4003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546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46250" y="514013"/>
            <a:ext cx="64613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Х</a:t>
            </a:r>
            <a:r>
              <a:rPr lang="ru-RU" sz="2400" b="1" dirty="0" smtClean="0"/>
              <a:t>леб-соль—символ гостеприимства и дружбы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36654" y="1859340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Хлеб на столе, так и стол - престол, а хлеба ни куска, так и стол – доска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Горькая работа, зато сладок хлеб.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У кого хлебушко, у того и счастье.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184" y="1948958"/>
            <a:ext cx="4756596" cy="3567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3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1685" y="230678"/>
            <a:ext cx="34852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Змея—символ мудрости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7914" y="1279740"/>
            <a:ext cx="6739145" cy="429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577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0679" y="501134"/>
            <a:ext cx="37238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/>
              <a:t>Утро—символ молодости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0333" y="731966"/>
            <a:ext cx="7213770" cy="480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230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71471" y="542940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П</a:t>
            </a:r>
            <a:r>
              <a:rPr lang="ru-RU" sz="2400" b="1" dirty="0" smtClean="0"/>
              <a:t>чела – символ трудолюбия 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2279" y="1213935"/>
            <a:ext cx="7088207" cy="4430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6982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2335" y="346588"/>
            <a:ext cx="37755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/>
              <a:t>Сорока – символ новостей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7313" y="1751528"/>
            <a:ext cx="7654687" cy="510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663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0862" y="334851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sz="2400" b="1" dirty="0" smtClean="0"/>
              <a:t>Кот в сказках открыто демонстрирует свой</a:t>
            </a:r>
          </a:p>
          <a:p>
            <a:pPr algn="just"/>
            <a:r>
              <a:rPr lang="ru-RU" sz="2400" b="1" dirty="0" smtClean="0"/>
              <a:t>игривый нрав, во многих сюжетах оказывается разбойником или даже воришкой. Но вместе с тем отличает кота справедливость, смекалка, живой изворотливый ум. 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5639" y="2385571"/>
            <a:ext cx="7156361" cy="4472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5751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668</Words>
  <Application>Microsoft Office PowerPoint</Application>
  <PresentationFormat>Широкоэкранный</PresentationFormat>
  <Paragraphs>75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67</cp:revision>
  <dcterms:created xsi:type="dcterms:W3CDTF">2022-05-29T06:38:54Z</dcterms:created>
  <dcterms:modified xsi:type="dcterms:W3CDTF">2022-05-29T08:02:25Z</dcterms:modified>
</cp:coreProperties>
</file>