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58" r:id="rId5"/>
    <p:sldId id="259" r:id="rId6"/>
    <p:sldId id="267" r:id="rId7"/>
    <p:sldId id="268" r:id="rId8"/>
    <p:sldId id="260" r:id="rId9"/>
    <p:sldId id="269" r:id="rId10"/>
    <p:sldId id="271" r:id="rId11"/>
    <p:sldId id="261" r:id="rId12"/>
    <p:sldId id="272" r:id="rId13"/>
    <p:sldId id="262" r:id="rId14"/>
    <p:sldId id="273" r:id="rId15"/>
    <p:sldId id="263" r:id="rId16"/>
    <p:sldId id="264" r:id="rId17"/>
    <p:sldId id="265" r:id="rId18"/>
    <p:sldId id="266" r:id="rId19"/>
    <p:sldId id="276" r:id="rId20"/>
    <p:sldId id="277" r:id="rId21"/>
    <p:sldId id="278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643E-63BA-4DE5-88A8-CDD37855EF1A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F65C7-3784-455C-B22E-C81AD88E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264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643E-63BA-4DE5-88A8-CDD37855EF1A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F65C7-3784-455C-B22E-C81AD88E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597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643E-63BA-4DE5-88A8-CDD37855EF1A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F65C7-3784-455C-B22E-C81AD88E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667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643E-63BA-4DE5-88A8-CDD37855EF1A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F65C7-3784-455C-B22E-C81AD88E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360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643E-63BA-4DE5-88A8-CDD37855EF1A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F65C7-3784-455C-B22E-C81AD88E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882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643E-63BA-4DE5-88A8-CDD37855EF1A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F65C7-3784-455C-B22E-C81AD88E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072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643E-63BA-4DE5-88A8-CDD37855EF1A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F65C7-3784-455C-B22E-C81AD88E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763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643E-63BA-4DE5-88A8-CDD37855EF1A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F65C7-3784-455C-B22E-C81AD88E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568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643E-63BA-4DE5-88A8-CDD37855EF1A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F65C7-3784-455C-B22E-C81AD88E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42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643E-63BA-4DE5-88A8-CDD37855EF1A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F65C7-3784-455C-B22E-C81AD88E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263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643E-63BA-4DE5-88A8-CDD37855EF1A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F65C7-3784-455C-B22E-C81AD88E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068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E643E-63BA-4DE5-88A8-CDD37855EF1A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F65C7-3784-455C-B22E-C81AD88E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28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03290" y="4499921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0070C0"/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i="1" dirty="0" err="1" smtClean="0">
                <a:solidFill>
                  <a:srgbClr val="0070C0"/>
                </a:solidFill>
              </a:rPr>
              <a:t>Сертоловский</a:t>
            </a:r>
            <a:r>
              <a:rPr lang="ru-RU" sz="2000" b="1" i="1" dirty="0" smtClean="0">
                <a:solidFill>
                  <a:srgbClr val="0070C0"/>
                </a:solidFill>
              </a:rPr>
              <a:t> центр образования № 2», Ленинградская область.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75009" y="1918952"/>
            <a:ext cx="8409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0070C0"/>
                </a:solidFill>
              </a:rPr>
              <a:t>«Похвала Ярославу Мудрому и книгам»</a:t>
            </a:r>
            <a:endParaRPr lang="ru-RU" sz="6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289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0558" y="227304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 smtClean="0"/>
              <a:t>Ярослав Мудрый являлся инициатором строительства Софийского собора, который и сегодня поражает своим великолепием. Храм был искусно расписан фресками и украшен мозаикой.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952700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87381" y="1927313"/>
            <a:ext cx="72679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 государстве активно переводились на славянский язык разные книги. Помимо того, что Ярослав Мудрый сам любил просвещаться, он побуждал к этому своих приближенных и духовенство. Он собрал библиотеку, в которой по разным оценкам находилось от 500 до 950 томов.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10646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916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073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50265" y="232656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Как известно, Ярослав Мудрый проводил активную политику </a:t>
            </a:r>
            <a:r>
              <a:rPr lang="ru-RU" sz="2400" b="1" dirty="0" err="1" smtClean="0"/>
              <a:t>междинастических</a:t>
            </a:r>
            <a:r>
              <a:rPr lang="ru-RU" sz="2400" b="1" dirty="0" smtClean="0"/>
              <a:t> браков, его дети разъехались по всей Европе. Но, пожалуй, самым известным стал брак младшей дочери Анны с французским королем Генрихом I.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15187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5067300" cy="6781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46502" y="109989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Кстати, она была намного образованней мужа, читала и писала на греческом и латыни, в то время как сам Генрих I подписывался крестиком.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66195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56068" y="1981792"/>
            <a:ext cx="83068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70C0"/>
                </a:solidFill>
              </a:rPr>
              <a:t>«Добро есть, </a:t>
            </a:r>
            <a:r>
              <a:rPr lang="ru-RU" sz="2000" b="1" dirty="0" err="1" smtClean="0">
                <a:solidFill>
                  <a:srgbClr val="0070C0"/>
                </a:solidFill>
              </a:rPr>
              <a:t>братие</a:t>
            </a:r>
            <a:r>
              <a:rPr lang="ru-RU" sz="2000" b="1" dirty="0" smtClean="0">
                <a:solidFill>
                  <a:srgbClr val="0070C0"/>
                </a:solidFill>
              </a:rPr>
              <a:t>, почитание книжное... Красота воину оружие, кораблю - ветрила, так и праведнику почитание книжное»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(«Слово о почитании книжном», Изборник 1076 года)</a:t>
            </a:r>
          </a:p>
          <a:p>
            <a:endParaRPr lang="ru-RU" sz="2000" b="1" dirty="0" smtClean="0"/>
          </a:p>
          <a:p>
            <a:pPr algn="just"/>
            <a:r>
              <a:rPr lang="ru-RU" sz="2000" b="1" dirty="0" smtClean="0">
                <a:solidFill>
                  <a:srgbClr val="0070C0"/>
                </a:solidFill>
              </a:rPr>
              <a:t>«Ум без книг, как птица спешена. </a:t>
            </a:r>
            <a:r>
              <a:rPr lang="ru-RU" sz="2000" b="1" dirty="0" err="1" smtClean="0">
                <a:solidFill>
                  <a:srgbClr val="0070C0"/>
                </a:solidFill>
              </a:rPr>
              <a:t>Якож</a:t>
            </a:r>
            <a:r>
              <a:rPr lang="ru-RU" sz="2000" b="1" dirty="0" smtClean="0">
                <a:solidFill>
                  <a:srgbClr val="0070C0"/>
                </a:solidFill>
              </a:rPr>
              <a:t> она взлететь не может, так и ум не </a:t>
            </a:r>
            <a:r>
              <a:rPr lang="ru-RU" sz="2000" b="1" dirty="0" err="1" smtClean="0">
                <a:solidFill>
                  <a:srgbClr val="0070C0"/>
                </a:solidFill>
              </a:rPr>
              <a:t>домыслится</a:t>
            </a:r>
            <a:r>
              <a:rPr lang="ru-RU" sz="2000" b="1" dirty="0" smtClean="0">
                <a:solidFill>
                  <a:srgbClr val="0070C0"/>
                </a:solidFill>
              </a:rPr>
              <a:t> совершена разума без книг. Свет дневной есть слово книжное»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(из сборника древнерусских изречений «Пчела»)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828048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47988" y="1669531"/>
            <a:ext cx="635357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Всегда, во все времена, во всех странах мира люди славили Книгу, это "великое чудо из всех чудес". И похвала ей проходит через века нашей страны. Книга - это и лекарство для души, и кладовая наук, и неиссякаемый источник мудрости. Она озаряет человеческую душу светом истины, наставляет его на путь добродетели, древнерусский автор сравнивал книгу то с реками, "</a:t>
            </a:r>
            <a:r>
              <a:rPr lang="ru-RU" sz="2400" b="1" dirty="0" err="1" smtClean="0"/>
              <a:t>напояющими</a:t>
            </a:r>
            <a:r>
              <a:rPr lang="ru-RU" sz="2400" b="1" dirty="0" smtClean="0"/>
              <a:t> Вселенную", то с солнечным светом.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62759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8749" y="229109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Ярослав Мудрый – основатель первой библиотеки в Древней Руси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«Учение книжное подобно солнечному свету», </a:t>
            </a:r>
            <a:r>
              <a:rPr lang="ru-RU" sz="2400" b="1" dirty="0" smtClean="0"/>
              <a:t>- говорили наши предки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29089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70714" y="1907687"/>
            <a:ext cx="63406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Великое ведь бывает польза от учения книжного; книги наставляют и научают нас пути покаяния, ибо мудрость обретаем и воздержание в словах книжных. Это — реки, наполняющие вселенную, это источники мудрости, в книгах ведь неизмеримая глубина: ими мы в печали утешаемся; они — узда воздержания. Если поищешь в книгах мудрости прилежно, то найдёшь великую пользу для души своей.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39111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82839" y="236202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Главная идея </a:t>
            </a:r>
            <a:r>
              <a:rPr lang="ru-RU" sz="2400" b="1" dirty="0" smtClean="0"/>
              <a:t>отрывка о выгоде учения книжного в том, что чтение книг поможет человеку приобщиться к Священной мудрости, содержащейся в этих книгах.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80978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38907" y="2084617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Книга – учитель, книга - наставник.</a:t>
            </a:r>
          </a:p>
          <a:p>
            <a:r>
              <a:rPr lang="ru-RU" b="1" dirty="0" smtClean="0"/>
              <a:t>Книга – близкий товарищ и друг.</a:t>
            </a:r>
          </a:p>
          <a:p>
            <a:r>
              <a:rPr lang="ru-RU" b="1" dirty="0" smtClean="0"/>
              <a:t>Ум, как ручей, высыхает и старится,</a:t>
            </a:r>
          </a:p>
          <a:p>
            <a:r>
              <a:rPr lang="ru-RU" b="1" dirty="0" smtClean="0"/>
              <a:t>Если выпустишь книгу из рук.</a:t>
            </a:r>
          </a:p>
          <a:p>
            <a:r>
              <a:rPr lang="ru-RU" b="1" dirty="0" smtClean="0"/>
              <a:t>Книга – советчик, книга – разведчик,</a:t>
            </a:r>
          </a:p>
          <a:p>
            <a:r>
              <a:rPr lang="ru-RU" b="1" dirty="0" smtClean="0"/>
              <a:t>Книга – активный борец и боец.</a:t>
            </a:r>
          </a:p>
          <a:p>
            <a:r>
              <a:rPr lang="ru-RU" b="1" dirty="0" smtClean="0"/>
              <a:t>Книга - нетленная память и вечность,</a:t>
            </a:r>
          </a:p>
          <a:p>
            <a:r>
              <a:rPr lang="ru-RU" b="1" dirty="0" smtClean="0"/>
              <a:t>Спутник планеты земли, наконец.</a:t>
            </a:r>
          </a:p>
          <a:p>
            <a:r>
              <a:rPr lang="ru-RU" b="1" dirty="0" smtClean="0"/>
              <a:t>Книга не просто красивая мебель,</a:t>
            </a:r>
          </a:p>
          <a:p>
            <a:r>
              <a:rPr lang="ru-RU" b="1" dirty="0" smtClean="0"/>
              <a:t>Не приложенье дубовых шкафов,</a:t>
            </a:r>
          </a:p>
          <a:p>
            <a:r>
              <a:rPr lang="ru-RU" b="1" dirty="0" smtClean="0"/>
              <a:t>Книга – волшебник, умеющий небыль</a:t>
            </a:r>
          </a:p>
          <a:p>
            <a:r>
              <a:rPr lang="ru-RU" b="1" dirty="0" smtClean="0"/>
              <a:t>В быль превращать и в основу основ.</a:t>
            </a:r>
          </a:p>
          <a:p>
            <a:r>
              <a:rPr lang="ru-RU" b="1" dirty="0" smtClean="0"/>
              <a:t>(В. Боков)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012573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54805" y="2027177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С пахарем  сравнивается деятельность  Владимира,  с сеятелем – Ярослава. </a:t>
            </a:r>
            <a:r>
              <a:rPr lang="ru-RU" sz="2400" b="1" dirty="0" smtClean="0">
                <a:solidFill>
                  <a:srgbClr val="0070C0"/>
                </a:solidFill>
              </a:rPr>
              <a:t>«Будто  кто-то землю вспахал, а другой  засеял, а иные же теперь вот  жнут и едят пищу неоскудевающую…</a:t>
            </a:r>
          </a:p>
          <a:p>
            <a:pPr algn="just"/>
            <a:endParaRPr lang="ru-RU" sz="2400" b="1" dirty="0">
              <a:solidFill>
                <a:srgbClr val="0070C0"/>
              </a:solidFill>
            </a:endParaRPr>
          </a:p>
          <a:p>
            <a:pPr algn="just"/>
            <a:r>
              <a:rPr lang="ru-RU" sz="2400" b="1" dirty="0"/>
              <a:t>Л</a:t>
            </a:r>
            <a:r>
              <a:rPr lang="ru-RU" sz="2400" b="1" dirty="0" smtClean="0"/>
              <a:t>етописец  прославляет деятельность Ярослава за то, что книги печатал, библиотеки открывал.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28905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6479" y="1859133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Дальние дали, чудесные страны</a:t>
            </a:r>
          </a:p>
          <a:p>
            <a:r>
              <a:rPr lang="ru-RU" b="1" dirty="0" smtClean="0"/>
              <a:t>Манят меня сквозь «седые туманы».</a:t>
            </a:r>
          </a:p>
          <a:p>
            <a:r>
              <a:rPr lang="ru-RU" b="1" dirty="0" smtClean="0"/>
              <a:t>На кораблях, на слонах и верблюдах</a:t>
            </a:r>
          </a:p>
          <a:p>
            <a:r>
              <a:rPr lang="ru-RU" b="1" dirty="0" smtClean="0"/>
              <a:t>Снова я еду на поиски чуда.</a:t>
            </a:r>
          </a:p>
          <a:p>
            <a:endParaRPr lang="ru-RU" b="1" dirty="0" smtClean="0"/>
          </a:p>
          <a:p>
            <a:r>
              <a:rPr lang="ru-RU" b="1" dirty="0" smtClean="0"/>
              <a:t>Я постоянно в далёких походах:</a:t>
            </a:r>
          </a:p>
          <a:p>
            <a:r>
              <a:rPr lang="ru-RU" b="1" dirty="0" smtClean="0"/>
              <a:t>На самолётах и теплоходах,</a:t>
            </a:r>
          </a:p>
          <a:p>
            <a:r>
              <a:rPr lang="ru-RU" b="1" dirty="0" smtClean="0"/>
              <a:t>Яхтах, каноэ, автомобилях</a:t>
            </a:r>
          </a:p>
          <a:p>
            <a:r>
              <a:rPr lang="ru-RU" b="1" dirty="0" smtClean="0"/>
              <a:t>«Жму километры» и «меряю мили».</a:t>
            </a:r>
          </a:p>
          <a:p>
            <a:endParaRPr lang="ru-RU" b="1" dirty="0" smtClean="0"/>
          </a:p>
          <a:p>
            <a:r>
              <a:rPr lang="ru-RU" b="1" dirty="0" smtClean="0"/>
              <a:t>Нет, не обманщик я и не врунишка,</a:t>
            </a:r>
          </a:p>
          <a:p>
            <a:r>
              <a:rPr lang="ru-RU" b="1" dirty="0" smtClean="0"/>
              <a:t>Просто мальчишка, читающий книжки,</a:t>
            </a:r>
          </a:p>
          <a:p>
            <a:r>
              <a:rPr lang="ru-RU" b="1" dirty="0" smtClean="0"/>
              <a:t>А путешествовать в дальние дали</a:t>
            </a:r>
          </a:p>
          <a:p>
            <a:r>
              <a:rPr lang="ru-RU" b="1" dirty="0" smtClean="0"/>
              <a:t>Начал лет в семь, по страницам журнальным.</a:t>
            </a:r>
          </a:p>
          <a:p>
            <a:r>
              <a:rPr lang="ru-RU" b="1" dirty="0" smtClean="0"/>
              <a:t>(А. </a:t>
            </a:r>
            <a:r>
              <a:rPr lang="ru-RU" b="1" dirty="0" err="1" smtClean="0"/>
              <a:t>Лугарёв</a:t>
            </a:r>
            <a:r>
              <a:rPr lang="ru-RU" b="1" dirty="0" smtClean="0"/>
              <a:t>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986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051"/>
            <a:ext cx="12191999" cy="681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294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85116" y="250567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Похвала </a:t>
            </a:r>
            <a:r>
              <a:rPr lang="ru-RU" sz="2400" b="1" dirty="0" smtClean="0"/>
              <a:t>— это особый жанр древнерусской литературы. Произведения такого жанра создавались в честь выдающихся людей.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67970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0"/>
            <a:ext cx="3733987" cy="37339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16947" y="1756721"/>
            <a:ext cx="36618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Ярослав Мудрый </a:t>
            </a:r>
            <a:r>
              <a:rPr lang="ru-RU" sz="2400" b="1" dirty="0" smtClean="0"/>
              <a:t>– один из самых почитаемых древнерусских князей. Является сыном князя Владимира, при котором произошло крещение Руси.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92960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341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800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47234" y="2291091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Во время его правления на Руси начали активно строиться храмы, Киев стал богатейшим городом, увеличилась численность населения, повысился уровень образованности и был составлен первый свод законов – «Русская правда».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933" y="2524259"/>
            <a:ext cx="3622772" cy="433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30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49532" y="446245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 smtClean="0"/>
              <a:t> </a:t>
            </a:r>
            <a:r>
              <a:rPr lang="ru-RU" sz="2400" b="1" dirty="0" smtClean="0"/>
              <a:t>Окончательно снял с Руси печенежскую угрозу, разбив их под Киевом</a:t>
            </a:r>
          </a:p>
          <a:p>
            <a:pPr algn="just"/>
            <a:endParaRPr lang="ru-RU" sz="2400" b="1" dirty="0" smtClean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dirty="0" smtClean="0"/>
              <a:t> В 1028 году основал первую школу для 300 детей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6091272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736</Words>
  <Application>Microsoft Office PowerPoint</Application>
  <PresentationFormat>Широкоэкранный</PresentationFormat>
  <Paragraphs>55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19</cp:revision>
  <dcterms:created xsi:type="dcterms:W3CDTF">2022-07-01T06:18:12Z</dcterms:created>
  <dcterms:modified xsi:type="dcterms:W3CDTF">2022-07-01T07:11:52Z</dcterms:modified>
</cp:coreProperties>
</file>