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  <p:sldId id="262" r:id="rId7"/>
    <p:sldId id="263" r:id="rId8"/>
    <p:sldId id="269" r:id="rId9"/>
    <p:sldId id="272" r:id="rId10"/>
    <p:sldId id="273" r:id="rId11"/>
    <p:sldId id="274" r:id="rId12"/>
    <p:sldId id="275" r:id="rId13"/>
    <p:sldId id="276" r:id="rId14"/>
    <p:sldId id="268" r:id="rId15"/>
    <p:sldId id="267" r:id="rId16"/>
    <p:sldId id="266" r:id="rId17"/>
    <p:sldId id="27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813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744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674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60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455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375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331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769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07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112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882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D0E81-6EC8-43D1-BAE3-8933318760F4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C3517-C759-4271-B49D-5232A93EC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91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52282" y="1017430"/>
            <a:ext cx="10135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Пословицы и поговорки</a:t>
            </a:r>
            <a:endParaRPr lang="ru-RU" sz="7200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51031" y="5710535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Сертоловский</a:t>
            </a:r>
            <a:r>
              <a:rPr lang="ru-RU" sz="2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центр образования № 2», Ленинградская область.</a:t>
            </a:r>
            <a:endParaRPr lang="ru-RU" sz="2000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758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87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037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328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36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30762" y="282194"/>
            <a:ext cx="45132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Пословицы и поговорки о хлебе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7532" y="1778486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Без соли, без хлеба — половина обеда.</a:t>
            </a:r>
          </a:p>
          <a:p>
            <a:r>
              <a:rPr lang="ru-RU" sz="2400" b="1" dirty="0" smtClean="0"/>
              <a:t>Без соли и хлеб не естся.</a:t>
            </a:r>
          </a:p>
          <a:p>
            <a:r>
              <a:rPr lang="ru-RU" sz="2400" b="1" dirty="0" smtClean="0"/>
              <a:t>Без соли не вкусно, а без хлеба не сытно.</a:t>
            </a:r>
          </a:p>
          <a:p>
            <a:r>
              <a:rPr lang="ru-RU" sz="2400" b="1" dirty="0" smtClean="0"/>
              <a:t>Был бы хлеб, а каша будет.</a:t>
            </a:r>
          </a:p>
          <a:p>
            <a:r>
              <a:rPr lang="ru-RU" sz="2400" b="1" dirty="0" smtClean="0"/>
              <a:t>Горькая работа, зато сладок хлеб.</a:t>
            </a:r>
          </a:p>
          <a:p>
            <a:r>
              <a:rPr lang="ru-RU" sz="2400" b="1" dirty="0" smtClean="0"/>
              <a:t>Гречневая каша — матушка наша, а хлебец ржаной — отец наш родной. </a:t>
            </a:r>
          </a:p>
          <a:p>
            <a:r>
              <a:rPr lang="ru-RU" sz="2400" b="1" dirty="0" smtClean="0"/>
              <a:t>Если хлеба ни куска, так и в тереме тоска. Пот по спине — так и хлеб на столе.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3424" y="0"/>
            <a:ext cx="3399104" cy="22519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2577" y="2443030"/>
            <a:ext cx="3329951" cy="22754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2577" y="4909575"/>
            <a:ext cx="3329423" cy="194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268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7999" y="729580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А воз и ныне там. </a:t>
            </a:r>
            <a:r>
              <a:rPr lang="ru-RU" sz="2400" b="1" dirty="0" smtClean="0"/>
              <a:t>(Цитата из басни И. А. Крылова. Смысл поговорки в том, что не смотря на все разговоры и обещания по какому-либо делу, ничего кроме болтовни не сделано.) 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А там хоть трава не расти. </a:t>
            </a:r>
            <a:r>
              <a:rPr lang="ru-RU" sz="2400" b="1" dirty="0" smtClean="0"/>
              <a:t>(Смысл поговорки, в том что, человек сказавший эту фразу, выражает полное безразличие к тому, что будет после его поступка или какой — либо ситуации, и к тем, кто пострадает в результате его действий.) 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Алмаз и в грязи видать. </a:t>
            </a:r>
            <a:r>
              <a:rPr lang="ru-RU" sz="2400" b="1" dirty="0" smtClean="0"/>
              <a:t>(Пословица означает: как бы ты не выглядел, но если ты достойный человек, то люди оценят это уважением к тебе.)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72809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32089" y="487322"/>
            <a:ext cx="6096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Без дела жить </a:t>
            </a:r>
            <a:r>
              <a:rPr lang="ru-RU" sz="2400" b="1" dirty="0" smtClean="0"/>
              <a:t>— только небо коптить. (Пословица говорит о том, что каждый человек в жизни должен заниматься тем, что у него лучше всего получается. Если человек ничего в жизни не делает, то такая жизнь лишена особого смысла.) 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Без сучка, без задоринки. </a:t>
            </a:r>
            <a:r>
              <a:rPr lang="ru-RU" sz="2400" b="1" dirty="0" smtClean="0"/>
              <a:t>(Поговорка говорится, когда какое — либо дело, или событие прошло удачно и хорошо. В общем прошло так, как было нужно.) 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Встречают по одежке, а провожают по уму</a:t>
            </a:r>
            <a:r>
              <a:rPr lang="ru-RU" sz="2400" b="1" dirty="0" smtClean="0"/>
              <a:t>. (Пословица означает, что первое мнение о человеке складывается по его внешнему виду. Окончательное же мнение о нем сложится после того, как его узнают лучше, исходя из его внутреннего мира, его общения, уровня интеллекта.)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31165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52787" y="1983973"/>
            <a:ext cx="88864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0070C0"/>
                </a:solidFill>
              </a:rPr>
              <a:t>«А что за роскошь, что за смысл, какой толк в каждой поговорке нашей! Что за золото!» - так говорил о русских пословицах А.С. Пушкин. </a:t>
            </a:r>
          </a:p>
        </p:txBody>
      </p:sp>
    </p:spTree>
    <p:extLst>
      <p:ext uri="{BB962C8B-B14F-4D97-AF65-F5344CB8AC3E}">
        <p14:creationId xmlns:p14="http://schemas.microsoft.com/office/powerpoint/2010/main" val="2053277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93983" y="1133341"/>
            <a:ext cx="3760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Поговорка – цветочек,</a:t>
            </a:r>
          </a:p>
          <a:p>
            <a:r>
              <a:rPr lang="ru-RU" sz="2400" b="1" dirty="0" smtClean="0"/>
              <a:t>Пословица - ягодка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1807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75764" y="1081825"/>
            <a:ext cx="689019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Русский язык велик и богат. Его богатство не только в произведениях писателей Золотого и Серебряного веков, но и в народных сказаниях, былинах, приметах, а также в пословицах и поговорках.</a:t>
            </a:r>
          </a:p>
          <a:p>
            <a:pPr algn="just"/>
            <a:r>
              <a:rPr lang="ru-RU" sz="2400" b="1" dirty="0" smtClean="0"/>
              <a:t>Созданные в веках, переходя от поколения к поколению, пословицы и поговорки поддерживали уклад народной жизни, крепили духовный и нравственный облик народа. Пословицы и поговорки славят усердие, труд, мастерство, терпение, характеризуют ум и смекалку и высмеивают лень, хвастовство и глупость; прославляют любовь и дружбу.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80965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37386" y="787638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Пословица</a:t>
            </a:r>
            <a:r>
              <a:rPr lang="ru-RU" sz="2400" b="1" dirty="0" smtClean="0"/>
              <a:t> - это народная мудрость, которая выражена коротким законченным предложением</a:t>
            </a:r>
            <a:r>
              <a:rPr lang="ru-RU" dirty="0" smtClean="0"/>
              <a:t>. 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Пословица</a:t>
            </a:r>
            <a:r>
              <a:rPr lang="ru-RU" sz="2400" b="1" dirty="0" smtClean="0"/>
              <a:t> - это жанр фольклора, краткое изречение с поучительным смыслом.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14681" y="3869133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Поговорка</a:t>
            </a:r>
            <a:r>
              <a:rPr lang="ru-RU" sz="2400" b="1" dirty="0" smtClean="0"/>
              <a:t> — это краткое народное изречение, метко и ярко характеризующее какое-то явление. Поговорки не выражают законченной мысли. </a:t>
            </a:r>
          </a:p>
          <a:p>
            <a:pPr algn="just"/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</a:t>
            </a: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оговорка</a:t>
            </a:r>
            <a:r>
              <a:rPr lang="ru-RU" sz="2400" b="1" dirty="0" smtClean="0"/>
              <a:t> - словосочетание, употребляемое в разных контекстах.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72407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18456" y="28536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Иногда длинная пословица в обиходе укорачивается до поговорки. </a:t>
            </a:r>
            <a:endParaRPr lang="ru-RU" sz="24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918831"/>
              </p:ext>
            </p:extLst>
          </p:nvPr>
        </p:nvGraphicFramePr>
        <p:xfrm>
          <a:off x="1781577" y="1532092"/>
          <a:ext cx="8495764" cy="3065666"/>
        </p:xfrm>
        <a:graphic>
          <a:graphicData uri="http://schemas.openxmlformats.org/drawingml/2006/table">
            <a:tbl>
              <a:tblPr/>
              <a:tblGrid>
                <a:gridCol w="4284372"/>
                <a:gridCol w="4211392"/>
              </a:tblGrid>
              <a:tr h="864257">
                <a:tc>
                  <a:txBody>
                    <a:bodyPr/>
                    <a:lstStyle/>
                    <a:p>
                      <a:pPr algn="l" fontAlgn="base"/>
                      <a:r>
                        <a:rPr lang="ru-RU">
                          <a:effectLst/>
                          <a:latin typeface="inherit"/>
                        </a:rPr>
                        <a:t>Не все коту масленица</a:t>
                      </a:r>
                    </a:p>
                  </a:txBody>
                  <a:tcPr marL="47625" marR="47625" marT="28575" marB="28575">
                    <a:lnL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>
                          <a:effectLst/>
                          <a:latin typeface="inherit"/>
                        </a:rPr>
                        <a:t>Не все коту масленица - будет и великий пост.</a:t>
                      </a:r>
                    </a:p>
                  </a:txBody>
                  <a:tcPr marL="47625" marR="47625" marT="28575" marB="28575">
                    <a:lnL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257">
                <a:tc>
                  <a:txBody>
                    <a:bodyPr/>
                    <a:lstStyle/>
                    <a:p>
                      <a:pPr algn="l" fontAlgn="base"/>
                      <a:r>
                        <a:rPr lang="ru-RU">
                          <a:effectLst/>
                          <a:latin typeface="inherit"/>
                        </a:rPr>
                        <a:t>И нашим, и вашим</a:t>
                      </a:r>
                    </a:p>
                  </a:txBody>
                  <a:tcPr marL="47625" marR="47625" marT="28575" marB="28575">
                    <a:lnL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>
                          <a:effectLst/>
                          <a:latin typeface="inherit"/>
                        </a:rPr>
                        <a:t>И нашим, и вашим за копейку спляшем.</a:t>
                      </a:r>
                    </a:p>
                  </a:txBody>
                  <a:tcPr marL="47625" marR="47625" marT="28575" marB="28575">
                    <a:lnL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257">
                <a:tc>
                  <a:txBody>
                    <a:bodyPr/>
                    <a:lstStyle/>
                    <a:p>
                      <a:pPr algn="l" fontAlgn="base"/>
                      <a:r>
                        <a:rPr lang="ru-RU">
                          <a:effectLst/>
                          <a:latin typeface="inherit"/>
                        </a:rPr>
                        <a:t>Чудеса в решете</a:t>
                      </a:r>
                    </a:p>
                  </a:txBody>
                  <a:tcPr marL="47625" marR="47625" marT="28575" marB="28575">
                    <a:lnL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>
                          <a:effectLst/>
                          <a:latin typeface="inherit"/>
                        </a:rPr>
                        <a:t>Чудеса: в решете дыр много, а вылезти некуда.</a:t>
                      </a:r>
                    </a:p>
                  </a:txBody>
                  <a:tcPr marL="47625" marR="47625" marT="28575" marB="28575">
                    <a:lnL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2895">
                <a:tc>
                  <a:txBody>
                    <a:bodyPr/>
                    <a:lstStyle/>
                    <a:p>
                      <a:pPr algn="l" fontAlgn="base"/>
                      <a:r>
                        <a:rPr lang="ru-RU">
                          <a:effectLst/>
                          <a:latin typeface="inherit"/>
                        </a:rPr>
                        <a:t>Толочь воду в ступе</a:t>
                      </a:r>
                    </a:p>
                  </a:txBody>
                  <a:tcPr marL="47625" marR="47625" marT="28575" marB="28575">
                    <a:lnL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dirty="0">
                          <a:effectLst/>
                          <a:latin typeface="inherit"/>
                        </a:rPr>
                        <a:t>Воду в ступе толочь - вода и будет.</a:t>
                      </a:r>
                    </a:p>
                  </a:txBody>
                  <a:tcPr marL="47625" marR="47625" marT="28575" marB="28575">
                    <a:lnL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479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16253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86626" y="1859043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Не буди лихо, пока оно тихо.</a:t>
            </a:r>
          </a:p>
          <a:p>
            <a:r>
              <a:rPr lang="ru-RU" sz="2400" b="1" dirty="0" smtClean="0"/>
              <a:t>Бесплатный сыр только в мышеловке.</a:t>
            </a:r>
          </a:p>
          <a:p>
            <a:r>
              <a:rPr lang="ru-RU" sz="2400" b="1" dirty="0" smtClean="0"/>
              <a:t>В гостях хорошо, а дома лучше.</a:t>
            </a:r>
          </a:p>
          <a:p>
            <a:r>
              <a:rPr lang="ru-RU" sz="2400" b="1" dirty="0" smtClean="0"/>
              <a:t>Всё тайное становится явным.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66964" y="3815069"/>
            <a:ext cx="47565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После дождичка в четверг.</a:t>
            </a:r>
          </a:p>
          <a:p>
            <a:r>
              <a:rPr lang="ru-RU" sz="2400" b="1" dirty="0" smtClean="0"/>
              <a:t>Не в бровь, а в глаз.</a:t>
            </a:r>
          </a:p>
          <a:p>
            <a:r>
              <a:rPr lang="ru-RU" sz="2400" b="1" dirty="0" smtClean="0"/>
              <a:t>Бумага всё стерпит.</a:t>
            </a:r>
          </a:p>
          <a:p>
            <a:r>
              <a:rPr lang="ru-RU" sz="2400" b="1" dirty="0" smtClean="0"/>
              <a:t>Нет дыма без огня.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88631" y="475983"/>
            <a:ext cx="6413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Определите, где пословицы, а где поговорки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322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5014" y="407608"/>
            <a:ext cx="75212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Довольно часто пословицами становились фразы из произведений писателей. Особенно преуспел в этом наш великий баснописец Иван Андреевич Крылов. Едва ли не в каждой его басне можно найти пословицу: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70479" y="2340291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</a:rPr>
              <a:t>Ты всё пела? Это дело. Так поди же попляши.</a:t>
            </a:r>
          </a:p>
          <a:p>
            <a:r>
              <a:rPr lang="ru-RU" sz="2400" b="1" dirty="0" smtClean="0"/>
              <a:t>***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А вы, друзья, как ни садитесь,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Всё в музыканты не годитесь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***</a:t>
            </a:r>
          </a:p>
          <a:p>
            <a:r>
              <a:rPr lang="ru-RU" sz="2400" b="1" dirty="0" smtClean="0">
                <a:solidFill>
                  <a:srgbClr val="00B0F0"/>
                </a:solidFill>
              </a:rPr>
              <a:t>Кукушка хвалит петуха</a:t>
            </a:r>
          </a:p>
          <a:p>
            <a:r>
              <a:rPr lang="ru-RU" sz="2400" b="1" dirty="0" smtClean="0">
                <a:solidFill>
                  <a:srgbClr val="00B0F0"/>
                </a:solidFill>
              </a:rPr>
              <a:t>За то, что хвалит он кукушку.</a:t>
            </a:r>
          </a:p>
          <a:p>
            <a:r>
              <a:rPr lang="ru-RU" sz="2400" b="1" dirty="0" smtClean="0"/>
              <a:t>***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Слона-то я и не приметил.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737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76687" y="410982"/>
            <a:ext cx="472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Пословицы и поговорки о Родине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9047" y="1028046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r>
              <a:rPr lang="ru-RU" sz="2400" b="1" dirty="0" smtClean="0"/>
              <a:t>Всякая птица свое гнездо любит.</a:t>
            </a:r>
          </a:p>
          <a:p>
            <a:r>
              <a:rPr lang="ru-RU" sz="2400" b="1" dirty="0" smtClean="0"/>
              <a:t>Всякому мила своя сторона.</a:t>
            </a:r>
          </a:p>
          <a:p>
            <a:r>
              <a:rPr lang="ru-RU" sz="2400" b="1" dirty="0" smtClean="0"/>
              <a:t>Где кто родится, там и пригодится.</a:t>
            </a:r>
          </a:p>
          <a:p>
            <a:r>
              <a:rPr lang="ru-RU" sz="2400" b="1" dirty="0" smtClean="0"/>
              <a:t>Глупа та птица, которой гнездо свое не мило.</a:t>
            </a:r>
          </a:p>
          <a:p>
            <a:r>
              <a:rPr lang="ru-RU" sz="2400" b="1" dirty="0" smtClean="0"/>
              <a:t>За морем веселье, да чужое, а у нас и горе, да свое.</a:t>
            </a:r>
          </a:p>
          <a:p>
            <a:r>
              <a:rPr lang="ru-RU" sz="2400" b="1" dirty="0" smtClean="0"/>
              <a:t>Любовь к Родине сильнее смерти.</a:t>
            </a:r>
          </a:p>
          <a:p>
            <a:r>
              <a:rPr lang="ru-RU" sz="2400" b="1" dirty="0" smtClean="0"/>
              <a:t>На родной сторонке и камешек знаком.</a:t>
            </a:r>
          </a:p>
          <a:p>
            <a:r>
              <a:rPr lang="ru-RU" sz="2400" b="1" dirty="0" smtClean="0"/>
              <a:t>На чужой стороне Родина милей вдвойне. </a:t>
            </a:r>
          </a:p>
          <a:p>
            <a:r>
              <a:rPr lang="ru-RU" sz="2400" b="1" dirty="0" smtClean="0"/>
              <a:t>Родная землица и во сне снится.</a:t>
            </a:r>
          </a:p>
          <a:p>
            <a:r>
              <a:rPr lang="ru-RU" sz="2400" b="1" dirty="0" smtClean="0"/>
              <a:t>Родная сторона — мать, чужая — мачеха.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68914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5857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816</Words>
  <Application>Microsoft Office PowerPoint</Application>
  <PresentationFormat>Широкоэкранный</PresentationFormat>
  <Paragraphs>65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inherit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29</cp:revision>
  <dcterms:created xsi:type="dcterms:W3CDTF">2022-06-28T11:42:56Z</dcterms:created>
  <dcterms:modified xsi:type="dcterms:W3CDTF">2022-06-28T12:23:36Z</dcterms:modified>
</cp:coreProperties>
</file>