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2" r:id="rId2"/>
    <p:sldId id="257" r:id="rId3"/>
    <p:sldId id="269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CCD91-0933-42C7-96B4-AFDB296A91DF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B0BD88-35DA-4EFE-99DE-8EF28453A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B0BD88-35DA-4EFE-99DE-8EF28453AAE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animaciatop.ru/photo-cat-fon/fon-50.gif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hyperlink" Target="http://animaciatop.ru/photo-cat-deti/deti-12.gif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ciatop.ru/photo-cat-multiashki/multiashki-82.gif.html" TargetMode="External"/><Relationship Id="rId7" Type="http://schemas.openxmlformats.org/officeDocument/2006/relationships/image" Target="../media/image50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gif"/><Relationship Id="rId5" Type="http://schemas.openxmlformats.org/officeDocument/2006/relationships/hyperlink" Target="http://animaciatop.ru/photo-cat-multiashki/multiashki-57.gif.html" TargetMode="External"/><Relationship Id="rId4" Type="http://schemas.openxmlformats.org/officeDocument/2006/relationships/image" Target="../media/image48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gif"/><Relationship Id="rId3" Type="http://schemas.openxmlformats.org/officeDocument/2006/relationships/image" Target="../media/image52.jpeg"/><Relationship Id="rId7" Type="http://schemas.openxmlformats.org/officeDocument/2006/relationships/image" Target="../media/image56.gi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gif"/><Relationship Id="rId5" Type="http://schemas.openxmlformats.org/officeDocument/2006/relationships/image" Target="../media/image54.gif"/><Relationship Id="rId4" Type="http://schemas.openxmlformats.org/officeDocument/2006/relationships/image" Target="../media/image5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ciatop.ru/photo-cat-lineiki/razdeliteli-235.gif.html" TargetMode="External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5" Type="http://schemas.openxmlformats.org/officeDocument/2006/relationships/image" Target="../media/image60.gif"/><Relationship Id="rId4" Type="http://schemas.openxmlformats.org/officeDocument/2006/relationships/image" Target="../media/image59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animaciatop.ru/photo-cat-deti/deti-12.gif.html" TargetMode="External"/><Relationship Id="rId3" Type="http://schemas.openxmlformats.org/officeDocument/2006/relationships/image" Target="../media/image62.gif"/><Relationship Id="rId7" Type="http://schemas.openxmlformats.org/officeDocument/2006/relationships/image" Target="../media/image64.gif"/><Relationship Id="rId12" Type="http://schemas.openxmlformats.org/officeDocument/2006/relationships/image" Target="../media/image66.gif"/><Relationship Id="rId2" Type="http://schemas.openxmlformats.org/officeDocument/2006/relationships/hyperlink" Target="http://animaciatop.ru/photo-cat-fon/fon-91.gif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imaciatop.ru/photo-cat-deti/deti-3.gif.html" TargetMode="External"/><Relationship Id="rId11" Type="http://schemas.openxmlformats.org/officeDocument/2006/relationships/image" Target="../media/image65.gif"/><Relationship Id="rId5" Type="http://schemas.openxmlformats.org/officeDocument/2006/relationships/image" Target="../media/image63.gif"/><Relationship Id="rId10" Type="http://schemas.openxmlformats.org/officeDocument/2006/relationships/hyperlink" Target="http://animaciatop.ru/photo-cat-deti/deti-1.gif.html" TargetMode="External"/><Relationship Id="rId4" Type="http://schemas.openxmlformats.org/officeDocument/2006/relationships/hyperlink" Target="http://animaciatop.ru/photo-cat-deti/deti-45.gif.html" TargetMode="External"/><Relationship Id="rId9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animaciatop.ru/photo-cat-fon/fon-50.gif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goroshcko-tatjana/view/522353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jpeg"/><Relationship Id="rId7" Type="http://schemas.openxmlformats.org/officeDocument/2006/relationships/image" Target="../media/image32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5" Type="http://schemas.openxmlformats.org/officeDocument/2006/relationships/image" Target="../media/image30.jpeg"/><Relationship Id="rId4" Type="http://schemas.openxmlformats.org/officeDocument/2006/relationships/image" Target="../media/image29.png"/><Relationship Id="rId9" Type="http://schemas.openxmlformats.org/officeDocument/2006/relationships/image" Target="../media/image3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gif"/><Relationship Id="rId5" Type="http://schemas.openxmlformats.org/officeDocument/2006/relationships/image" Target="../media/image38.gif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40.jpeg"/><Relationship Id="rId7" Type="http://schemas.openxmlformats.org/officeDocument/2006/relationships/image" Target="../media/image4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gif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анимация на телефон цветное мороженко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Блок-схема: перфолента 2"/>
          <p:cNvSpPr/>
          <p:nvPr/>
        </p:nvSpPr>
        <p:spPr>
          <a:xfrm>
            <a:off x="285720" y="0"/>
            <a:ext cx="8501122" cy="5572140"/>
          </a:xfrm>
          <a:prstGeom prst="flowChartPunchedTap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«Семейные традиции и ценности»</a:t>
            </a:r>
          </a:p>
          <a:p>
            <a:pPr algn="ctr"/>
            <a:r>
              <a:rPr lang="ru-RU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 2-ой младшей группы</a:t>
            </a:r>
          </a:p>
          <a:p>
            <a:pPr algn="ctr"/>
            <a:r>
              <a:rPr lang="ru-RU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32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воспитатель:Павлова</a:t>
            </a:r>
            <a:r>
              <a:rPr lang="ru-RU" sz="3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</a:p>
        </p:txBody>
      </p:sp>
      <p:pic>
        <p:nvPicPr>
          <p:cNvPr id="4" name="Picture 8" descr="анимированные дети младенец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4143380"/>
            <a:ext cx="3000396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исплей 1"/>
          <p:cNvSpPr/>
          <p:nvPr/>
        </p:nvSpPr>
        <p:spPr>
          <a:xfrm>
            <a:off x="8229600" y="6245352"/>
            <a:ext cx="914400" cy="612648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10</a:t>
            </a:r>
          </a:p>
        </p:txBody>
      </p:sp>
      <p:pic>
        <p:nvPicPr>
          <p:cNvPr id="21506" name="Picture 2" descr="http://joy-mix.ru/images/form/info-det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8643966" cy="2000415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4" name="Двойная волна 3"/>
          <p:cNvSpPr/>
          <p:nvPr/>
        </p:nvSpPr>
        <p:spPr>
          <a:xfrm>
            <a:off x="0" y="4643446"/>
            <a:ext cx="9144000" cy="1700218"/>
          </a:xfrm>
          <a:prstGeom prst="doubleWav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Формируя семейные традиции, не забывайте о чувстве меры.</a:t>
            </a:r>
          </a:p>
        </p:txBody>
      </p:sp>
      <p:pic>
        <p:nvPicPr>
          <p:cNvPr id="4098" name="Picture 2" descr="анимированные картинки винни и пятачок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2928934"/>
            <a:ext cx="1714500" cy="1714500"/>
          </a:xfrm>
          <a:prstGeom prst="rect">
            <a:avLst/>
          </a:prstGeom>
          <a:noFill/>
        </p:spPr>
      </p:pic>
      <p:pic>
        <p:nvPicPr>
          <p:cNvPr id="4100" name="Picture 4" descr="анимированные картинки симпсоны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714500" cy="1714500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0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0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0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</a:t>
            </a:r>
          </a:p>
        </p:txBody>
      </p:sp>
      <p:pic>
        <p:nvPicPr>
          <p:cNvPr id="5122" name="Picture 2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5786454"/>
            <a:ext cx="885825" cy="885826"/>
          </a:xfrm>
          <a:prstGeom prst="rect">
            <a:avLst/>
          </a:prstGeom>
          <a:noFill/>
        </p:spPr>
      </p:pic>
      <p:pic>
        <p:nvPicPr>
          <p:cNvPr id="5124" name="Picture 4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46" y="5786454"/>
            <a:ext cx="885825" cy="885826"/>
          </a:xfrm>
          <a:prstGeom prst="rect">
            <a:avLst/>
          </a:prstGeom>
          <a:noFill/>
        </p:spPr>
      </p:pic>
      <p:pic>
        <p:nvPicPr>
          <p:cNvPr id="5126" name="Picture 6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86380" y="5715016"/>
            <a:ext cx="885825" cy="885826"/>
          </a:xfrm>
          <a:prstGeom prst="rect">
            <a:avLst/>
          </a:prstGeom>
          <a:noFill/>
        </p:spPr>
      </p:pic>
      <p:pic>
        <p:nvPicPr>
          <p:cNvPr id="5128" name="Picture 8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5972174"/>
            <a:ext cx="885825" cy="885826"/>
          </a:xfrm>
          <a:prstGeom prst="rect">
            <a:avLst/>
          </a:prstGeom>
          <a:noFill/>
        </p:spPr>
      </p:pic>
      <p:pic>
        <p:nvPicPr>
          <p:cNvPr id="5130" name="Picture 10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5715016"/>
            <a:ext cx="885825" cy="885826"/>
          </a:xfrm>
          <a:prstGeom prst="rect">
            <a:avLst/>
          </a:prstGeom>
          <a:noFill/>
        </p:spPr>
      </p:pic>
      <p:pic>
        <p:nvPicPr>
          <p:cNvPr id="5132" name="Picture 12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143380"/>
            <a:ext cx="885825" cy="885826"/>
          </a:xfrm>
          <a:prstGeom prst="rect">
            <a:avLst/>
          </a:prstGeom>
          <a:noFill/>
        </p:spPr>
      </p:pic>
      <p:pic>
        <p:nvPicPr>
          <p:cNvPr id="5134" name="Picture 14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7290" y="4214818"/>
            <a:ext cx="885825" cy="885826"/>
          </a:xfrm>
          <a:prstGeom prst="rect">
            <a:avLst/>
          </a:prstGeom>
          <a:noFill/>
        </p:spPr>
      </p:pic>
      <p:pic>
        <p:nvPicPr>
          <p:cNvPr id="5136" name="Picture 16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4286256"/>
            <a:ext cx="885825" cy="885826"/>
          </a:xfrm>
          <a:prstGeom prst="rect">
            <a:avLst/>
          </a:prstGeom>
          <a:noFill/>
        </p:spPr>
      </p:pic>
      <p:pic>
        <p:nvPicPr>
          <p:cNvPr id="5138" name="Picture 18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4143380"/>
            <a:ext cx="885825" cy="885826"/>
          </a:xfrm>
          <a:prstGeom prst="rect">
            <a:avLst/>
          </a:prstGeom>
          <a:noFill/>
        </p:spPr>
      </p:pic>
      <p:pic>
        <p:nvPicPr>
          <p:cNvPr id="5140" name="Picture 20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4286256"/>
            <a:ext cx="885825" cy="885826"/>
          </a:xfrm>
          <a:prstGeom prst="rect">
            <a:avLst/>
          </a:prstGeom>
          <a:noFill/>
        </p:spPr>
      </p:pic>
      <p:pic>
        <p:nvPicPr>
          <p:cNvPr id="5142" name="Picture 22" descr="http://priroda.inc.ru/animation/effekt/Effekte1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58175" y="4357694"/>
            <a:ext cx="885825" cy="8858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>
            <a:off x="8229600" y="5943600"/>
            <a:ext cx="914400" cy="914400"/>
          </a:xfrm>
          <a:prstGeom prst="irregularSeal1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11</a:t>
            </a:r>
          </a:p>
        </p:txBody>
      </p:sp>
      <p:pic>
        <p:nvPicPr>
          <p:cNvPr id="20482" name="Picture 2" descr="http://img.grouponcdn.com/iam/tyz7KGyy51zinCT3mfMp/uR-2048x1229/v1/t44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429000"/>
            <a:ext cx="4191000" cy="251460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0484" name="Picture 4" descr="http://cs617122.vk.me/v617122081/1ed3f/5a0SdBHbT9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3643338" cy="242889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486" name="Picture 6" descr="http://src.photogenica.pl/400/CLP/0965/CLP09653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7166"/>
            <a:ext cx="3829050" cy="255270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Вертикальный свиток 5"/>
          <p:cNvSpPr/>
          <p:nvPr/>
        </p:nvSpPr>
        <p:spPr>
          <a:xfrm>
            <a:off x="0" y="3000372"/>
            <a:ext cx="4714908" cy="3643338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Стоит помнить о том, что любые правила хороши, если они делают жизнь лучше, а не осложняют ее. </a:t>
            </a:r>
          </a:p>
        </p:txBody>
      </p:sp>
      <p:pic>
        <p:nvPicPr>
          <p:cNvPr id="3075" name="Picture 3" descr="http://i060.radikal.ru/1201/9d/7d75cde53df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35" y="1571612"/>
            <a:ext cx="1500166" cy="1690689"/>
          </a:xfrm>
          <a:prstGeom prst="rect">
            <a:avLst/>
          </a:prstGeom>
          <a:noFill/>
        </p:spPr>
      </p:pic>
      <p:pic>
        <p:nvPicPr>
          <p:cNvPr id="3076" name="Picture 4" descr="http://s017.radikal.ru/i438/1201/ee/af57805e2b2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1357298"/>
            <a:ext cx="1804990" cy="1714512"/>
          </a:xfrm>
          <a:prstGeom prst="rect">
            <a:avLst/>
          </a:prstGeom>
          <a:noFill/>
        </p:spPr>
      </p:pic>
      <p:pic>
        <p:nvPicPr>
          <p:cNvPr id="3077" name="Picture 5" descr="http://s018.radikal.ru/i527/1201/a3/572f25eb2f5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5000636"/>
            <a:ext cx="2362928" cy="1857364"/>
          </a:xfrm>
          <a:prstGeom prst="rect">
            <a:avLst/>
          </a:prstGeom>
          <a:noFill/>
        </p:spPr>
      </p:pic>
      <p:pic>
        <p:nvPicPr>
          <p:cNvPr id="3074" name="Picture 2" descr="http://s009.radikal.ru/i309/1201/ae/c318f92afdb5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428868"/>
            <a:ext cx="1714480" cy="15716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8229600" y="5943600"/>
            <a:ext cx="914400" cy="914400"/>
          </a:xfrm>
          <a:prstGeom prst="star6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571472" y="4071942"/>
            <a:ext cx="7572420" cy="2786058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Некоторым событиям в жизни нужно просто позволять свершаться, не подгоняя их под сценарии!</a:t>
            </a:r>
          </a:p>
        </p:txBody>
      </p:sp>
      <p:pic>
        <p:nvPicPr>
          <p:cNvPr id="19458" name="Picture 2" descr="http://clubintimlife.ru/images/a/f/schastlivyj-rebeno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6786610" cy="4214842"/>
          </a:xfrm>
          <a:prstGeom prst="rect">
            <a:avLst/>
          </a:prstGeom>
          <a:noFill/>
          <a:effectLst>
            <a:glow rad="228600">
              <a:srgbClr val="00B050">
                <a:alpha val="40000"/>
              </a:srgbClr>
            </a:glow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2050" name="Picture 2" descr="блестящий цветочный венок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3446"/>
            <a:ext cx="1714500" cy="1714500"/>
          </a:xfrm>
          <a:prstGeom prst="rect">
            <a:avLst/>
          </a:prstGeom>
          <a:noFill/>
        </p:spPr>
      </p:pic>
      <p:pic>
        <p:nvPicPr>
          <p:cNvPr id="2052" name="Picture 4" descr="блестящий цветочный венок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00" y="0"/>
            <a:ext cx="1714500" cy="1714500"/>
          </a:xfrm>
          <a:prstGeom prst="rect">
            <a:avLst/>
          </a:prstGeom>
          <a:noFill/>
        </p:spPr>
      </p:pic>
      <p:pic>
        <p:nvPicPr>
          <p:cNvPr id="2054" name="Picture 6" descr="блестящий цветочный венок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00" y="4500570"/>
            <a:ext cx="1714500" cy="1714500"/>
          </a:xfrm>
          <a:prstGeom prst="rect">
            <a:avLst/>
          </a:prstGeom>
          <a:noFill/>
        </p:spPr>
      </p:pic>
      <p:pic>
        <p:nvPicPr>
          <p:cNvPr id="2056" name="Picture 8" descr="блестящий цветочный венок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14500" cy="1714500"/>
          </a:xfrm>
          <a:prstGeom prst="rect">
            <a:avLst/>
          </a:prstGeom>
          <a:noFill/>
        </p:spPr>
      </p:pic>
      <p:pic>
        <p:nvPicPr>
          <p:cNvPr id="3078" name="Picture 6" descr="http://priroda.inc.ru/animation/zon/zon00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5143512"/>
            <a:ext cx="1785950" cy="1714488"/>
          </a:xfrm>
          <a:prstGeom prst="rect">
            <a:avLst/>
          </a:prstGeom>
          <a:noFill/>
        </p:spPr>
      </p:pic>
      <p:pic>
        <p:nvPicPr>
          <p:cNvPr id="3080" name="Picture 8" descr="http://priroda.inc.ru/animation/zon/zon00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-214338"/>
            <a:ext cx="1285884" cy="1500174"/>
          </a:xfrm>
          <a:prstGeom prst="rect">
            <a:avLst/>
          </a:prstGeom>
          <a:noFill/>
        </p:spPr>
      </p:pic>
      <p:pic>
        <p:nvPicPr>
          <p:cNvPr id="3082" name="Picture 10" descr="http://priroda.inc.ru/animation/zon/zon00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1571612"/>
            <a:ext cx="2024070" cy="2286016"/>
          </a:xfrm>
          <a:prstGeom prst="rect">
            <a:avLst/>
          </a:prstGeom>
          <a:noFill/>
        </p:spPr>
      </p:pic>
      <p:pic>
        <p:nvPicPr>
          <p:cNvPr id="3084" name="Picture 12" descr="http://priroda.inc.ru/animation/zon/zon00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2000240"/>
            <a:ext cx="1571636" cy="1714512"/>
          </a:xfrm>
          <a:prstGeom prst="rect">
            <a:avLst/>
          </a:prstGeom>
          <a:noFill/>
        </p:spPr>
      </p:pic>
      <p:pic>
        <p:nvPicPr>
          <p:cNvPr id="3086" name="Picture 14" descr="http://priroda.inc.ru/animation/zon/zon00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5357826"/>
            <a:ext cx="1571636" cy="150017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анимационные  сердечки на телефон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6" name="Picture 4" descr="дети анимация обнимающиеся зайчик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857628"/>
            <a:ext cx="3143240" cy="3000372"/>
          </a:xfrm>
          <a:prstGeom prst="rect">
            <a:avLst/>
          </a:prstGeom>
          <a:noFill/>
        </p:spPr>
      </p:pic>
      <p:pic>
        <p:nvPicPr>
          <p:cNvPr id="28678" name="Picture 6" descr="анимационные дети качелька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4786314" cy="4071942"/>
          </a:xfrm>
          <a:prstGeom prst="rect">
            <a:avLst/>
          </a:prstGeom>
          <a:noFill/>
        </p:spPr>
      </p:pic>
      <p:pic>
        <p:nvPicPr>
          <p:cNvPr id="28680" name="Picture 8" descr="анимированные дети младенец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143380"/>
            <a:ext cx="3000396" cy="2714620"/>
          </a:xfrm>
          <a:prstGeom prst="rect">
            <a:avLst/>
          </a:prstGeom>
          <a:noFill/>
        </p:spPr>
      </p:pic>
      <p:pic>
        <p:nvPicPr>
          <p:cNvPr id="28682" name="Picture 10" descr="http://animaciatop.ru/pictures/deti/thumb/deti-1.gif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143240" y="4071942"/>
            <a:ext cx="3286148" cy="2786058"/>
          </a:xfrm>
          <a:prstGeom prst="rect">
            <a:avLst/>
          </a:prstGeom>
          <a:noFill/>
        </p:spPr>
      </p:pic>
      <p:pic>
        <p:nvPicPr>
          <p:cNvPr id="2050" name="Picture 2" descr="Дети за столом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0" y="0"/>
            <a:ext cx="4286250" cy="44767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нимация на телефон цветное мороженко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www.gifzona.ru/i/spas/16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642918"/>
            <a:ext cx="7429552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28802"/>
          </a:xfrm>
        </p:spPr>
        <p:txBody>
          <a:bodyPr>
            <a:normAutofit fontScale="90000"/>
          </a:bodyPr>
          <a:lstStyle/>
          <a:p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«Семейные традиции и ценности»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Традиция в переводе с латинского означает «передача». Традиция – это то, что перешло от одного поколения к другому, что унаследовано от предшествующих поколений (взгляды, вкусы, идеи, обычаи). (Словарь русского языка С.И.Ожегова</a:t>
            </a:r>
            <a:r>
              <a:rPr lang="ru-RU" sz="2000" dirty="0"/>
              <a:t>).</a:t>
            </a:r>
            <a:br>
              <a:rPr lang="ru-RU" sz="2000" dirty="0"/>
            </a:br>
            <a:br>
              <a:rPr lang="ru-RU" sz="2000" dirty="0"/>
            </a:b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Picture 6" descr="http://www.maplemanor.net/images/admiss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3116"/>
            <a:ext cx="6786610" cy="435771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4" name="Овал 3"/>
          <p:cNvSpPr/>
          <p:nvPr/>
        </p:nvSpPr>
        <p:spPr>
          <a:xfrm>
            <a:off x="8229600" y="5943600"/>
            <a:ext cx="9144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img-fotki.yandex.ru/get/6501/104166334.db/0_7f871_bc23eee6_S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857760"/>
            <a:ext cx="2000264" cy="1828803"/>
          </a:xfrm>
          <a:prstGeom prst="rect">
            <a:avLst/>
          </a:prstGeom>
          <a:noFill/>
        </p:spPr>
      </p:pic>
      <p:pic>
        <p:nvPicPr>
          <p:cNvPr id="12293" name="Picture 5" descr="http://priroda.inc.ru/animation/mensen/mensen_gezin_maakt_muziek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1714488"/>
            <a:ext cx="1862141" cy="1714512"/>
          </a:xfrm>
          <a:prstGeom prst="rect">
            <a:avLst/>
          </a:prstGeom>
          <a:noFill/>
        </p:spPr>
      </p:pic>
      <p:pic>
        <p:nvPicPr>
          <p:cNvPr id="12295" name="Picture 7" descr="http://priroda.inc.ru/animation/mensen/mensen_deftig_meisje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1928802"/>
            <a:ext cx="1338267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4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Традиции семьи...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них  - мудрость наших предков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Традиции семьи...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них - времени печать.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Традиции семьи - 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Прекрасное наследие.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мы будем детям завещать.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14282" y="3286124"/>
            <a:ext cx="8572560" cy="32861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14348" y="4071942"/>
            <a:ext cx="77153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«Давайте детям больше и больше содержания общего, 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человеческого,мирового,но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преимущественно старайтесь знакомить их с этим через родные и национальные явления». В. Г. Белинский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7929586" y="5715016"/>
            <a:ext cx="1214414" cy="914400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11265" name="Picture 1" descr="http://priroda.inc.ru/animation/babochki/Vlinder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6072206"/>
            <a:ext cx="2381250" cy="333375"/>
          </a:xfrm>
          <a:prstGeom prst="rect">
            <a:avLst/>
          </a:prstGeom>
          <a:noFill/>
        </p:spPr>
      </p:pic>
      <p:pic>
        <p:nvPicPr>
          <p:cNvPr id="11266" name="Picture 2" descr="http://priroda.inc.ru/animation/babochki/Vlinder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1400175" cy="1143000"/>
          </a:xfrm>
          <a:prstGeom prst="rect">
            <a:avLst/>
          </a:prstGeom>
          <a:noFill/>
        </p:spPr>
      </p:pic>
      <p:pic>
        <p:nvPicPr>
          <p:cNvPr id="11267" name="Picture 3" descr="http://priroda.inc.ru/animation/babochki/Vlinder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500174"/>
            <a:ext cx="2381250" cy="895350"/>
          </a:xfrm>
          <a:prstGeom prst="rect">
            <a:avLst/>
          </a:prstGeom>
          <a:noFill/>
        </p:spPr>
      </p:pic>
      <p:pic>
        <p:nvPicPr>
          <p:cNvPr id="11269" name="Picture 5" descr="http://priroda.inc.ru/animation/babochki/vlinder1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2857496"/>
            <a:ext cx="1428750" cy="1428750"/>
          </a:xfrm>
          <a:prstGeom prst="rect">
            <a:avLst/>
          </a:prstGeom>
          <a:noFill/>
        </p:spPr>
      </p:pic>
      <p:pic>
        <p:nvPicPr>
          <p:cNvPr id="11271" name="Picture 7" descr="http://priroda.inc.ru/animation/babochki/Vlinder1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285728"/>
            <a:ext cx="666750" cy="762000"/>
          </a:xfrm>
          <a:prstGeom prst="rect">
            <a:avLst/>
          </a:prstGeom>
          <a:noFill/>
        </p:spPr>
      </p:pic>
      <p:pic>
        <p:nvPicPr>
          <p:cNvPr id="11273" name="Picture 9" descr="http://priroda.inc.ru/animation/babochki/Vlinder2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1024" y="357166"/>
            <a:ext cx="952500" cy="952500"/>
          </a:xfrm>
          <a:prstGeom prst="rect">
            <a:avLst/>
          </a:prstGeom>
          <a:noFill/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35680" y="3246120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274" name="Picture 10" descr="http://priroda.inc.ru/animation/babochki/Vlinder24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5500702"/>
            <a:ext cx="1400175" cy="1143000"/>
          </a:xfrm>
          <a:prstGeom prst="rect">
            <a:avLst/>
          </a:prstGeom>
          <a:noFill/>
        </p:spPr>
      </p:pic>
      <p:sp>
        <p:nvSpPr>
          <p:cNvPr id="15" name="Облако 14"/>
          <p:cNvSpPr/>
          <p:nvPr/>
        </p:nvSpPr>
        <p:spPr>
          <a:xfrm>
            <a:off x="0" y="3000372"/>
            <a:ext cx="6500826" cy="114300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http://priroda.inc.ru/pictures/salyt/star45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472" y="2857496"/>
            <a:ext cx="5929354" cy="135729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cs623817.vk.me/v623817982/21131/U33wt4C04U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15370" cy="6286544"/>
          </a:xfrm>
          <a:prstGeom prst="rect">
            <a:avLst/>
          </a:prstGeom>
          <a:noFill/>
        </p:spPr>
      </p:pic>
      <p:sp>
        <p:nvSpPr>
          <p:cNvPr id="3" name="Сердце 2"/>
          <p:cNvSpPr/>
          <p:nvPr/>
        </p:nvSpPr>
        <p:spPr>
          <a:xfrm>
            <a:off x="8229600" y="5943600"/>
            <a:ext cx="914400" cy="914400"/>
          </a:xfrm>
          <a:prstGeom prst="hear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pic>
        <p:nvPicPr>
          <p:cNvPr id="10242" name="Picture 2" descr="http://grovit.cz/ZABAVNY_majka57/GIF/mraky_duha/mraky_gif/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3150" y="-214338"/>
            <a:ext cx="2990850" cy="1843087"/>
          </a:xfrm>
          <a:prstGeom prst="rect">
            <a:avLst/>
          </a:prstGeom>
          <a:noFill/>
        </p:spPr>
      </p:pic>
      <p:pic>
        <p:nvPicPr>
          <p:cNvPr id="10244" name="Picture 4" descr="http://grovit.cz/ZABAVNY_majka57/GIF/mraky_duha/mraky_gif/1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66"/>
            <a:ext cx="2571736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musingbuzz.files.wordpress.com/2015/02/family-dinn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048125" cy="268605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8436" name="Picture 4" descr="http://us.123rf.com/400wm/400/400/wavebreakmediamicro/wavebreakmediamicro1107/wavebreakmediamicro110733592/10095188-nonni-genitori-e-figli-con-una-cena-in-famig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71876"/>
            <a:ext cx="3810000" cy="243840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5" name="Ромб 4"/>
          <p:cNvSpPr/>
          <p:nvPr/>
        </p:nvSpPr>
        <p:spPr>
          <a:xfrm>
            <a:off x="8229600" y="5943600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285728"/>
            <a:ext cx="4929222" cy="30003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емейные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традиции - это все то, чего люди придерживаются в кругу своей семьи, каких бы размеров она ни была. 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57158" y="4714884"/>
            <a:ext cx="5214942" cy="1857388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Семейные трапезы (обеды, ужины) - замечательная традиция собираться всем вместе за одним столом для общения. </a:t>
            </a:r>
          </a:p>
        </p:txBody>
      </p:sp>
      <p:pic>
        <p:nvPicPr>
          <p:cNvPr id="9219" name="Picture 3" descr="http://grovit.cz/ZABAVNY_majka57/GIF/hrnecky/hrnecky_gif/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143248"/>
            <a:ext cx="1762125" cy="1876425"/>
          </a:xfrm>
          <a:prstGeom prst="rect">
            <a:avLst/>
          </a:prstGeom>
          <a:noFill/>
        </p:spPr>
      </p:pic>
      <p:pic>
        <p:nvPicPr>
          <p:cNvPr id="9218" name="Picture 2" descr="http://grovit.cz/ZABAVNY_majka57/GIF/hrnecky/hrnecky_gif/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2214554"/>
            <a:ext cx="34671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.u-mama.ru/files/i/img/news2/1plac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14290"/>
            <a:ext cx="3500462" cy="228601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3076" name="Picture 4" descr="http://media.wikiplanet.ru/photos/operators/164/164__1444__object__PRE__1359469645-5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71744"/>
            <a:ext cx="3810000" cy="25717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3078" name="Picture 6" descr="http://minsk1.net/images/uploads/82f8e073ad68dcbc6374135a53aa74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714620"/>
            <a:ext cx="3905255" cy="261937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3082" name="Picture 10" descr="http://i.istockimg.com/file_thumbview_approve/15717290/2/stock-photo-15717290-family-readin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42852"/>
            <a:ext cx="3619500" cy="240982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8" name="Облако 7"/>
          <p:cNvSpPr/>
          <p:nvPr/>
        </p:nvSpPr>
        <p:spPr>
          <a:xfrm>
            <a:off x="8229600" y="5943600"/>
            <a:ext cx="914400" cy="914400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868" y="214290"/>
            <a:ext cx="2071702" cy="205740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Семейный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досуг</a:t>
            </a:r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785786" y="4929198"/>
            <a:ext cx="7215238" cy="1928802"/>
          </a:xfrm>
          <a:prstGeom prst="flowChartPunchedTap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Хорошим продолжением обеда будет совместный досуг, например, можно поиграть в какую-нибудь настольную игру.</a:t>
            </a:r>
          </a:p>
        </p:txBody>
      </p:sp>
      <p:pic>
        <p:nvPicPr>
          <p:cNvPr id="8194" name="Picture 2" descr="http://s018.radikal.ru/i525/1201/c5/a53a2aaa462b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2714620"/>
            <a:ext cx="1571636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da.fedpress.ru/sites/fedpress/files/didenko/news/tradic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429132"/>
            <a:ext cx="2857500" cy="214312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052" name="Picture 4" descr="http://mbdou69miass.ru/images/novosti/prazdnik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786322"/>
            <a:ext cx="2495550" cy="176212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054" name="Picture 6" descr="http://modado.ru/image/data/3-news/traditsii-prazdnovanija-pashi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286124"/>
            <a:ext cx="3333750" cy="25146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056" name="Picture 8" descr="http://www.beliefnet.com/~/media/A9F6881C4D5C408DAED13137399DA228.ashx?db=master&amp;20130206T11434892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85728"/>
            <a:ext cx="3810000" cy="285750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Сердце 5"/>
          <p:cNvSpPr/>
          <p:nvPr/>
        </p:nvSpPr>
        <p:spPr>
          <a:xfrm>
            <a:off x="8229600" y="5943600"/>
            <a:ext cx="914400" cy="914400"/>
          </a:xfrm>
          <a:prstGeom prst="hear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0" y="0"/>
            <a:ext cx="4929222" cy="4143404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Семейные праздники. В каждой семье совершенно свои особенные традиции празднования детских праздников. </a:t>
            </a:r>
          </a:p>
        </p:txBody>
      </p:sp>
      <p:pic>
        <p:nvPicPr>
          <p:cNvPr id="7170" name="Picture 2" descr="http://priroda.inc.ru/animation/chari/1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5357826"/>
            <a:ext cx="1452566" cy="1500174"/>
          </a:xfrm>
          <a:prstGeom prst="rect">
            <a:avLst/>
          </a:prstGeom>
          <a:noFill/>
        </p:spPr>
      </p:pic>
      <p:pic>
        <p:nvPicPr>
          <p:cNvPr id="7172" name="Picture 4" descr="http://priroda.inc.ru/animation/chari/2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428604"/>
            <a:ext cx="2428892" cy="2714644"/>
          </a:xfrm>
          <a:prstGeom prst="rect">
            <a:avLst/>
          </a:prstGeom>
          <a:noFill/>
        </p:spPr>
      </p:pic>
      <p:pic>
        <p:nvPicPr>
          <p:cNvPr id="7174" name="Picture 6" descr="http://s10.rimg.info/1a3f4d6c8d3e2d6577d0a00e91a30315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2857496"/>
            <a:ext cx="1381125" cy="1857375"/>
          </a:xfrm>
          <a:prstGeom prst="rect">
            <a:avLst/>
          </a:prstGeom>
          <a:noFill/>
        </p:spPr>
      </p:pic>
      <p:pic>
        <p:nvPicPr>
          <p:cNvPr id="7176" name="Picture 8" descr="http://s.rimg.info/6f475cecaec8f61d7f6e9b947d3c8480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2643182"/>
            <a:ext cx="2952754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8229600" y="5943600"/>
            <a:ext cx="914400" cy="914400"/>
          </a:xfrm>
          <a:prstGeom prst="smileyFac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pic>
        <p:nvPicPr>
          <p:cNvPr id="1026" name="Picture 2" descr="http://www.baysclub.co.nz/assets/images/photo_album_flipping_hg_wh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929222" cy="2886075"/>
          </a:xfrm>
          <a:prstGeom prst="rect">
            <a:avLst/>
          </a:prstGeom>
          <a:noFill/>
        </p:spPr>
      </p:pic>
      <p:pic>
        <p:nvPicPr>
          <p:cNvPr id="1028" name="Picture 4" descr="http://img04.rl0.ru/pgc/432x288/5315b6ff-76de-ea3f-76de-ea30d7eab7df.photo.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14290"/>
            <a:ext cx="3657600" cy="274320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 descr="http://frame1.loadup.ru/9f/31/2288237.1.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357562"/>
            <a:ext cx="3810000" cy="285750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8" name="Овальная выноска 7"/>
          <p:cNvSpPr/>
          <p:nvPr/>
        </p:nvSpPr>
        <p:spPr>
          <a:xfrm>
            <a:off x="4143372" y="3071810"/>
            <a:ext cx="5000628" cy="3286148"/>
          </a:xfrm>
          <a:prstGeom prst="wedgeEllipse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мысль семейной фотографии - сплоченность, отдельной фотографии - индивидуальность. </a:t>
            </a:r>
          </a:p>
        </p:txBody>
      </p:sp>
      <p:pic>
        <p:nvPicPr>
          <p:cNvPr id="6148" name="Picture 4" descr="http://priroda.inc.ru/animation/drevo/boom00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857628"/>
            <a:ext cx="2228850" cy="3000372"/>
          </a:xfrm>
          <a:prstGeom prst="rect">
            <a:avLst/>
          </a:prstGeom>
          <a:noFill/>
        </p:spPr>
      </p:pic>
      <p:pic>
        <p:nvPicPr>
          <p:cNvPr id="8194" name="Picture 2" descr="http://grovit.cz/ZABAVNY_majka57/GIF/slunce/slunce/s1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1785926"/>
            <a:ext cx="2357454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/>
          <p:cNvSpPr/>
          <p:nvPr/>
        </p:nvSpPr>
        <p:spPr>
          <a:xfrm>
            <a:off x="8229600" y="5943600"/>
            <a:ext cx="914400" cy="914400"/>
          </a:xfrm>
          <a:prstGeom prst="star7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pic>
        <p:nvPicPr>
          <p:cNvPr id="22530" name="Picture 2" descr="http://4.bp.blogspot.com/_dZO4rrdDFl4/TRMecD1nkLI/AAAAAAAAAIk/F5L8kPgzCFk/s1600/ekjrgbr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28604"/>
            <a:ext cx="2143125" cy="2990850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2532" name="Picture 4" descr="http://cdn.bartarinha.ir/files/fa/news/1392/11/19/251255_8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786190"/>
            <a:ext cx="4048125" cy="2638425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2534" name="Picture 6" descr="http://st1.mladenec.ru/upload/iblock/b35/ig5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0"/>
            <a:ext cx="4357701" cy="378619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Выноска-облако 5"/>
          <p:cNvSpPr/>
          <p:nvPr/>
        </p:nvSpPr>
        <p:spPr>
          <a:xfrm>
            <a:off x="3571868" y="3500438"/>
            <a:ext cx="5572132" cy="3071834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наглядно показать малышу процесс его взросления, можно ежегодно отмечать зарубками рост ребенка на дверном косяке.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928662" y="214290"/>
            <a:ext cx="914400" cy="61264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1928794" y="3071810"/>
            <a:ext cx="914400" cy="612648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7158" y="3000372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-облако 9"/>
          <p:cNvSpPr/>
          <p:nvPr/>
        </p:nvSpPr>
        <p:spPr>
          <a:xfrm>
            <a:off x="2786050" y="214290"/>
            <a:ext cx="914400" cy="612648"/>
          </a:xfrm>
          <a:prstGeom prst="cloudCallou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0" y="214290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>
            <a:off x="3643306" y="928670"/>
            <a:ext cx="914400" cy="612648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-облако 12"/>
          <p:cNvSpPr/>
          <p:nvPr/>
        </p:nvSpPr>
        <p:spPr>
          <a:xfrm>
            <a:off x="0" y="1928802"/>
            <a:ext cx="914400" cy="612648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s017.radikal.ru/i404/1201/e2/78f1d065e9e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1785926"/>
            <a:ext cx="1990725" cy="2609851"/>
          </a:xfrm>
          <a:prstGeom prst="rect">
            <a:avLst/>
          </a:prstGeom>
          <a:noFill/>
        </p:spPr>
      </p:pic>
      <p:pic>
        <p:nvPicPr>
          <p:cNvPr id="5125" name="Picture 5" descr="http://priroda.inc.ru/animation/ejik/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5984" y="6286520"/>
            <a:ext cx="676277" cy="571480"/>
          </a:xfrm>
          <a:prstGeom prst="rect">
            <a:avLst/>
          </a:prstGeom>
          <a:noFill/>
        </p:spPr>
      </p:pic>
      <p:pic>
        <p:nvPicPr>
          <p:cNvPr id="5126" name="Picture 6" descr="http://priroda.inc.ru/animation/ejik/1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0" y="6286520"/>
            <a:ext cx="571504" cy="571480"/>
          </a:xfrm>
          <a:prstGeom prst="rect">
            <a:avLst/>
          </a:prstGeom>
          <a:noFill/>
        </p:spPr>
      </p:pic>
      <p:pic>
        <p:nvPicPr>
          <p:cNvPr id="5124" name="Picture 4" descr="http://priroda.inc.ru/animation/ejik/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488" y="5857892"/>
            <a:ext cx="714375" cy="647700"/>
          </a:xfrm>
          <a:prstGeom prst="rect">
            <a:avLst/>
          </a:prstGeom>
          <a:noFill/>
        </p:spPr>
      </p:pic>
      <p:pic>
        <p:nvPicPr>
          <p:cNvPr id="5129" name="Picture 9" descr="http://priroda.inc.ru/animation/ejik/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214818"/>
            <a:ext cx="571472" cy="571504"/>
          </a:xfrm>
          <a:prstGeom prst="rect">
            <a:avLst/>
          </a:prstGeom>
          <a:noFill/>
        </p:spPr>
      </p:pic>
      <p:pic>
        <p:nvPicPr>
          <p:cNvPr id="5130" name="Picture 10" descr="http://priroda.inc.ru/animation/ejik/1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786" y="4143380"/>
            <a:ext cx="571504" cy="571504"/>
          </a:xfrm>
          <a:prstGeom prst="rect">
            <a:avLst/>
          </a:prstGeom>
          <a:noFill/>
        </p:spPr>
      </p:pic>
      <p:pic>
        <p:nvPicPr>
          <p:cNvPr id="5128" name="Picture 8" descr="http://priroda.inc.ru/animation/ejik/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571876"/>
            <a:ext cx="714375" cy="6477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361</TotalTime>
  <Words>308</Words>
  <Application>Microsoft Office PowerPoint</Application>
  <PresentationFormat>Экран (4:3)</PresentationFormat>
  <Paragraphs>38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   «Семейные традиции и ценности»  Традиция в переводе с латинского означает «передача». Традиция – это то, что перешло от одного поколения к другому, что унаследовано от предшествующих поколений (взгляды, вкусы, идеи, обычаи). (Словарь русского языка С.И.Ожегова).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 Образования г. Москвы Государственное бюджетное профессиональное образовательное учреждение г. Москвы Педагогический колледж № 15</dc:title>
  <dc:creator>Елена</dc:creator>
  <cp:lastModifiedBy>Павлова Елена</cp:lastModifiedBy>
  <cp:revision>75</cp:revision>
  <dcterms:created xsi:type="dcterms:W3CDTF">2015-12-13T11:52:16Z</dcterms:created>
  <dcterms:modified xsi:type="dcterms:W3CDTF">2022-10-02T09:09:15Z</dcterms:modified>
</cp:coreProperties>
</file>