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0" r:id="rId3"/>
    <p:sldId id="271" r:id="rId4"/>
    <p:sldId id="272" r:id="rId5"/>
    <p:sldId id="259" r:id="rId6"/>
    <p:sldId id="260" r:id="rId7"/>
    <p:sldId id="263" r:id="rId8"/>
    <p:sldId id="264" r:id="rId9"/>
    <p:sldId id="266" r:id="rId10"/>
    <p:sldId id="267" r:id="rId11"/>
    <p:sldId id="265" r:id="rId12"/>
    <p:sldId id="261" r:id="rId13"/>
    <p:sldId id="279" r:id="rId14"/>
    <p:sldId id="257" r:id="rId15"/>
    <p:sldId id="268" r:id="rId16"/>
    <p:sldId id="275" r:id="rId17"/>
    <p:sldId id="273" r:id="rId18"/>
    <p:sldId id="269" r:id="rId19"/>
    <p:sldId id="274" r:id="rId20"/>
    <p:sldId id="277" r:id="rId21"/>
    <p:sldId id="280" r:id="rId22"/>
    <p:sldId id="27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1A9B84-C675-4779-B862-59820A078C79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262ED2-C8EA-48F5-A65C-E00E2844F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8E7C03-CA8D-4BF5-9B0E-06BD70D2F19C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2031907-D2A8-468B-846D-6AA7F2E7C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54051-316C-4591-8F4F-F1146BA1EC75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8A8F-F260-4EA4-83A9-686FB17CF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43F24-D80F-4A25-9515-88AEDE6928F1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605D2-AC7E-423C-94DD-95F800233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59B6E-54F6-4E21-98FC-543B6A288D3E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3C3FD-41A6-4C7E-9D00-58A8002B5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4052B-0994-47C8-8411-830DEAA5A76C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1E5EB-BCA8-40FD-B696-416FBC27C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105A7-CCEE-43FC-BEF4-A0257FBF9027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AD398-4F22-431F-ACD7-32084FF0F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58B14-73C8-4ADD-9DDD-D99779DDE716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81C06-3FD6-4049-927D-2B90BC071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D7C5E-62EC-4A8F-89CC-5A163A05AD65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19257-3333-4B8B-88BD-7A92A7A72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E3643-DD2E-4E81-888F-3DFF61DA348C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9ACF-4F4D-41E0-8D94-69ABCCB2E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036D0-79DF-4540-8F07-34982A9A989C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EAEA2-F6DA-4785-9B35-2B103F121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D59DC-43A5-4221-B0F2-BE54D281932A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D3595-8D7E-4135-839E-3368832EF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B2A51-00B5-441E-A7FA-21809F56B281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3E17D-A4E6-4781-8AE5-1E74789E3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357188"/>
            <a:ext cx="82296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B1CE1F-7F51-4CA4-91E4-266859A207CA}" type="datetime1">
              <a:rPr lang="ru-RU"/>
              <a:pPr>
                <a:defRPr/>
              </a:pPr>
              <a:t>02.10.2022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Фокина Лидия Петровна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D8330B-5D0E-423C-964D-C74DBF86D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quotesbook.info/quotes/subject/Vernost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quotesbook.info/quotes/subject/Druzhba" TargetMode="External"/><Relationship Id="rId2" Type="http://schemas.openxmlformats.org/officeDocument/2006/relationships/hyperlink" Target="https://quotesbook.info/quotes/subject/Pomoshh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quotesbook.info/quotes/subject/More.-Moreplavanie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quotesbook.info/quotes/person/Fedor-Fedorovich-Ushako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24smi.org/celebrity/1290-ekaterina-ii.html?utm_source=bio&amp;utm_medium=body&amp;utm_campaign=content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arspot.ru/6050-taktika-parusnyh-flotov-poyavlenie-lineynoy-taktiki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684213" y="1268760"/>
            <a:ext cx="7772400" cy="1296640"/>
          </a:xfrm>
        </p:spPr>
        <p:txBody>
          <a:bodyPr/>
          <a:lstStyle/>
          <a:p>
            <a:pPr eaLnBrk="1" hangingPunct="1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  <a:t>Ромодановский филиал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  <a:t>ГБПОУ РМ «</a:t>
            </a:r>
            <a:r>
              <a:rPr lang="ru-RU" sz="1600" dirty="0" err="1" smtClean="0">
                <a:solidFill>
                  <a:srgbClr val="C00000"/>
                </a:solidFill>
                <a:latin typeface="Times New Roman" pitchFamily="18" charset="0"/>
              </a:rPr>
              <a:t>Кемлянский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  <a:t> аграрный колледж»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  <a:t>«Адмирал Фёдор Ушаков: уроки истории и вызовы современности»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номинация «Фотоальбом»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437112"/>
            <a:ext cx="6400800" cy="1176288"/>
          </a:xfrm>
        </p:spPr>
        <p:txBody>
          <a:bodyPr>
            <a:normAutofit/>
          </a:bodyPr>
          <a:lstStyle/>
          <a:p>
            <a:pPr algn="r" eaLnBrk="1" hangingPunct="1">
              <a:lnSpc>
                <a:spcPct val="80000"/>
              </a:lnSpc>
              <a:defRPr/>
            </a:pP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Автор : </a:t>
            </a:r>
            <a:r>
              <a:rPr lang="ru-RU" sz="1600" dirty="0" err="1" smtClean="0">
                <a:solidFill>
                  <a:srgbClr val="C00000"/>
                </a:solidFill>
                <a:latin typeface="Times New Roman" pitchFamily="18" charset="0"/>
              </a:rPr>
              <a:t>Григорькина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  <a:t> Марина Серафимовна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</a:rPr>
              <a:t>преподаватель истории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5"/>
          <p:cNvSpPr>
            <a:spLocks noChangeArrowheads="1"/>
          </p:cNvSpPr>
          <p:nvPr/>
        </p:nvSpPr>
        <p:spPr bwMode="auto">
          <a:xfrm>
            <a:off x="611188" y="620713"/>
            <a:ext cx="8137525" cy="649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Отметим ещё один тактический приём — атака в походных колоннах. Но, как видим, турки успели выстроить линию, и нашим кораблям тоже пришлось совершить перестроение. В 15:00 28 августа Ушаков опять сближается с турками на дистанцию картечного выстрела (75–100 метров). Турки не выдержали, и Ушаков смог разрезать их строй надвое. На следующий день бой возобновился. Последовал приказ общей погони, и лучшие ходоки Черноморского флота смогли нагнать повреждённые во время боя «Мелек-и Бахри» и «Мансурие». В 10:00 50-пушечный «Апостол Андрей» нагнал «Мелек-и Бахри» и вступил с ним в бой. Вскоре к обстрелу «подранка» присоединился однотипный «Георгий Победоносец», а через 20 минут 66-пушечный «Преображение Господне» атаковал несчастного турка с другого борта. Османский корабль смело оборонялся, но оказался быстро подавлен огромным преимуществом, и никто не пришёл ему на помощь.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Через полчаса за «Мелек-и Бахри» взялся и флагманский 84-пушечный «Рождество Христово». Ушаков просигналил своим кораблям отойти от турецкого судна, не мешать друг другу в обстреле и заняться другими неприятельскими кораблями. Турок к тому времени представлял собой страшное зрелище: разбитый остов, все мачты сбиты, из портов шли клубы дыма. «Рождество Христово» прошёл чуть вперёд, обрезал противнику нос и дал продольный залп. На верхнюю палубу высыпали матросы с поднятыми руками, моля о пощаде. Из люков показались языки пламени, и Ушаков отдал приказ спустить шлюпки, чтобы спасать турок, прыгающих в воду.</a:t>
            </a:r>
            <a:r>
              <a:rPr lang="ru-RU" sz="1600"/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Таким образом, решительное сближение с противником на дистанцию картечного выстрела стало залогом победы. Сам Фёдор Фёдорович объяснял это обстоятельство следующими словами: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«противник силен, но нерегулярен»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, то есть индивидуально сильные корабли не имеют осмысленного командования, плохо выполняют манёвры, и т. д. В этом плане более управляемая эскадра Черноморского флота имела преимущество.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435975" cy="1060450"/>
          </a:xfrm>
        </p:spPr>
        <p:txBody>
          <a:bodyPr/>
          <a:lstStyle/>
          <a:p>
            <a:pPr algn="l" eaLnBrk="1" hangingPunct="1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Керченский пролив</a:t>
            </a:r>
            <a:br>
              <a:rPr lang="ru-RU" sz="1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 сражении в Керченском проливе 8 июля 1790 года Ушаков уже был полноправным командующим. Это тоже был бой в линиях, но концовка его необычна для нашего флота: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«корабли сблизились на дистанцию, что картеча из малых пушек могла быть действительна».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То есть противники сошлись на дальность картечного выстрела, а это 75–100 ярдов (то есть до 100 метров). Ушаков просто перешёл в ближний бой, что стало для турок неприятным откровением: они не выдержали стрельбы с близкой дистанции и отошли.</a:t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Содержимое 3"/>
          <p:cNvSpPr>
            <a:spLocks noGrp="1"/>
          </p:cNvSpPr>
          <p:nvPr>
            <p:ph sz="half" idx="2"/>
          </p:nvPr>
        </p:nvSpPr>
        <p:spPr>
          <a:xfrm>
            <a:off x="3563938" y="2276475"/>
            <a:ext cx="5122862" cy="4105275"/>
          </a:xfrm>
        </p:spPr>
        <p:txBody>
          <a:bodyPr/>
          <a:lstStyle/>
          <a:p>
            <a:pPr eaLnBrk="1" hangingPunct="1"/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Калиакрия</a:t>
            </a:r>
          </a:p>
          <a:p>
            <a:pPr eaLnBrk="1" hangingPunct="1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 сражении при Калиакрии 11 августа 1791 года адмирал Ушаков неожиданно для противника прошёл в походном строю между берегом и турецким флотом. Это позволило ему занять наветренное положение и привело флот Хуссейна в замешательство.Увидев, что Сейди-Али взял на себя инициативу и выстроил линию баталии вслед за своим кораблём, Ушаков на корабле «Рождество Христово» (80-пушечный, самый сильный в нашем флоте) вышел из линии и направился в голову строя, чтобы самому атаковать «алжирца». Повреждение и выход из строя корабля Сейди-Али и сильный огонь (опять с короткой дистанции, 75–100 метров) всех 16 кораблей русской линии привели к постепенному отступлению всего турецкого флота.</a:t>
            </a:r>
          </a:p>
        </p:txBody>
      </p:sp>
      <p:pic>
        <p:nvPicPr>
          <p:cNvPr id="26628" name="Picture 1" descr="C:\Documents and Settings\Admin\Рабочий стол\калиакр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2420888"/>
            <a:ext cx="3095625" cy="3846512"/>
          </a:xfrm>
        </p:spPr>
      </p:pic>
      <p:sp>
        <p:nvSpPr>
          <p:cNvPr id="6" name="Прямоугольник 5"/>
          <p:cNvSpPr/>
          <p:nvPr/>
        </p:nvSpPr>
        <p:spPr>
          <a:xfrm rot="10800000" flipV="1">
            <a:off x="697912" y="6143105"/>
            <a:ext cx="30382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Сражение при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Калиакрии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схема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764705"/>
            <a:ext cx="8229600" cy="936104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Узнав о победе Ушакова, Суворов воскликнул: "Зачем я не был при Корфу хотя бы мичманом!"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Содержимое 3"/>
          <p:cNvSpPr>
            <a:spLocks noGrp="1"/>
          </p:cNvSpPr>
          <p:nvPr>
            <p:ph sz="half" idx="1"/>
          </p:nvPr>
        </p:nvSpPr>
        <p:spPr>
          <a:xfrm>
            <a:off x="683568" y="1628800"/>
            <a:ext cx="3672532" cy="4497363"/>
          </a:xfrm>
        </p:spPr>
        <p:txBody>
          <a:bodyPr/>
          <a:lstStyle/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19 февраля 1799 года русская эскадра, состоящая из кораблей Черноморского Флота, под командованием Ф.Ф. Ушакова в результате слаженных действий морской артиллерии и десанта взяла считавшуюся неприступной крепость                     Корфу. Это был день                    торжества русского                       военно-морского искусства и военного таланта адмирала Ф.Ф.Ушакова.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23556" name="Picture 2" descr="C:\Documents and Settings\Admin\Рабочий стол\Суворо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16199"/>
          <a:stretch>
            <a:fillRect/>
          </a:stretch>
        </p:blipFill>
        <p:spPr>
          <a:xfrm>
            <a:off x="5364088" y="1412776"/>
            <a:ext cx="3130501" cy="2450844"/>
          </a:xfrm>
        </p:spPr>
      </p:pic>
      <p:sp>
        <p:nvSpPr>
          <p:cNvPr id="6" name="TextBox 5"/>
          <p:cNvSpPr txBox="1"/>
          <p:nvPr/>
        </p:nvSpPr>
        <p:spPr>
          <a:xfrm>
            <a:off x="5436096" y="3284984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Суворов Александр Васильевич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img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645024"/>
            <a:ext cx="3984443" cy="2988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Конец карьеры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8208912" cy="2808313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июле 1800 г. Ушаков решает вернуться в Россию. Причиной этому послужили как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дурное состояние кораблей его флота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недостаток продовольствия, так и разные политические причины. Правительство новой Республики Семи Соединенных Островов за освобождение их от неприятеля и восстановление порядка преподнесло Федору Федоровичу от острова Корфу золотую шпагу с алмазами и с надписью: «Корфу, избавителю Ушакову». По прибытии с эскадрой в Константинополь Ф. Ф. Ушаков был удостоен почестей от султана, в том числе ему были пожалованы дорогой алмазный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челенг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пять медных десантных пушек. Его двухлетняя кампания в Средиземном море была закончена 26 октября, в Севастополе. </a:t>
            </a:r>
            <a:endParaRPr lang="ru-RU" dirty="0"/>
          </a:p>
        </p:txBody>
      </p:sp>
      <p:pic>
        <p:nvPicPr>
          <p:cNvPr id="3074" name="Picture 2" descr="C:\Documents and Settings\Admin\Рабочий стол\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429000"/>
            <a:ext cx="4906888" cy="306229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39752" y="6165304"/>
            <a:ext cx="4652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Ушакову в Греции на Корфу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3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7207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Всем моим состоянием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  <a:hlinkClick r:id="rId2" tooltip="Афоризмы на тему: Верность"/>
              </a:rPr>
              <a:t>предан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службе и ни о чем более не думаю, как об одной пользе государственной.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22530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1588" cy="4525963"/>
          </a:xfrm>
        </p:spPr>
        <p:txBody>
          <a:bodyPr/>
          <a:lstStyle/>
          <a:p>
            <a:pPr eaLnBrk="1" hangingPunct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Заслуги Ушакова не были оценены Александром I, который назначил его на второстепенную должность главного командира Балтийского гребного флота и начальником флотских команд в Петербурге. В 1807 г. Ушаков ушел в отставку и уехал в свое имение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Тамбовщину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На послание императора, пожелавшего узнать об истинных причинах его увольнения со службы, адмирал ответил: «Душевные чувства и скорбь моя, истощившие крепость сил, здоровья Богу известны - да будет воля его святая. Все случившееся со мною приемлю с глубочайшим благословением». 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22532" name="Picture 2" descr="C:\Documents and Settings\Admin\Рабочий стол\ушако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1484313"/>
            <a:ext cx="3322637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765175"/>
            <a:ext cx="7715250" cy="129540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Последним местом земной жизни адмирала Ушакова стала тихая деревня Алексеевка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Темниковском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уезде, вблизи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Санаксарского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Рождество–Богородичного монастыря. Известно, что во время Отечественной войны 1812 года Федор Федорович был избран начальником ополчения Тамбовской губернии, но из-за болезни отказался от должности , посвятив себя молитвам.</a:t>
            </a:r>
            <a:endParaRPr lang="ru-RU" sz="1600" dirty="0" smtClean="0"/>
          </a:p>
          <a:p>
            <a:pPr eaLnBrk="1" hangingPunct="1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C:\Documents and Settings\Admin\Рабочий стол\могила Ушаков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2060848"/>
            <a:ext cx="6156325" cy="4105275"/>
          </a:xfrm>
        </p:spPr>
      </p:pic>
      <p:sp>
        <p:nvSpPr>
          <p:cNvPr id="5" name="Прямоугольник 4"/>
          <p:cNvSpPr/>
          <p:nvPr/>
        </p:nvSpPr>
        <p:spPr>
          <a:xfrm>
            <a:off x="1691680" y="5229200"/>
            <a:ext cx="28600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Могила Федора Ушакова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57200" y="981075"/>
            <a:ext cx="4038600" cy="51450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600" smtClean="0">
                <a:latin typeface="Times New Roman" pitchFamily="18" charset="0"/>
              </a:rPr>
              <a:t>        Под парусом белым, Андреевским флагом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Достойно служил, Отчизне родной.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Всегда был он храбрым, отличался отвагой,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Капитаном бесстрашным эскадру вел в бой.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Над турецким флотом одержал победу,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В абордажных схватках сокрушал врагов,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Славными подвигами известен всему свету,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Непобедимый флотоводец Ушаков.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Штурмом крепость взял он Корфу,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Французов разбил, проявив мастерство,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Гремящую славу принес русскому флоту,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На него равнялось большинство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И теперь неотъемлемым высоком почете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У российских доблестных моряков,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Стало гордостью на военном — морском флоте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Получить медаль и орден Ушаков.</a:t>
            </a:r>
          </a:p>
          <a:p>
            <a:pPr>
              <a:lnSpc>
                <a:spcPct val="80000"/>
              </a:lnSpc>
            </a:pPr>
            <a:endParaRPr lang="ru-RU" sz="1600" smtClean="0">
              <a:latin typeface="Times New Roman" pitchFamily="18" charset="0"/>
            </a:endParaRPr>
          </a:p>
        </p:txBody>
      </p:sp>
      <p:sp>
        <p:nvSpPr>
          <p:cNvPr id="31746" name="Rectangle 7"/>
          <p:cNvSpPr>
            <a:spLocks noGrp="1"/>
          </p:cNvSpPr>
          <p:nvPr>
            <p:ph type="body" sz="half" idx="4294967295"/>
          </p:nvPr>
        </p:nvSpPr>
        <p:spPr>
          <a:xfrm>
            <a:off x="4427538" y="549275"/>
            <a:ext cx="4259262" cy="557688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                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                       </a:t>
            </a:r>
            <a:r>
              <a:rPr lang="ru-RU" sz="1600" b="1" i="1" smtClean="0">
                <a:latin typeface="Times New Roman" pitchFamily="18" charset="0"/>
              </a:rPr>
              <a:t>Вершина карьеры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Адмирал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Командующий Черноморским флотом </a:t>
            </a:r>
          </a:p>
          <a:p>
            <a:pPr>
              <a:lnSpc>
                <a:spcPct val="80000"/>
              </a:lnSpc>
            </a:pPr>
            <a:endParaRPr lang="ru-RU" sz="16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>                             </a:t>
            </a:r>
            <a:r>
              <a:rPr lang="ru-RU" sz="1600" b="1" i="1" smtClean="0">
                <a:latin typeface="Times New Roman" pitchFamily="18" charset="0"/>
              </a:rPr>
              <a:t>Награды</a:t>
            </a:r>
          </a:p>
          <a:p>
            <a:pPr>
              <a:lnSpc>
                <a:spcPct val="80000"/>
              </a:lnSpc>
            </a:pPr>
            <a:endParaRPr lang="ru-RU" sz="16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Орден Святого Александра Невского с алмазами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Орден Святого Владимира 2 степени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Орден Святого Владимира 3 степени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Орден Святого Владимира 4 степени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Орден Святого Георгия 2 степени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Орден Святого Георгия 4 степени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Орден Святого Иоанна Иерусалимского (Россия)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Times New Roman" pitchFamily="18" charset="0"/>
              </a:rPr>
              <a:t/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b="1" i="1" smtClean="0">
                <a:latin typeface="Times New Roman" pitchFamily="18" charset="0"/>
              </a:rPr>
              <a:t>Иностранные: </a:t>
            </a:r>
          </a:p>
          <a:p>
            <a:pPr>
              <a:lnSpc>
                <a:spcPct val="80000"/>
              </a:lnSpc>
            </a:pPr>
            <a:endParaRPr lang="ru-RU" sz="16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Орден Святого Януария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Награда Османской империи «Челенк» </a:t>
            </a:r>
          </a:p>
          <a:p>
            <a:pPr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</a:rPr>
              <a:t>Золотое оружие от греческой Республики Семи Островов </a:t>
            </a:r>
          </a:p>
          <a:p>
            <a:pPr>
              <a:lnSpc>
                <a:spcPct val="80000"/>
              </a:lnSpc>
            </a:pPr>
            <a:endParaRPr lang="ru-RU" sz="16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436096" y="3501008"/>
            <a:ext cx="3024336" cy="288032"/>
          </a:xfrm>
        </p:spPr>
        <p:txBody>
          <a:bodyPr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Орден и медаль Ф.Ф.Ушакова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idx="1"/>
          </p:nvPr>
        </p:nvSpPr>
        <p:spPr>
          <a:xfrm>
            <a:off x="5076056" y="692696"/>
            <a:ext cx="3312368" cy="2808312"/>
          </a:xfrm>
        </p:spPr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076056" y="4149080"/>
            <a:ext cx="3384376" cy="20882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3" name="Picture 2" descr="C:\Documents and Settings\Admin\Рабочий стол\орден Ушакова.jpg"/>
          <p:cNvPicPr>
            <a:picLocks noChangeAspect="1" noChangeArrowheads="1"/>
          </p:cNvPicPr>
          <p:nvPr/>
        </p:nvPicPr>
        <p:blipFill>
          <a:blip r:embed="rId2" cstate="print"/>
          <a:srcRect l="10780" r="10155"/>
          <a:stretch>
            <a:fillRect/>
          </a:stretch>
        </p:blipFill>
        <p:spPr bwMode="auto">
          <a:xfrm>
            <a:off x="5076056" y="692696"/>
            <a:ext cx="3375645" cy="2847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684213" y="764704"/>
            <a:ext cx="4103687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Увековечивание памяти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Иосиф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Виссарионович Сталин в 1943 году учредил орден Ушакова, но для создания награды требовалось изображение Федора Федоровича. Никто из биографов и художников не знал, как достоверно изобразить адмирала, а, как известно, использование недостоверного изображения в государственной символике недопустимо.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Поэтому в 1944-ом и состоялась государственная экспедиция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Санаксарский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монастырь, в котором было произведено вскрытие захоронения адмирала. Впоследствии по найденному черепу был восстановлен облик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Ушакова.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меда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861048"/>
            <a:ext cx="3528392" cy="249335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4437112"/>
            <a:ext cx="4320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Всего орден Ушакова I степени был вручён 47 раз, включая награждения соединений и частей, в том числе 11 раз — вторично. Орден Ушакова II степени вручался 194 раза, в том числе 12 соединениям и частям ВМФ</a:t>
            </a:r>
            <a:r>
              <a:rPr lang="ru-RU" sz="1600" dirty="0" smtClean="0"/>
              <a:t>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По состоянию на 1995 год, всего медалью Ушакова были награждены 16 080 человек.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3"/>
          <p:cNvSpPr>
            <a:spLocks noGrp="1"/>
          </p:cNvSpPr>
          <p:nvPr>
            <p:ph type="title"/>
          </p:nvPr>
        </p:nvSpPr>
        <p:spPr>
          <a:xfrm>
            <a:off x="683568" y="764704"/>
            <a:ext cx="8014345" cy="1152128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</a:rPr>
              <a:t>Канонизация</a:t>
            </a:r>
            <a:r>
              <a:rPr lang="ru-RU" sz="1800" b="1" dirty="0" smtClean="0">
                <a:latin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</a:rPr>
              <a:t>После революции 1917 года </a:t>
            </a:r>
            <a:r>
              <a:rPr lang="ru-RU" sz="1800" dirty="0" err="1" smtClean="0">
                <a:latin typeface="Times New Roman" pitchFamily="18" charset="0"/>
              </a:rPr>
              <a:t>Санаксарский</a:t>
            </a:r>
            <a:r>
              <a:rPr lang="ru-RU" sz="1800" dirty="0" smtClean="0">
                <a:latin typeface="Times New Roman" pitchFamily="18" charset="0"/>
              </a:rPr>
              <a:t> монастырь был закрыт, а часовня, построенная над могилой адмирала, разрушена.</a:t>
            </a:r>
            <a:br>
              <a:rPr lang="ru-RU" sz="1800" dirty="0" smtClean="0">
                <a:latin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августе 2001 года Русская Православная Церковь возвела Феодора Ушакова в ранг святых.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2770" name="Rectangle 8"/>
          <p:cNvSpPr>
            <a:spLocks noGrp="1"/>
          </p:cNvSpPr>
          <p:nvPr>
            <p:ph sz="half" idx="4294967295"/>
          </p:nvPr>
        </p:nvSpPr>
        <p:spPr>
          <a:xfrm>
            <a:off x="395536" y="2204864"/>
            <a:ext cx="3743647" cy="394987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600" dirty="0" smtClean="0">
                <a:latin typeface="Times New Roman" pitchFamily="18" charset="0"/>
              </a:rPr>
              <a:t>       В 2006 году в г.Саранск был открыт Кафедральный собор святого праведного воина Феодора Ушакова</a:t>
            </a:r>
          </a:p>
        </p:txBody>
      </p:sp>
      <p:sp>
        <p:nvSpPr>
          <p:cNvPr id="32772" name="Rectangle 10"/>
          <p:cNvSpPr>
            <a:spLocks noGrp="1"/>
          </p:cNvSpPr>
          <p:nvPr>
            <p:ph sz="quarter" idx="4294967295"/>
          </p:nvPr>
        </p:nvSpPr>
        <p:spPr>
          <a:xfrm>
            <a:off x="5148263" y="5157192"/>
            <a:ext cx="3024187" cy="964208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Сейчас иконы с изображением талантливого флотоводца хранятся в храмах и монастырях.</a:t>
            </a:r>
          </a:p>
        </p:txBody>
      </p:sp>
      <p:pic>
        <p:nvPicPr>
          <p:cNvPr id="32774" name="Picture 1" descr="C:\Documents and Settings\Admin\Рабочий стол\08_xHOUmt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40968"/>
            <a:ext cx="4392612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2" descr="C:\Documents and Settings\Admin\Рабочий стол\иконы Ушако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060848"/>
            <a:ext cx="45354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3970338" cy="695325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</a:rPr>
            </a:br>
            <a:r>
              <a:rPr lang="ru-RU" sz="3200" smtClean="0">
                <a:latin typeface="Times New Roman" pitchFamily="18" charset="0"/>
              </a:rPr>
              <a:t>Память</a:t>
            </a:r>
            <a:br>
              <a:rPr lang="ru-RU" sz="3200" smtClean="0">
                <a:latin typeface="Times New Roman" pitchFamily="18" charset="0"/>
              </a:rPr>
            </a:br>
            <a:endParaRPr lang="ru-RU" sz="3200" smtClean="0">
              <a:latin typeface="Times New Roman" pitchFamily="18" charset="0"/>
            </a:endParaRPr>
          </a:p>
        </p:txBody>
      </p:sp>
      <p:sp>
        <p:nvSpPr>
          <p:cNvPr id="33794" name="Rectangle 5"/>
          <p:cNvSpPr>
            <a:spLocks noGrp="1"/>
          </p:cNvSpPr>
          <p:nvPr>
            <p:ph type="body" sz="half" idx="4294967295"/>
          </p:nvPr>
        </p:nvSpPr>
        <p:spPr>
          <a:xfrm>
            <a:off x="539750" y="908050"/>
            <a:ext cx="3816350" cy="52181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ФГОУ ВПО Морская Государственная Академия имени адмирала Ф. Ф. Ушакова Россия, г. Новороссийск, пр. Ленина, 93.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В Москве есть бульвар Адмирала Ушакова и одноимённая станция метро.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В Санкт-Петербурге в честь Адмирала Ушакова названы набережная и мост, установлен памятник.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В городе Севастополе в честь Ушакова названа одна из площадей                                          В октябре 2002 года в Греции на острове Корфу установлен памятник адмиралу Фёдору Ушакову. Там также есть улица Ушакова. Ежегодно с 2002 года на острове Корфу проходят Дни памяти Ф. Ушакова.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5 августа 2006 года в городе Саранске открыт кафедральный собор святого праведного воина Феодора Ушакова.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В деревне Алексеевка, родовом поместье семьи Ушаковых, установлен памятник на месте, где находилась усадьба Ф. Ф. Ушакова.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10 августа 2006 года в Болгарии болгарское правительство, командующий Болгарским черноморским флотом и Российский посол открыли, а патриарх Болгарской православной церкви в сослужение с Варненском митрополитом освятили новый памятник адмиралу</a:t>
            </a:r>
            <a:r>
              <a:rPr lang="ru-RU" sz="1400" b="1" smtClean="0">
                <a:latin typeface="Times New Roman" pitchFamily="18" charset="0"/>
              </a:rPr>
              <a:t> Феодору Ушакову на Мысе Калиакре</a:t>
            </a:r>
            <a:r>
              <a:rPr lang="ru-RU" sz="1400" b="1" smtClean="0"/>
              <a:t>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4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smtClean="0">
              <a:latin typeface="Times New Roman" pitchFamily="18" charset="0"/>
            </a:endParaRPr>
          </a:p>
        </p:txBody>
      </p:sp>
      <p:sp>
        <p:nvSpPr>
          <p:cNvPr id="33795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067175" y="692150"/>
            <a:ext cx="4619625" cy="58324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Броненосец береговой обороны «Адмирал Ушаков»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Именем флотоводца названы бухта в юго-восточной части Баренцева моря и мыс на северном побережье Охотского моря.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Имя Ушакова носили боевые корабли Военно-Морского Флота: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Броненосец береговой обороны «Адмирал Ушаков» построен в 1893, погиб в Цусимском сражении (1905).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Крейсер «Адмирал Ушаков» (1953—1987).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В 1992 году тяжёлый атомный ракетный крейсер «Киров», был переименован в «Адмирал Ушаков».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С 2004 года имя Ушакова носит эсминец «Адмирал Ушаков» проекта 956.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Самоподъёмная модульная платформа, инженерное судно «Федор Ушаков», предназначеное для проведения различных инженерных работ в прибрежных водах. Судно способно вести любые геологоразведочные, изыскательские работы в прибрежных акваториях при максимальной глубине в 24 м, прокладывать трубопроводы. </a:t>
            </a:r>
          </a:p>
          <a:p>
            <a:pPr>
              <a:lnSpc>
                <a:spcPct val="80000"/>
              </a:lnSpc>
            </a:pPr>
            <a:r>
              <a:rPr lang="ru-RU" sz="1400" smtClean="0">
                <a:latin typeface="Times New Roman" pitchFamily="18" charset="0"/>
              </a:rPr>
              <a:t>В Темникове есть краеведческий музей имени Ушакова. В музее адмиралу посвящён отдельный зал с редкими экспонатами (например, единственный сохранившийся прижизненный портрет). Музей, кстати, расположен в построенном самим Ушаковым здании бывшего госпиталя для солдат Отечественной войны 1812 года. Там же в Темникове есть улица Ушакова.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3"/>
          <p:cNvSpPr>
            <a:spLocks noGrp="1"/>
          </p:cNvSpPr>
          <p:nvPr>
            <p:ph type="title"/>
          </p:nvPr>
        </p:nvSpPr>
        <p:spPr>
          <a:xfrm>
            <a:off x="457200" y="981075"/>
            <a:ext cx="8229600" cy="503238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Детство и юность</a:t>
            </a:r>
            <a:br>
              <a:rPr lang="ru-RU" b="1" smtClean="0"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17410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6418263" cy="47847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Федор Федорович Ушаков родился 13 февраля                                                                              1745 года в селе Бурнаково (сейчас Рыбинский район                                          Ярославской области). Отец стратега, Федор                                                   Игнатьевич, служил сержантом лейб-гвардии                                        Преображенского полка, пока не получил отставку,                                       а мать Параскева  Никитична занималась ведением                              домашнего быта.</a:t>
            </a:r>
          </a:p>
          <a:p>
            <a:pPr eaLnBrk="1" hangingPunct="1"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Воспитанием будущего адмирала занимались его                                           дядя Феодор Санаксарский и старик-односельчанин,                              служивший еще в петровском флоте. Ушаков с                                             детства  грезил мечтой о море, так как сухопутные забавы                                            казались ему скучными. </a:t>
            </a:r>
          </a:p>
          <a:p>
            <a:pPr eaLnBrk="1" hangingPunct="1"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Стратег с юных лет любил паруса и воду, не было для него занятия отрадней, чем вырезать из дерева игрушечные корабли. Односельчане часто захаживали в дом к Ушаковым, чтобы полюбоваться на творения талантливого рукодельника.</a:t>
            </a:r>
          </a:p>
          <a:p>
            <a:pPr eaLnBrk="1" hangingPunct="1"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Однажды местный охотник Прохор предложил Федору сходить с ним на медведя, и мальчик, ни секунды не колеблясь, заявил мужчине, что пойдет на зверя, только если встретит его на воде. </a:t>
            </a:r>
          </a:p>
          <a:p>
            <a:pPr eaLnBrk="1" hangingPunct="1"/>
            <a:endParaRPr lang="ru-RU" smtClean="0"/>
          </a:p>
        </p:txBody>
      </p:sp>
      <p:pic>
        <p:nvPicPr>
          <p:cNvPr id="17412" name="Picture 2" descr="C:\Documents and Settings\Admin\Рабочий стол\фото Ушаков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6048" r="10851"/>
          <a:stretch>
            <a:fillRect/>
          </a:stretch>
        </p:blipFill>
        <p:spPr>
          <a:xfrm>
            <a:off x="5580112" y="1196752"/>
            <a:ext cx="2952750" cy="2686050"/>
          </a:xfrm>
        </p:spPr>
      </p:pic>
      <p:sp>
        <p:nvSpPr>
          <p:cNvPr id="6" name="Прямоугольник 5"/>
          <p:cNvSpPr/>
          <p:nvPr/>
        </p:nvSpPr>
        <p:spPr>
          <a:xfrm>
            <a:off x="5940152" y="3429001"/>
            <a:ext cx="2520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Портрет Федора Ушакова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Знаменитые высказывания Ф.Ф.Ушакова</a:t>
            </a: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827088" y="1341438"/>
            <a:ext cx="7345362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Близкое расстояние от неприятеля и взаимная 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2" tooltip="Афоризмы на тему: Помощь"/>
              </a:rPr>
              <a:t>помощь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3" tooltip="Афоризмы на тему: Дружба"/>
              </a:rPr>
              <a:t>друг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другу есть лучшая тактика.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4" tooltip="Афоризмы на тему: Море. Мореплавание"/>
              </a:rPr>
              <a:t> </a:t>
            </a:r>
          </a:p>
          <a:p>
            <a:endParaRPr lang="ru-RU" u="sng" dirty="0">
              <a:latin typeface="Times New Roman" pitchFamily="18" charset="0"/>
              <a:cs typeface="Times New Roman" pitchFamily="18" charset="0"/>
              <a:hlinkClick r:id="rId4" tooltip="Афоризмы на тему: Море. Мореплавание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  <a:hlinkClick r:id="rId4" tooltip="Афоризмы на тему: Море. Мореплавание"/>
              </a:rPr>
              <a:t>Моряк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должен быть прежде всего воином, одинаково способным сражаться и на море и на суше.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К собственным деньгам должно быть щедрым, в казенным - скупым.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Матрос должен иметь четыре рубашки: одну - на тело, другую - в дело, третью - мыть, четвертую - про запас хранить.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Всякий да спешит исполнить ему должное.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4820" name="Прямоугольник 9"/>
          <p:cNvSpPr>
            <a:spLocks noChangeArrowheads="1"/>
          </p:cNvSpPr>
          <p:nvPr/>
        </p:nvSpPr>
        <p:spPr bwMode="auto">
          <a:xfrm>
            <a:off x="827088" y="3244850"/>
            <a:ext cx="5321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Врагов не считают, их бьют.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Фокина Лидия Петровна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5" y="980728"/>
            <a:ext cx="7344815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Всякий да спешит исполнить ему   должное!</a:t>
            </a: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Фёдор Фёдорович Ушаков</a:t>
            </a: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Информационные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https://24smi.org/celebrity/18384-fiodor-ushakov.html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https://quotesbook.info/quotes/person/Fedor-Fedorovich-Ushakov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С.Махов. Тактика русского парусного флота: опыт Ушакова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9"/>
          <p:cNvSpPr>
            <a:spLocks noGrp="1"/>
          </p:cNvSpPr>
          <p:nvPr>
            <p:ph sz="half" idx="1"/>
          </p:nvPr>
        </p:nvSpPr>
        <p:spPr>
          <a:xfrm>
            <a:off x="323850" y="620713"/>
            <a:ext cx="4535488" cy="5505450"/>
          </a:xfrm>
        </p:spPr>
        <p:txBody>
          <a:bodyPr/>
          <a:lstStyle/>
          <a:p>
            <a:pPr eaLnBrk="1" hangingPunct="1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 16 лет родители привезли горячо любимое чадо в Санкт- Петербург. В северной столице крепкий деревенский юноша поступил в морской кадетский корпус. Стоит отметить, что в то время молодые дворяне из знатных семей шли во флот неохотно, в основном в этом заведении обучались дети однодворцев.</a:t>
            </a:r>
          </a:p>
          <a:p>
            <a:pPr eaLnBrk="1" hangingPunct="1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Ушаков постигал науки упорно, до ночи корпя над учебными пособиями, и в 1766 году, после пятилетнего обучения, с отличием окончил корпус, получив чин мичмана.                                                                            Будущий адмирал в                                                                                                               начале своей карьеры                                                         плавал по                                                                                              Балтийскому морю, а в                                             канун русско-турецкой                                                                войны талантливого                                                      офицера перевели в                                             Азовскую флотилию,                                                                 где он на протяжении                                                                             пары месяцев и                                                              проходил службу.</a:t>
            </a:r>
          </a:p>
          <a:p>
            <a:pPr eaLnBrk="1" hangingPunct="1"/>
            <a:endParaRPr lang="ru-RU" smtClean="0"/>
          </a:p>
        </p:txBody>
      </p:sp>
      <p:sp>
        <p:nvSpPr>
          <p:cNvPr id="18434" name="Содержимое 10"/>
          <p:cNvSpPr>
            <a:spLocks noGrp="1"/>
          </p:cNvSpPr>
          <p:nvPr>
            <p:ph sz="half" idx="2"/>
          </p:nvPr>
        </p:nvSpPr>
        <p:spPr>
          <a:xfrm>
            <a:off x="4500563" y="2420938"/>
            <a:ext cx="4392612" cy="4321175"/>
          </a:xfrm>
        </p:spPr>
        <p:txBody>
          <a:bodyPr/>
          <a:lstStyle/>
          <a:p>
            <a:pPr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Военная служба.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началом войны будущий непобедимый флотоводец получает первый шанс отличиться и использует его. Так, командуя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шестнадцатипушечным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кораблем, его экипаж успешно отражает атаки турок, высадившихся в Балаклаве, после чего в его стратегических решениях уже никто не сомневался.</a:t>
            </a:r>
          </a:p>
          <a:p>
            <a:pPr eaLnBrk="1" hangingPunct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Известно, что молодому офицеру доверили переводить в Черное море балтийские военные суда, замаскированные под торговые. Также Федор доставлял на петербургские верфи корабельный лес, вступая в отчаянные распри с нечистыми на руку подрядчиками.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8436" name="Picture 4" descr="C:\Documents and Settings\Admin\Рабочий стол\01_OtxnTq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692150"/>
            <a:ext cx="27003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C:\Documents and Settings\Admin\Рабочий стол\морской корпу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429000"/>
            <a:ext cx="2016125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24128" y="2132856"/>
            <a:ext cx="2160240" cy="288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Флотоводец Федор Ушаков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sz="half" idx="4294967295"/>
          </p:nvPr>
        </p:nvSpPr>
        <p:spPr>
          <a:xfrm>
            <a:off x="539750" y="981075"/>
            <a:ext cx="7920038" cy="5145088"/>
          </a:xfrm>
        </p:spPr>
        <p:txBody>
          <a:bodyPr/>
          <a:lstStyle/>
          <a:p>
            <a:pPr eaLnBrk="1" hangingPunct="1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После этого Ушакова назначили капитаном императорской яхты. Однако близость к императорской особе не привлекала честолюбивого морского офицера, и Федор добился перевода на линейный корабль, на котором он регулярно ходил в составе эскадры в походы в Средиземное море. Позже флотоводец организовал строительство базы Черноморского флота в Севастополе.</a:t>
            </a:r>
          </a:p>
          <a:p>
            <a:pPr eaLnBrk="1" hangingPunct="1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Вскоре капитан первого ранга Ушаков получает назначение командиром корабля, который только что начали строить на Херсонской верфи. Не успели матросы включиться в работу (в то время они участвовали в построении судна наравне с корабельщиками), как в Херсоне вспыхнула эпидемия чумы.</a:t>
            </a:r>
          </a:p>
          <a:p>
            <a:pPr eaLnBrk="1" hangingPunct="1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Ушаков вывел свою команду за город. Там моряки построили рвы, зажгли со всех сторон костры и в профилактических целях стали обтираться уксусом и размельченными травами. Благодаря оперативности Федора Федоровича ни один из членов экипажа не заразился смертельной болезнью. В итоге постройка корабля все же была завершена.</a:t>
            </a:r>
          </a:p>
          <a:p>
            <a:pPr eaLnBrk="1" hangingPunct="1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По возвращении на родину адмирала наградили орденом Святого Владимира. Стоит отметить, что наградили Ушакова не за боевые заслуги, не за победы, а за вовремя проявленную смекалку и находчивость.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2"/>
          <p:cNvSpPr>
            <a:spLocks noGrp="1"/>
          </p:cNvSpPr>
          <p:nvPr>
            <p:ph type="title"/>
          </p:nvPr>
        </p:nvSpPr>
        <p:spPr>
          <a:xfrm>
            <a:off x="457200" y="908050"/>
            <a:ext cx="8229600" cy="1296988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Без дисциплины никак нельзя и никакой пользы в делах быть не может.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827088" y="1628800"/>
            <a:ext cx="7633344" cy="4945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Затем стратег поставил перед собой новую задачу - во что бы то ни стало сделать матросов своего корабля самой опытной командой российского боевого флота. Ушаков разработал уникальную методику тренировок: на раскачивающихся качелях устанавливалось орудие, а членам экипажа необходимо было попасть в парус, закрепленный на плоту неподалеку от корабля.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Благодаря этому курсу Ушакова добился того, что его моряки в совершенстве освоили искусство ведения массированного огня. По случаю появления новой силы, способной соперничать с Османской империей за власть на Черном и Средиземном морях, императрица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/>
              </a:rPr>
              <a:t>Екатерина 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устроила прием иностранных делегаций в Симферополе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ныне живущим в век высоких технологий не понять, насколько сложно было ориентироваться в море в то время. Тогда моряки, чтобы управлять кораблем, не отходя от заданного курса, обращали внимание на силу и направление ветра, а также наблюдали за течением. Во время сражений Ушаков не только следил за количеством боеприпасов, но и контролировал действия каждого члена экипажа</a:t>
            </a:r>
            <a:r>
              <a:rPr lang="ru-RU" dirty="0" smtClean="0"/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Врагов не считают, их бьют.</a:t>
            </a:r>
          </a:p>
        </p:txBody>
      </p:sp>
      <p:sp>
        <p:nvSpPr>
          <p:cNvPr id="21506" name="Содержимое 4"/>
          <p:cNvSpPr>
            <a:spLocks noGrp="1"/>
          </p:cNvSpPr>
          <p:nvPr>
            <p:ph sz="half" idx="2"/>
          </p:nvPr>
        </p:nvSpPr>
        <p:spPr>
          <a:xfrm>
            <a:off x="755650" y="4076700"/>
            <a:ext cx="7561263" cy="20494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 Русский флотоводец, командующий Черноморским флотом; командующий русско-турецкой эскадрой в Средиземном море, адмирал. Не потерял в боях ни одного корабля, ни один его подчинённый не попал в плен.</a:t>
            </a:r>
          </a:p>
        </p:txBody>
      </p:sp>
      <p:pic>
        <p:nvPicPr>
          <p:cNvPr id="21508" name="Picture 1" descr="C:\Documents and Settings\Admin\Рабочий стол\i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4438" y="1341438"/>
            <a:ext cx="4038600" cy="26924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5"/>
          <p:cNvSpPr>
            <a:spLocks noGrp="1"/>
          </p:cNvSpPr>
          <p:nvPr>
            <p:ph type="title"/>
          </p:nvPr>
        </p:nvSpPr>
        <p:spPr>
          <a:xfrm>
            <a:off x="755650" y="692696"/>
            <a:ext cx="2879725" cy="504057"/>
          </a:xfrm>
        </p:spPr>
        <p:txBody>
          <a:bodyPr/>
          <a:lstStyle/>
          <a:p>
            <a:pPr eaLnBrk="1" hangingPunct="1"/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067944" y="836712"/>
            <a:ext cx="4248472" cy="3816424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/>
            <a:endParaRPr lang="ru-RU" sz="1400" dirty="0" smtClean="0">
              <a:latin typeface="Times New Roman" pitchFamily="18" charset="0"/>
            </a:endParaRPr>
          </a:p>
        </p:txBody>
      </p:sp>
      <p:sp>
        <p:nvSpPr>
          <p:cNvPr id="24579" name="Текст 11"/>
          <p:cNvSpPr>
            <a:spLocks noGrp="1"/>
          </p:cNvSpPr>
          <p:nvPr>
            <p:ph type="body" sz="half" idx="2"/>
          </p:nvPr>
        </p:nvSpPr>
        <p:spPr>
          <a:xfrm>
            <a:off x="611560" y="764704"/>
            <a:ext cx="7488832" cy="5361459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Русско-турецкая война.</a:t>
            </a:r>
          </a:p>
          <a:p>
            <a:pPr eaLnBrk="1" hangingPunct="1"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Давайте кратко разберём все морские                                                                                                                    сражения этой войны. Начнём со                                                                                                                                     сражения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Фидониси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июле 1788 года.                                                                                                    Александр Чернышёв пишет:</a:t>
            </a:r>
          </a:p>
          <a:p>
            <a:pPr algn="ctr" eaLnBrk="1" hangingPunct="1">
              <a:spcBef>
                <a:spcPct val="0"/>
              </a:spcBef>
            </a:pPr>
            <a:endPara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«1 и 2 июля флоты находились вблизи                                                                                                                                                                                                           друг   друга и лавировали, стараясь                                                                                           выиграть  бывший на ветре                                                                                                                                                            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капудан-паша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, имевший                                                                                                подавляющее превосходство в силах, после                                                                                                                                                                                                  13 часов атаковал наш флот, спускаясь                                                                                                                                                                     в  двух колоннах и направив на каждый                                                                                       из  кораблей и больших фрегатов по                                                                                                               пяти противников. Авангард под                                                                                                                командованием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Хасан-паши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атаковал                                                                                                            русский авангард под командой                                                                                                               капитана бригадирского ранга  Ф. Ф. Ушакова — линейный корабль «Св. Павел» и фрегаты «Берислав» (капитан 2-го ранга Я. Н. Саблин), «Стрела» (капитан-лейтенант М. Н. Нелединский) и «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Кинбурн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 (капитан 2-го ранга Н. П.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Кумани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). Турецкие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кордебаталия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и арьергард спускались на русский центр и арьергард, чтобы не дать возможность им оказать поддержку своему авангарду.</a:t>
            </a:r>
            <a:endParaRPr lang="ru-RU" sz="1600" dirty="0" smtClean="0"/>
          </a:p>
        </p:txBody>
      </p:sp>
      <p:pic>
        <p:nvPicPr>
          <p:cNvPr id="24581" name="Picture 1" descr="C:\Documents and Settings\Admin\Рабочий стол\сражение при фи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836712"/>
            <a:ext cx="4068639" cy="363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940425" y="4077072"/>
            <a:ext cx="2663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</a:rPr>
              <a:t>Сражение у </a:t>
            </a:r>
            <a:r>
              <a:rPr lang="ru-RU" sz="1400" b="1" dirty="0" err="1">
                <a:solidFill>
                  <a:schemeClr val="bg1"/>
                </a:solidFill>
                <a:latin typeface="Times New Roman" pitchFamily="18" charset="0"/>
              </a:rPr>
              <a:t>Фидониси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6"/>
          <p:cNvSpPr>
            <a:spLocks noGrp="1"/>
          </p:cNvSpPr>
          <p:nvPr>
            <p:ph idx="4294967295"/>
          </p:nvPr>
        </p:nvSpPr>
        <p:spPr>
          <a:xfrm>
            <a:off x="827088" y="908050"/>
            <a:ext cx="7402512" cy="5218113"/>
          </a:xfrm>
        </p:spPr>
        <p:txBody>
          <a:bodyPr/>
          <a:lstStyle/>
          <a:p>
            <a:pPr eaLnBrk="1" hangingPunct="1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Заняв выгодную позицию, Хасан-паша сохранял дистанцию, с которой русские фрегаты с 12-фунтовыми пушками не могли вести эффективную стрельбу. Его попытка отрезать два вышедших вперёд фрегата русского авангарда «Берислав» и «Стрела» не удалась». </a:t>
            </a:r>
          </a:p>
          <a:p>
            <a:pPr eaLnBrk="1" hangingPunct="1">
              <a:buFont typeface="Arial" charset="0"/>
              <a:buNone/>
            </a:pPr>
            <a:endParaRPr lang="ru-RU" sz="1600" i="1" dirty="0" smtClean="0">
              <a:latin typeface="Arial" charset="0"/>
            </a:endParaRPr>
          </a:p>
          <a:p>
            <a:pPr algn="just" eaLnBrk="1" hangingPunct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сражении при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Фидониси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 обеих сторон использовалась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линейная тактика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Дистанция боя составляла не менее 500–600 метров, так как русские 12-фунтовки (а это довольно крупные орудия) не могли вести эффективную стрельбу. Попытка младшего флагмана эскадры, бригадира Ушакова, обойти голову турецкой линии и поставить авангард турок в два огня также вполне вписывается в постулаты как русского Морского устава 1720 года, так и линейной тактики. </a:t>
            </a:r>
          </a:p>
          <a:p>
            <a:pPr algn="just"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Новшество здесь было другое: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младший флагман, наверное, впервые в русском флоте взял на себя инициативу! В Уставе была прописана чёткая иерархия, инициатива нижестоящих не приветствовалась, и Ушаков нарушил именно эти пункты. Причём нарушил грамотно и — победил.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211638" y="765175"/>
            <a:ext cx="4464050" cy="215900"/>
          </a:xfrm>
        </p:spPr>
        <p:txBody>
          <a:bodyPr/>
          <a:lstStyle/>
          <a:p>
            <a:pPr eaLnBrk="1" hangingPunct="1"/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27650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620689"/>
            <a:ext cx="8148513" cy="5616600"/>
          </a:xfrm>
        </p:spPr>
        <p:txBody>
          <a:bodyPr/>
          <a:lstStyle/>
          <a:p>
            <a:pPr eaLnBrk="1" hangingPunct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Сражение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Тендры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произошло                                                                                                                                                                                      28–29 августа 1790 года.                                                                                                                                        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«Желая использовать свою выгоду внезапно                                                                                                                                                  го нападения, Ф. Ф. Ушаков, приказав                                                                                                                                                                    поставить все паруса, спускался на                                                                                                                                                                                    неприятеля в походном порядке тремя                                                                                                                                                                        колоннами, не теряя времени на                                                                                                                                                                                                            перестроение в боевой порядок. Заметив в                                                                                                                                                               девятом часу приближение русских, турки,                                                                                                                                          не ожидавшие нападения, спешили рубить                                                                                                                                                            канаты и, вступая под паруса, пытались                                                                                                                                                                       уклониться от боя, направляясь к устьям                                                                                                                                                              Дуная. Ф. Ф. Ушаков, придерживаясь к                                                                                                                                                                                            ветру и прибавив парусов, взял такой курс,                                                                                                                                             чтобы отрезать отставшие корабли                                                                                                                                                                             арьергарда неприятеля.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Капудан-паша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, тот же Хусейн, при котором советником был опытный адмирал Саид-бей, поворотил на правый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галси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, строясь в линию баталии, пошёл на помощь отрезанным кораблям. Чтобы оказать помощь своему арьергарду, Хусейн около 12 часов повернул через фордевинд на правый галс и начал выстраивать эскадру в кильватерную колонну. Ф. Ф. Ушаков, продолжая преследование, перестроил свою эскадру, которая шла в трёх кильватерных колоннах, в линию баталии на левом галсе. После перестроения эскадра повернула «все вдруг» на 180° и, находясь на ветре, легла на правый галс параллельно турецкой эскадре».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27652" name="Picture 1" descr="C:\Documents and Settings\Admin\Рабочий стол\сражение при тендр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99992" y="908720"/>
            <a:ext cx="4080321" cy="3060624"/>
          </a:xfrm>
        </p:spPr>
      </p:pic>
      <p:sp>
        <p:nvSpPr>
          <p:cNvPr id="6" name="Прямоугольник 5"/>
          <p:cNvSpPr/>
          <p:nvPr/>
        </p:nvSpPr>
        <p:spPr>
          <a:xfrm>
            <a:off x="5148064" y="3356992"/>
            <a:ext cx="31683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Сражение у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Тендры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2302</Words>
  <Application>Microsoft Office PowerPoint</Application>
  <PresentationFormat>Экран (4:3)</PresentationFormat>
  <Paragraphs>128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 Ромодановский филиал ГБПОУ РМ «Кемлянский аграрный колледж»    «Адмирал Фёдор Ушаков: уроки истории и вызовы современности» номинация «Фотоальбом»</vt:lpstr>
      <vt:lpstr>Детство и юность </vt:lpstr>
      <vt:lpstr>Слайд 3</vt:lpstr>
      <vt:lpstr>Слайд 4</vt:lpstr>
      <vt:lpstr>Без дисциплины никак нельзя и никакой пользы в делах быть не может. </vt:lpstr>
      <vt:lpstr>Врагов не считают, их бьют.</vt:lpstr>
      <vt:lpstr> </vt:lpstr>
      <vt:lpstr>Слайд 8</vt:lpstr>
      <vt:lpstr> </vt:lpstr>
      <vt:lpstr>Слайд 10</vt:lpstr>
      <vt:lpstr>                                                                   Керченский пролив В сражении в Керченском проливе 8 июля 1790 года Ушаков уже был полноправным командующим. Это тоже был бой в линиях, но концовка его необычна для нашего флота:«корабли сблизились на дистанцию, что картеча из малых пушек могла быть действительна».То есть противники сошлись на дальность картечного выстрела, а это 75–100 ярдов (то есть до 100 метров). Ушаков просто перешёл в ближний бой, что стало для турок неприятным откровением: они не выдержали стрельбы с близкой дистанции и отошли. </vt:lpstr>
      <vt:lpstr>Узнав о победе Ушакова, Суворов воскликнул: "Зачем я не был при Корфу хотя бы мичманом!" </vt:lpstr>
      <vt:lpstr>Конец карьеры</vt:lpstr>
      <vt:lpstr>Всем моим состоянием предан службе и ни о чем более не думаю, как об одной пользе государственной. </vt:lpstr>
      <vt:lpstr>Слайд 15</vt:lpstr>
      <vt:lpstr>Слайд 16</vt:lpstr>
      <vt:lpstr>Орден и медаль Ф.Ф.Ушакова</vt:lpstr>
      <vt:lpstr>Канонизация После революции 1917 года Санаксарский монастырь был закрыт, а часовня, построенная над могилой адмирала, разрушена. В августе 2001 года Русская Православная Церковь возвела Феодора Ушакова в ранг святых. </vt:lpstr>
      <vt:lpstr> Память </vt:lpstr>
      <vt:lpstr>Знаменитые высказывания Ф.Ф.Ушакова</vt:lpstr>
      <vt:lpstr>Слайд 21</vt:lpstr>
      <vt:lpstr>Информационные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User</dc:creator>
  <cp:lastModifiedBy>Админ</cp:lastModifiedBy>
  <cp:revision>96</cp:revision>
  <dcterms:created xsi:type="dcterms:W3CDTF">2015-05-03T06:58:13Z</dcterms:created>
  <dcterms:modified xsi:type="dcterms:W3CDTF">2022-10-02T09:35:51Z</dcterms:modified>
</cp:coreProperties>
</file>