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0" r:id="rId2"/>
    <p:sldId id="261" r:id="rId3"/>
    <p:sldId id="262" r:id="rId4"/>
    <p:sldId id="263" r:id="rId5"/>
    <p:sldId id="265" r:id="rId6"/>
    <p:sldId id="266" r:id="rId7"/>
    <p:sldId id="270" r:id="rId8"/>
    <p:sldId id="267" r:id="rId9"/>
    <p:sldId id="268" r:id="rId10"/>
    <p:sldId id="269" r:id="rId11"/>
    <p:sldId id="272" r:id="rId12"/>
    <p:sldId id="271" r:id="rId13"/>
    <p:sldId id="273" r:id="rId14"/>
    <p:sldId id="274" r:id="rId15"/>
    <p:sldId id="275" r:id="rId16"/>
    <p:sldId id="276" r:id="rId17"/>
    <p:sldId id="280" r:id="rId18"/>
    <p:sldId id="277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5F438-63AF-489F-A972-8AC291C8EF3E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42B82-B7D2-4EE5-8E2B-BB12180A0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AD278-8909-4E62-AC1A-0292327DA9F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AD278-8909-4E62-AC1A-0292327DA9F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AD278-8909-4E62-AC1A-0292327DA9F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AD278-8909-4E62-AC1A-0292327DA9F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AD278-8909-4E62-AC1A-0292327DA9F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AD278-8909-4E62-AC1A-0292327DA9F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AD278-8909-4E62-AC1A-0292327DA9F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AD278-8909-4E62-AC1A-0292327DA9F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AD278-8909-4E62-AC1A-0292327DA9F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AD278-8909-4E62-AC1A-0292327DA9F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AD278-8909-4E62-AC1A-0292327DA9F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19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  <a:gradFill rotWithShape="1">
            <a:gsLst>
              <a:gs pos="0">
                <a:srgbClr val="00CCFF"/>
              </a:gs>
              <a:gs pos="50000">
                <a:schemeClr val="bg1"/>
              </a:gs>
              <a:gs pos="100000">
                <a:srgbClr val="00CCFF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  <p:pic>
        <p:nvPicPr>
          <p:cNvPr id="2052" name="Picture 5" descr="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7" descr="http://www.edu54.ru/sites/default/files/upload/2010/08/f1373179c1c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48680"/>
            <a:ext cx="4608512" cy="404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707904" y="3140968"/>
            <a:ext cx="48245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Нам радостно, нам весело! 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Смеёмся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с утра.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 вот пришло мгновенье,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Серьёзным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быть пора.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Влево, вправо повернулись, 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Друг другу улыбнулись,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в работу окунулись.</a:t>
            </a: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F:\сказка\971454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1" y="260648"/>
            <a:ext cx="8712969" cy="6408712"/>
          </a:xfrm>
          <a:prstGeom prst="rect">
            <a:avLst/>
          </a:prstGeom>
          <a:noFill/>
        </p:spPr>
      </p:pic>
      <p:pic>
        <p:nvPicPr>
          <p:cNvPr id="4" name="Picture 4" descr="29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958" y="0"/>
            <a:ext cx="91489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843808" y="764704"/>
            <a:ext cx="2088232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 36 + 20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764704"/>
            <a:ext cx="2016224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  36 + 2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1772816"/>
            <a:ext cx="70567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Приёмы </a:t>
            </a: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вычислений видов 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4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36 </a:t>
            </a:r>
            <a:r>
              <a:rPr lang="ru-RU" sz="4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+ 2, 36 + 20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83768" y="3573016"/>
            <a:ext cx="3067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Научиться …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3608" y="3573016"/>
            <a:ext cx="1406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F:\сказка\971454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1" y="260648"/>
            <a:ext cx="8712969" cy="6408712"/>
          </a:xfrm>
          <a:prstGeom prst="rect">
            <a:avLst/>
          </a:prstGeom>
          <a:noFill/>
        </p:spPr>
      </p:pic>
      <p:pic>
        <p:nvPicPr>
          <p:cNvPr id="4" name="Picture 4" descr="29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89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F:\открытые уроки\i[6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7" y="2636912"/>
            <a:ext cx="2503506" cy="335197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491880" y="3861048"/>
            <a:ext cx="21973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Стр. 58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908721"/>
            <a:ext cx="7488832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Единицы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складываются  с 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единицами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27584" y="908720"/>
            <a:ext cx="7488832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Единицы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складываются  с 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единицами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27584" y="1628800"/>
            <a:ext cx="7488832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Десятки  складываются  с десятками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F:\сказка\4196643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4" descr="2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89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 rot="923764">
            <a:off x="4585727" y="1070260"/>
            <a:ext cx="4016549" cy="646331"/>
          </a:xfrm>
          <a:prstGeom prst="rect">
            <a:avLst/>
          </a:prstGeom>
        </p:spPr>
        <p:txBody>
          <a:bodyPr wrap="none">
            <a:prstTxWarp prst="textWave2">
              <a:avLst>
                <a:gd name="adj1" fmla="val 12500"/>
                <a:gd name="adj2" fmla="val 147"/>
              </a:avLst>
            </a:prstTxWarp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11560" y="620688"/>
          <a:ext cx="5688632" cy="3413760"/>
        </p:xfrm>
        <a:graphic>
          <a:graphicData uri="http://schemas.openxmlformats.org/drawingml/2006/table">
            <a:tbl>
              <a:tblPr/>
              <a:tblGrid>
                <a:gridCol w="5688632"/>
              </a:tblGrid>
              <a:tr h="338437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Гуси – лебеди летели,</a:t>
                      </a:r>
                      <a:endParaRPr lang="ru-RU" sz="2800" dirty="0">
                        <a:solidFill>
                          <a:srgbClr val="FFFF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Братца Ванюшку несли.</a:t>
                      </a:r>
                      <a:endParaRPr lang="ru-RU" sz="2800" dirty="0">
                        <a:solidFill>
                          <a:srgbClr val="FFFF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То взлетали, то взмывали,</a:t>
                      </a:r>
                      <a:endParaRPr lang="ru-RU" sz="2800" dirty="0">
                        <a:solidFill>
                          <a:srgbClr val="FFFF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То спускались до земли.</a:t>
                      </a:r>
                      <a:endParaRPr lang="ru-RU" sz="2800" dirty="0">
                        <a:solidFill>
                          <a:srgbClr val="FFFF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Побежим и их догоним,</a:t>
                      </a:r>
                      <a:endParaRPr lang="ru-RU" sz="2800" dirty="0">
                        <a:solidFill>
                          <a:srgbClr val="FFFF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Братца Ванюшку спасём.</a:t>
                      </a:r>
                      <a:endParaRPr lang="ru-RU" sz="2800" dirty="0">
                        <a:solidFill>
                          <a:srgbClr val="FFFF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Сядем тихо, улыбнёмся</a:t>
                      </a:r>
                      <a:endParaRPr lang="ru-RU" sz="2800" dirty="0">
                        <a:solidFill>
                          <a:srgbClr val="FFFF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опять считать начнём.</a:t>
                      </a:r>
                      <a:endParaRPr lang="ru-RU" sz="2800" dirty="0">
                        <a:solidFill>
                          <a:srgbClr val="FFFF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F:\сказка\80a236561c181c1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57388" cy="6858000"/>
          </a:xfrm>
          <a:prstGeom prst="rect">
            <a:avLst/>
          </a:prstGeom>
          <a:noFill/>
        </p:spPr>
      </p:pic>
      <p:pic>
        <p:nvPicPr>
          <p:cNvPr id="4" name="Picture 4" descr="29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958" y="0"/>
            <a:ext cx="91489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F:\открытые уроки\i[6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501008"/>
            <a:ext cx="1989896" cy="266429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508104" y="548680"/>
            <a:ext cx="21973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Стр. 58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16216" y="1484784"/>
            <a:ext cx="1872208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№ 1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16216" y="2276872"/>
            <a:ext cx="1872208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№ 2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F:\сказка\img9.jpg"/>
          <p:cNvPicPr>
            <a:picLocks noChangeAspect="1" noChangeArrowheads="1"/>
          </p:cNvPicPr>
          <p:nvPr/>
        </p:nvPicPr>
        <p:blipFill>
          <a:blip r:embed="rId3" cstate="print"/>
          <a:srcRect l="4326" t="9051" r="4326" b="9051"/>
          <a:stretch>
            <a:fillRect/>
          </a:stretch>
        </p:blipFill>
        <p:spPr bwMode="auto">
          <a:xfrm>
            <a:off x="0" y="0"/>
            <a:ext cx="9168914" cy="6858000"/>
          </a:xfrm>
          <a:prstGeom prst="rect">
            <a:avLst/>
          </a:prstGeom>
          <a:noFill/>
        </p:spPr>
      </p:pic>
      <p:pic>
        <p:nvPicPr>
          <p:cNvPr id="4" name="Picture 4" descr="29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89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F:\сказка\gusi-lebedi-sce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820472" cy="6858000"/>
          </a:xfrm>
          <a:prstGeom prst="rect">
            <a:avLst/>
          </a:prstGeom>
          <a:noFill/>
        </p:spPr>
      </p:pic>
      <p:pic>
        <p:nvPicPr>
          <p:cNvPr id="4" name="Picture 4" descr="29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89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F:\сказка\gusi-lebedi-sce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820472" cy="6858000"/>
          </a:xfrm>
          <a:prstGeom prst="rect">
            <a:avLst/>
          </a:prstGeom>
          <a:noFill/>
        </p:spPr>
      </p:pic>
      <p:pic>
        <p:nvPicPr>
          <p:cNvPr id="4" name="Picture 4" descr="29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958" y="0"/>
            <a:ext cx="91489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516216" y="1844824"/>
            <a:ext cx="2088232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 36 + 20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16216" y="692696"/>
            <a:ext cx="2016224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  36 + 2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980728"/>
            <a:ext cx="5544616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Приёмы 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вычислений видов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36 </a:t>
            </a: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+ 2, 36 + 20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3645024"/>
            <a:ext cx="3117135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Научились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576" y="2852936"/>
            <a:ext cx="140615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3399"/>
                </a:solidFill>
                <a:latin typeface="Georgia" pitchFamily="18" charset="0"/>
              </a:rPr>
              <a:t>Определи своё настроение</a:t>
            </a: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440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21509" name="Picture 5" descr="smile1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5229225"/>
            <a:ext cx="788988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Line 6"/>
          <p:cNvSpPr>
            <a:spLocks noChangeShapeType="1"/>
          </p:cNvSpPr>
          <p:nvPr/>
        </p:nvSpPr>
        <p:spPr bwMode="auto">
          <a:xfrm>
            <a:off x="4356100" y="4292600"/>
            <a:ext cx="1295400" cy="0"/>
          </a:xfrm>
          <a:prstGeom prst="line">
            <a:avLst/>
          </a:prstGeom>
          <a:noFill/>
          <a:ln w="508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8" name="Line 7"/>
          <p:cNvSpPr>
            <a:spLocks noChangeShapeType="1"/>
          </p:cNvSpPr>
          <p:nvPr/>
        </p:nvSpPr>
        <p:spPr bwMode="auto">
          <a:xfrm>
            <a:off x="6934200" y="2438400"/>
            <a:ext cx="1295400" cy="0"/>
          </a:xfrm>
          <a:prstGeom prst="line">
            <a:avLst/>
          </a:prstGeom>
          <a:noFill/>
          <a:ln w="508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Line 8"/>
          <p:cNvSpPr>
            <a:spLocks noChangeShapeType="1"/>
          </p:cNvSpPr>
          <p:nvPr/>
        </p:nvSpPr>
        <p:spPr bwMode="auto">
          <a:xfrm>
            <a:off x="5651500" y="3357563"/>
            <a:ext cx="1295400" cy="0"/>
          </a:xfrm>
          <a:prstGeom prst="line">
            <a:avLst/>
          </a:prstGeom>
          <a:noFill/>
          <a:ln w="508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0" name="Line 9"/>
          <p:cNvSpPr>
            <a:spLocks noChangeShapeType="1"/>
          </p:cNvSpPr>
          <p:nvPr/>
        </p:nvSpPr>
        <p:spPr bwMode="auto">
          <a:xfrm flipV="1">
            <a:off x="3048000" y="5157788"/>
            <a:ext cx="1308100" cy="23812"/>
          </a:xfrm>
          <a:prstGeom prst="line">
            <a:avLst/>
          </a:prstGeom>
          <a:noFill/>
          <a:ln w="508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1" name="Line 10"/>
          <p:cNvSpPr>
            <a:spLocks noChangeShapeType="1"/>
          </p:cNvSpPr>
          <p:nvPr/>
        </p:nvSpPr>
        <p:spPr bwMode="auto">
          <a:xfrm>
            <a:off x="6934200" y="2438400"/>
            <a:ext cx="0" cy="914400"/>
          </a:xfrm>
          <a:prstGeom prst="line">
            <a:avLst/>
          </a:prstGeom>
          <a:noFill/>
          <a:ln w="508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2" name="Line 11"/>
          <p:cNvSpPr>
            <a:spLocks noChangeShapeType="1"/>
          </p:cNvSpPr>
          <p:nvPr/>
        </p:nvSpPr>
        <p:spPr bwMode="auto">
          <a:xfrm>
            <a:off x="5651500" y="3357563"/>
            <a:ext cx="0" cy="935037"/>
          </a:xfrm>
          <a:prstGeom prst="line">
            <a:avLst/>
          </a:prstGeom>
          <a:noFill/>
          <a:ln w="508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3" name="Line 12"/>
          <p:cNvSpPr>
            <a:spLocks noChangeShapeType="1"/>
          </p:cNvSpPr>
          <p:nvPr/>
        </p:nvSpPr>
        <p:spPr bwMode="auto">
          <a:xfrm>
            <a:off x="4356100" y="4292600"/>
            <a:ext cx="12700" cy="890588"/>
          </a:xfrm>
          <a:prstGeom prst="line">
            <a:avLst/>
          </a:prstGeom>
          <a:noFill/>
          <a:ln w="508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4" name="Line 13"/>
          <p:cNvSpPr>
            <a:spLocks noChangeShapeType="1"/>
          </p:cNvSpPr>
          <p:nvPr/>
        </p:nvSpPr>
        <p:spPr bwMode="auto">
          <a:xfrm>
            <a:off x="3059113" y="5157788"/>
            <a:ext cx="0" cy="914400"/>
          </a:xfrm>
          <a:prstGeom prst="line">
            <a:avLst/>
          </a:prstGeom>
          <a:noFill/>
          <a:ln w="508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5" name="Text Box 14"/>
          <p:cNvSpPr txBox="1">
            <a:spLocks noChangeArrowheads="1"/>
          </p:cNvSpPr>
          <p:nvPr/>
        </p:nvSpPr>
        <p:spPr bwMode="auto">
          <a:xfrm>
            <a:off x="7010400" y="2590800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Georgia" pitchFamily="18" charset="0"/>
              </a:rPr>
              <a:t>Отличное</a:t>
            </a:r>
          </a:p>
        </p:txBody>
      </p:sp>
      <p:sp>
        <p:nvSpPr>
          <p:cNvPr id="13326" name="Text Box 16"/>
          <p:cNvSpPr txBox="1">
            <a:spLocks noChangeArrowheads="1"/>
          </p:cNvSpPr>
          <p:nvPr/>
        </p:nvSpPr>
        <p:spPr bwMode="auto">
          <a:xfrm>
            <a:off x="5715000" y="3505200"/>
            <a:ext cx="30543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Georgia" pitchFamily="18" charset="0"/>
              </a:rPr>
              <a:t>Мне было интересно</a:t>
            </a:r>
          </a:p>
          <a:p>
            <a:endParaRPr lang="ru-RU" sz="1800">
              <a:latin typeface="Arial" pitchFamily="34" charset="0"/>
            </a:endParaRPr>
          </a:p>
        </p:txBody>
      </p:sp>
      <p:sp>
        <p:nvSpPr>
          <p:cNvPr id="13327" name="Text Box 17"/>
          <p:cNvSpPr txBox="1">
            <a:spLocks noChangeArrowheads="1"/>
          </p:cNvSpPr>
          <p:nvPr/>
        </p:nvSpPr>
        <p:spPr bwMode="auto">
          <a:xfrm>
            <a:off x="4479925" y="4581525"/>
            <a:ext cx="256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Georgia" pitchFamily="18" charset="0"/>
              </a:rPr>
              <a:t>Мне было трудно</a:t>
            </a:r>
          </a:p>
        </p:txBody>
      </p:sp>
      <p:sp>
        <p:nvSpPr>
          <p:cNvPr id="13328" name="Text Box 18"/>
          <p:cNvSpPr txBox="1">
            <a:spLocks noChangeArrowheads="1"/>
          </p:cNvSpPr>
          <p:nvPr/>
        </p:nvSpPr>
        <p:spPr bwMode="auto">
          <a:xfrm>
            <a:off x="3327400" y="5302250"/>
            <a:ext cx="13350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Georgia" pitchFamily="18" charset="0"/>
              </a:rPr>
              <a:t>Я устал</a:t>
            </a:r>
          </a:p>
          <a:p>
            <a:r>
              <a:rPr lang="ru-RU" sz="2000" b="1">
                <a:latin typeface="Georgia" pitchFamily="18" charset="0"/>
              </a:rPr>
              <a:t>Я устала</a:t>
            </a:r>
          </a:p>
        </p:txBody>
      </p:sp>
      <p:pic>
        <p:nvPicPr>
          <p:cNvPr id="13329" name="Рисунок 22" descr="цв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13" y="5286375"/>
            <a:ext cx="1220787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0" name="Рисунок 23" descr="цв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5572125"/>
            <a:ext cx="10826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1" name="Рисунок 24" descr="цв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5429250"/>
            <a:ext cx="11541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2" name="Рисунок 25" descr="цв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5786438"/>
            <a:ext cx="1154113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3" name="Рисунок 26" descr="цв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5643563"/>
            <a:ext cx="11430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4" name="Picture 2" descr="G:\Анемированные\4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75" y="1357313"/>
            <a:ext cx="121602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5" name="Picture 17" descr="2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805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-0.05255 C 0.00208 -0.07986 0.00746 -0.10301 0.01458 -0.12847 C 0.0177 -0.13935 0.01875 -0.15139 0.02395 -0.16111 C 0.02569 -0.16875 0.02795 -0.17732 0.03211 -0.18287 C 0.03316 -0.18588 0.03489 -0.19097 0.03663 -0.19375 C 0.03836 -0.19653 0.04097 -0.19838 0.04253 -0.20139 C 0.04878 -0.21435 0.0592 -0.22847 0.07048 -0.23241 C 0.08177 -0.24213 0.10017 -0.23611 0.11111 -0.23542 C 0.11614 -0.23334 0.12152 -0.22662 0.125 -0.22153 C 0.12847 -0.20834 0.13437 -0.19676 0.13663 -0.18287 C 0.13593 -0.16412 0.13802 -0.15718 0.13316 -0.14398 " pathEditMode="relative" rAng="0" ptsTypes="ffffffffffA">
                                      <p:cBhvr>
                                        <p:cTn id="11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316 -0.14398 C 0.13351 -0.14884 0.13421 -0.15347 0.13438 -0.1581 C 0.1349 -0.17338 0.13473 -0.18843 0.13542 -0.20347 C 0.13577 -0.21204 0.13889 -0.22176 0.14011 -0.23033 C 0.14115 -0.2382 0.1415 -0.24514 0.14619 -0.2507 C 0.14827 -0.26019 0.15139 -0.2706 0.15556 -0.27894 C 0.15955 -0.29676 0.16945 -0.32523 0.17917 -0.33843 C 0.18542 -0.34699 0.1941 -0.35046 0.20174 -0.35579 C 0.22014 -0.35509 0.25712 -0.3625 0.27414 -0.33843 C 0.27709 -0.32732 0.28403 -0.32037 0.28716 -0.3088 C 0.29028 -0.29746 0.28716 -0.28472 0.28716 -0.27269 " pathEditMode="relative" rAng="0" ptsTypes="ffffffffffA">
                                      <p:cBhvr>
                                        <p:cTn id="15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-1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437 -0.27269 C 0.28541 -0.31135 0.28402 -0.30903 0.29253 -0.33611 C 0.29444 -0.35047 0.30121 -0.36366 0.30642 -0.37639 C 0.30764 -0.38264 0.30833 -0.38658 0.31111 -0.3919 C 0.31354 -0.40347 0.31614 -0.40857 0.32031 -0.41991 C 0.32152 -0.42315 0.32482 -0.42454 0.32621 -0.42755 C 0.32934 -0.43426 0.33437 -0.44074 0.3401 -0.44306 C 0.34809 -0.45047 0.35781 -0.45023 0.36684 -0.45394 C 0.37829 -0.45347 0.39965 -0.4551 0.41215 -0.44931 C 0.41788 -0.44213 0.41076 -0.45023 0.41805 -0.44468 C 0.42916 -0.43635 0.421 -0.44005 0.42847 -0.43704 C 0.4375 -0.425 0.43663 -0.41875 0.43663 -0.40139 " pathEditMode="relative" ptsTypes="fffffffffffA">
                                      <p:cBhvr>
                                        <p:cTn id="19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663 -0.40139 C 0.43628 -0.40648 0.43541 -0.41181 0.43541 -0.4169 C 0.43541 -0.44815 0.43489 -0.46088 0.4401 -0.48519 C 0.44166 -0.49213 0.44201 -0.50162 0.446 -0.50695 C 0.44739 -0.5169 0.45347 -0.53218 0.45764 -0.54097 C 0.46284 -0.55208 0.46788 -0.56875 0.475 -0.57824 C 0.47864 -0.5831 0.48298 -0.58727 0.48663 -0.59213 C 0.49045 -0.59722 0.49288 -0.60301 0.49826 -0.60602 C 0.50399 -0.60926 0.51909 -0.61435 0.525 -0.61528 C 0.52725 -0.61505 0.54427 -0.6132 0.54704 -0.61227 C 0.55191 -0.61088 0.55121 -0.60857 0.5552 -0.60602 C 0.56527 -0.59931 0.55208 -0.60996 0.56215 -0.60301 C 0.56718 -0.59954 0.57066 -0.59607 0.57621 -0.59375 C 0.57864 -0.58866 0.58055 -0.58611 0.58437 -0.58287 C 0.58576 -0.54815 0.58541 -0.56644 0.58541 -0.52847 " pathEditMode="relative" ptsTypes="ffffffffffffffA">
                                      <p:cBhvr>
                                        <p:cTn id="23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6866" name="Picture 2" descr="F:\сказка\m-gusi-lebed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0"/>
            <a:ext cx="8572500" cy="6858000"/>
          </a:xfrm>
          <a:prstGeom prst="rect">
            <a:avLst/>
          </a:prstGeom>
          <a:noFill/>
        </p:spPr>
      </p:pic>
      <p:pic>
        <p:nvPicPr>
          <p:cNvPr id="5" name="Picture 17" descr="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805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  <a:gradFill rotWithShape="1">
            <a:gsLst>
              <a:gs pos="0">
                <a:srgbClr val="00CCFF"/>
              </a:gs>
              <a:gs pos="50000">
                <a:schemeClr val="bg1"/>
              </a:gs>
              <a:gs pos="100000">
                <a:srgbClr val="00CCFF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mtClean="0"/>
          </a:p>
          <a:p>
            <a:pPr eaLnBrk="1" hangingPunct="1">
              <a:buFontTx/>
              <a:buNone/>
              <a:defRPr/>
            </a:pPr>
            <a:r>
              <a:rPr lang="ru-RU" sz="2800" b="1" smtClean="0"/>
              <a:t>               </a:t>
            </a:r>
            <a:endParaRPr lang="ru-RU" smtClean="0"/>
          </a:p>
        </p:txBody>
      </p:sp>
      <p:pic>
        <p:nvPicPr>
          <p:cNvPr id="14340" name="Picture 4" descr="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0"/>
            <a:ext cx="91805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WordArt 6"/>
          <p:cNvSpPr>
            <a:spLocks noChangeArrowheads="1" noChangeShapeType="1" noTextEdit="1"/>
          </p:cNvSpPr>
          <p:nvPr/>
        </p:nvSpPr>
        <p:spPr bwMode="auto">
          <a:xfrm rot="-1601508">
            <a:off x="1695450" y="2054225"/>
            <a:ext cx="5559425" cy="13112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scene3d>
              <a:camera prst="legacyPerspectiveFront">
                <a:rot lat="19799980" lon="19439992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6960000" scaled="1"/>
                </a:gradFill>
                <a:latin typeface="Georgia"/>
              </a:rPr>
              <a:t>Молодцы!</a:t>
            </a:r>
          </a:p>
        </p:txBody>
      </p:sp>
      <p:pic>
        <p:nvPicPr>
          <p:cNvPr id="14342" name="Рисунок 6" descr="0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30525" y="4481513"/>
            <a:ext cx="1530350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7" descr="0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314993">
            <a:off x="3859213" y="4968875"/>
            <a:ext cx="952500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Рисунок 8" descr="0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38" y="4214813"/>
            <a:ext cx="1589087" cy="23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Рисунок 10" descr="0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8" y="4500563"/>
            <a:ext cx="1570037" cy="20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Рисунок 11" descr="0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38" y="4214813"/>
            <a:ext cx="1589087" cy="23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Рисунок 12" descr="0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25" y="4214813"/>
            <a:ext cx="1589088" cy="23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Рисунок 13" descr="0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14813"/>
            <a:ext cx="1589088" cy="23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9" name="Рисунок 14" descr="0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4214813"/>
            <a:ext cx="1589087" cy="23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Рисунок 15" descr="0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0" y="4857750"/>
            <a:ext cx="1589088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1" name="Рисунок 16" descr="0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38" y="5286375"/>
            <a:ext cx="1589087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2" name="Рисунок 17" descr="0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13" y="5072063"/>
            <a:ext cx="1589087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3" name="Picture 2" descr="G:\Анемированные\4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0" y="857250"/>
            <a:ext cx="121602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4" name="Picture 2" descr="G:\Анемированные\4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25" y="3000375"/>
            <a:ext cx="121602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  <a:gradFill rotWithShape="1">
            <a:gsLst>
              <a:gs pos="0">
                <a:srgbClr val="00CCFF"/>
              </a:gs>
              <a:gs pos="50000">
                <a:schemeClr val="bg1"/>
              </a:gs>
              <a:gs pos="100000">
                <a:srgbClr val="00CCFF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  <p:pic>
        <p:nvPicPr>
          <p:cNvPr id="2052" name="Picture 5" descr="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7" descr="http://www.edu54.ru/sites/default/files/upload/2010/08/f1373179c1c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92696"/>
            <a:ext cx="393842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059832" y="3356992"/>
            <a:ext cx="5256584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Думать – </a:t>
            </a:r>
            <a:r>
              <a:rPr lang="ru-RU" sz="3200" b="1" dirty="0" smtClean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коллективно! 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Решать – </a:t>
            </a:r>
            <a:r>
              <a:rPr lang="ru-RU" sz="3200" b="1" dirty="0" smtClean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оперативно!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Отвечать – </a:t>
            </a:r>
            <a:r>
              <a:rPr lang="ru-RU" sz="3200" b="1" dirty="0" smtClean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доказательно!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Учиться – </a:t>
            </a:r>
            <a:r>
              <a:rPr lang="ru-RU" sz="3200" b="1" dirty="0" smtClean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старательно!</a:t>
            </a:r>
            <a:endParaRPr lang="ru-RU" sz="3200" b="1" dirty="0">
              <a:solidFill>
                <a:srgbClr val="000066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8024" y="836712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НАШ  ДЕВИЗ: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lum bright="-24000" contrast="12000"/>
          </a:blip>
          <a:srcRect/>
          <a:stretch>
            <a:fillRect/>
          </a:stretch>
        </p:blipFill>
        <p:spPr>
          <a:xfrm>
            <a:off x="304800" y="0"/>
            <a:ext cx="8534400" cy="6858000"/>
          </a:xfrm>
          <a:noFill/>
        </p:spPr>
      </p:pic>
      <p:pic>
        <p:nvPicPr>
          <p:cNvPr id="3076" name="Picture 4" descr="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331640" y="1844824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67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76056" y="3573016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41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2852936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17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91680" y="2924944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38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67744" y="1916832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12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99792" y="3356992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54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067944" y="3068960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85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19872" y="2348880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78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99992" y="1988840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33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508104" y="2564904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91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91680" y="4725144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C00000"/>
                </a:solidFill>
              </a:rPr>
              <a:t>У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043608" y="4941168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C00000"/>
                </a:solidFill>
              </a:rPr>
              <a:t>Г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339752" y="4581128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C00000"/>
                </a:solidFill>
              </a:rPr>
              <a:t>С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987824" y="4725144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C00000"/>
                </a:solidFill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635896" y="4653136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-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588224" y="2852936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99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283968" y="4869160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C00000"/>
                </a:solidFill>
              </a:rPr>
              <a:t>Л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932040" y="4581128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C00000"/>
                </a:solidFill>
              </a:rPr>
              <a:t>Е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580112" y="4725144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C00000"/>
                </a:solidFill>
              </a:rPr>
              <a:t>Б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228184" y="4941168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C00000"/>
                </a:solidFill>
              </a:rPr>
              <a:t>Е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7524328" y="5013176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C00000"/>
                </a:solidFill>
              </a:rPr>
              <a:t>И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876256" y="4509120"/>
            <a:ext cx="648072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C00000"/>
                </a:solidFill>
              </a:rPr>
              <a:t>Д</a:t>
            </a:r>
          </a:p>
        </p:txBody>
      </p:sp>
      <p:pic>
        <p:nvPicPr>
          <p:cNvPr id="33" name="Picture 5" descr="7h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692696"/>
            <a:ext cx="1752600" cy="1165225"/>
          </a:xfrm>
          <a:prstGeom prst="rect">
            <a:avLst/>
          </a:prstGeom>
          <a:noFill/>
        </p:spPr>
      </p:pic>
      <p:pic>
        <p:nvPicPr>
          <p:cNvPr id="34" name="Picture 5" descr="7h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1628800"/>
            <a:ext cx="1752600" cy="1165225"/>
          </a:xfrm>
          <a:prstGeom prst="rect">
            <a:avLst/>
          </a:prstGeom>
          <a:noFill/>
        </p:spPr>
      </p:pic>
      <p:pic>
        <p:nvPicPr>
          <p:cNvPr id="35" name="Picture 5" descr="7h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1196752"/>
            <a:ext cx="1752600" cy="1165225"/>
          </a:xfrm>
          <a:prstGeom prst="rect">
            <a:avLst/>
          </a:prstGeom>
          <a:noFill/>
        </p:spPr>
      </p:pic>
      <p:pic>
        <p:nvPicPr>
          <p:cNvPr id="36" name="Picture 5" descr="7h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404664"/>
            <a:ext cx="1752600" cy="1165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.06297 L -0.13004 0.39908 " pathEditMode="relative" ptsTypes="AA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48148E-6 L 0.10625 0.24143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" y="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C -0.09687 0.15255 -0.19375 0.30602 -0.23229 0.36759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" y="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81481E-6 C 0.06041 0.10046 0.121 0.20138 0.14566 0.2416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7 L -0.15365 0.15764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85185E-6 L 0.16927 0.21018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1 0.02106 L 0.38194 0.37801 " pathEditMode="relative" rAng="0" ptsTypes="AA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" y="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59259E-6 L 0.2323 0.30463 " pathEditMode="relative" rAng="0" ptsTypes="AA">
                                      <p:cBhvr>
                                        <p:cTn id="9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" y="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 L 0.24028 0.29398 " pathEditMode="relative" rAng="0" ptsTypes="AA">
                                      <p:cBhvr>
                                        <p:cTn id="10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11111E-6 L 0.14566 0.2625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500"/>
                            </p:stCondLst>
                            <p:childTnLst>
                              <p:par>
                                <p:cTn id="1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48148E-6 L 0.10643 0.27292 " pathEditMode="relative" rAng="0" ptsTypes="AA">
                                      <p:cBhvr>
                                        <p:cTn id="1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"/>
                            </p:stCondLst>
                            <p:childTnLst>
                              <p:par>
                                <p:cTn id="1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0"/>
                            </p:stCondLst>
                            <p:childTnLst>
                              <p:par>
                                <p:cTn id="1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000"/>
                            </p:stCondLst>
                            <p:childTnLst>
                              <p:par>
                                <p:cTn id="1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3" grpId="1" animBg="1"/>
      <p:bldP spid="24" grpId="0" animBg="1"/>
      <p:bldP spid="25" grpId="0" animBg="1"/>
      <p:bldP spid="26" grpId="0" animBg="1"/>
      <p:bldP spid="27" grpId="0" animBg="1"/>
      <p:bldP spid="30" grpId="0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9" name="Picture 7" descr="F:\Новая папка\пкп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52928" cy="6046440"/>
          </a:xfrm>
          <a:prstGeom prst="rect">
            <a:avLst/>
          </a:prstGeom>
          <a:noFill/>
        </p:spPr>
      </p:pic>
      <p:pic>
        <p:nvPicPr>
          <p:cNvPr id="3076" name="Picture 4" descr="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сказка\5384739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1520" y="0"/>
            <a:ext cx="8568952" cy="68580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3203848" y="3284984"/>
            <a:ext cx="6480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rgbClr val="FFFF00"/>
                </a:solidFill>
              </a:rPr>
              <a:t>7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55776" y="2276872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16,</a:t>
            </a:r>
            <a:endParaRPr lang="ru-RU" sz="60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07904" y="2276872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18</a:t>
            </a:r>
            <a:endParaRPr lang="ru-RU" sz="6000" b="1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1760" y="3284984"/>
            <a:ext cx="792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5,</a:t>
            </a:r>
            <a:endParaRPr lang="ru-RU" sz="60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39952" y="4365104"/>
            <a:ext cx="7136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FF00"/>
                </a:solidFill>
              </a:rPr>
              <a:t>3</a:t>
            </a:r>
            <a:r>
              <a:rPr lang="ru-RU" sz="5400" b="1" dirty="0" smtClean="0">
                <a:solidFill>
                  <a:srgbClr val="FFFF00"/>
                </a:solidFill>
              </a:rPr>
              <a:t>,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43808" y="4437112"/>
            <a:ext cx="10647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14,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79712" y="4437112"/>
            <a:ext cx="7136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1,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4437112"/>
            <a:ext cx="10647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12,</a:t>
            </a:r>
            <a:endParaRPr lang="ru-RU" sz="5400" b="1" dirty="0">
              <a:solidFill>
                <a:srgbClr val="FFFF00"/>
              </a:solidFill>
            </a:endParaRPr>
          </a:p>
        </p:txBody>
      </p:sp>
      <p:pic>
        <p:nvPicPr>
          <p:cNvPr id="3076" name="Picture 4" descr="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23528" y="404664"/>
            <a:ext cx="6264696" cy="2195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  <a:buFontTx/>
              <a:buChar char="-"/>
              <a:tabLst>
                <a:tab pos="685800" algn="l"/>
              </a:tabLst>
            </a:pPr>
            <a:r>
              <a:rPr lang="ru-RU" sz="23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Чему равна сумма чисел 7 и 5? </a:t>
            </a:r>
            <a:endParaRPr lang="ru-RU" sz="2300" dirty="0" smtClean="0">
              <a:solidFill>
                <a:schemeClr val="bg1"/>
              </a:solidFill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1000"/>
              </a:spcAft>
              <a:tabLst>
                <a:tab pos="685800" algn="l"/>
              </a:tabLst>
            </a:pPr>
            <a:r>
              <a:rPr lang="ru-RU" sz="2300" b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3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- На сколько 10 больше 9? </a:t>
            </a:r>
            <a:endParaRPr lang="ru-RU" sz="2300" dirty="0" smtClean="0">
              <a:solidFill>
                <a:schemeClr val="bg1"/>
              </a:solidFill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265" algn="l"/>
              </a:tabLst>
            </a:pPr>
            <a:r>
              <a:rPr lang="ru-RU" sz="2300" b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- </a:t>
            </a:r>
            <a:r>
              <a:rPr lang="ru-RU" sz="23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Число 8 увеличить на 6. </a:t>
            </a:r>
            <a:endParaRPr lang="ru-RU" sz="2300" dirty="0">
              <a:solidFill>
                <a:schemeClr val="bg1"/>
              </a:solidFill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265" algn="l"/>
              </a:tabLst>
            </a:pPr>
            <a:r>
              <a:rPr lang="ru-RU" sz="2300" b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-</a:t>
            </a:r>
            <a:r>
              <a:rPr lang="ru-RU" sz="23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Уменьшаемое  - 11, вычитаемое – 8. </a:t>
            </a:r>
            <a:endParaRPr lang="ru-RU" sz="2300" dirty="0" smtClean="0">
              <a:solidFill>
                <a:schemeClr val="bg1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tabLst>
                <a:tab pos="215265" algn="l"/>
              </a:tabLst>
            </a:pPr>
            <a:r>
              <a:rPr lang="ru-RU" sz="23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Чему </a:t>
            </a:r>
            <a:r>
              <a:rPr lang="ru-RU" sz="23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равна разность чисел? </a:t>
            </a:r>
            <a:endParaRPr lang="ru-RU" sz="2300" dirty="0">
              <a:solidFill>
                <a:schemeClr val="bg1"/>
              </a:solidFill>
              <a:latin typeface="Calibri"/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85185E-6 L -0.00226 -0.30879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85185E-6 L -0.13611 -0.30879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" y="-1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14878 -0.1618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" y="-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85185E-6 L -0.29045 -0.15139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" y="-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6" grpId="0"/>
      <p:bldP spid="17" grpId="0"/>
      <p:bldP spid="18" grpId="0"/>
      <p:bldP spid="15" grpId="0"/>
      <p:bldP spid="15" grpId="1"/>
      <p:bldP spid="14" grpId="0"/>
      <p:bldP spid="14" grpId="1"/>
      <p:bldP spid="11" grpId="0"/>
      <p:bldP spid="11" grpId="1"/>
      <p:bldP spid="10" grpId="0"/>
      <p:bldP spid="1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сказка\img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4" descr="29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89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1560" y="4293096"/>
          <a:ext cx="6768752" cy="189673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465400"/>
                <a:gridCol w="1884085"/>
                <a:gridCol w="1691075"/>
                <a:gridCol w="1728192"/>
              </a:tblGrid>
              <a:tr h="39609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</a:rPr>
                        <a:t>1 уровень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</a:rPr>
                        <a:t>2 уровень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solidFill>
                            <a:srgbClr val="FF0000"/>
                          </a:solidFill>
                        </a:rPr>
                        <a:t>3 уровень</a:t>
                      </a:r>
                      <a:endParaRPr lang="ru-RU" sz="24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</a:rPr>
                        <a:t>4 уровень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761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3 + 5 = …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2 + 7 = …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4 + … =  7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20 + 60 = </a:t>
                      </a:r>
                      <a:r>
                        <a:rPr lang="ru-RU" sz="2400" dirty="0" smtClean="0"/>
                        <a:t> …</a:t>
                      </a:r>
                      <a:endParaRPr lang="ru-RU" sz="2400" dirty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10 + 50 </a:t>
                      </a:r>
                      <a:r>
                        <a:rPr lang="ru-RU" sz="2400" dirty="0" smtClean="0"/>
                        <a:t>=  </a:t>
                      </a:r>
                      <a:r>
                        <a:rPr lang="ru-RU" sz="2400" dirty="0"/>
                        <a:t>…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20 + … </a:t>
                      </a:r>
                      <a:r>
                        <a:rPr lang="ru-RU" sz="2400" dirty="0" smtClean="0"/>
                        <a:t>=  </a:t>
                      </a:r>
                      <a:r>
                        <a:rPr lang="ru-RU" sz="2400" dirty="0"/>
                        <a:t>50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91 = </a:t>
                      </a:r>
                      <a:r>
                        <a:rPr lang="ru-RU" sz="2400" dirty="0" smtClean="0"/>
                        <a:t> 90 </a:t>
                      </a:r>
                      <a:r>
                        <a:rPr lang="ru-RU" sz="2400" dirty="0"/>
                        <a:t>+ …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44 =  </a:t>
                      </a:r>
                      <a:r>
                        <a:rPr lang="ru-RU" sz="2400" dirty="0"/>
                        <a:t>… + 1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77 </a:t>
                      </a:r>
                      <a:r>
                        <a:rPr lang="ru-RU" sz="2400" dirty="0" smtClean="0"/>
                        <a:t>=  </a:t>
                      </a:r>
                      <a:r>
                        <a:rPr lang="ru-RU" sz="2400" dirty="0"/>
                        <a:t>… + …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60 + 4 =  …</a:t>
                      </a:r>
                      <a:endParaRPr lang="ru-RU" sz="2400" dirty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70 </a:t>
                      </a:r>
                      <a:r>
                        <a:rPr lang="ru-RU" sz="2400" dirty="0" smtClean="0"/>
                        <a:t>+ 8 =  …</a:t>
                      </a:r>
                      <a:endParaRPr lang="ru-RU" sz="2400" dirty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50 </a:t>
                      </a:r>
                      <a:r>
                        <a:rPr lang="ru-RU" sz="2400" dirty="0" smtClean="0"/>
                        <a:t>+… =  59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сказка\slide-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951" r="10608"/>
          <a:stretch>
            <a:fillRect/>
          </a:stretch>
        </p:blipFill>
        <p:spPr bwMode="auto">
          <a:xfrm>
            <a:off x="-1" y="188640"/>
            <a:ext cx="9144001" cy="6480720"/>
          </a:xfrm>
          <a:prstGeom prst="rect">
            <a:avLst/>
          </a:prstGeom>
          <a:noFill/>
        </p:spPr>
      </p:pic>
      <p:pic>
        <p:nvPicPr>
          <p:cNvPr id="5" name="Picture 4" descr="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F:\сказка\img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4" descr="29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635896" y="4509120"/>
            <a:ext cx="5112568" cy="172047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558800" algn="l"/>
                <a:tab pos="1047115" algn="ctr"/>
              </a:tabLst>
            </a:pPr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        </a:t>
            </a:r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Маша встряхнула  </a:t>
            </a:r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с  нижних  веток  </a:t>
            </a:r>
            <a:r>
              <a:rPr lang="ru-RU" sz="23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36  маленьких  </a:t>
            </a:r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и </a:t>
            </a:r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3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2  </a:t>
            </a:r>
            <a:r>
              <a:rPr lang="ru-RU" sz="23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больших  </a:t>
            </a:r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яблока. Сколько  яблок  </a:t>
            </a:r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встряхнула Маша?</a:t>
            </a:r>
            <a:endParaRPr lang="ru-RU" sz="2300" b="1" dirty="0">
              <a:solidFill>
                <a:schemeClr val="tx2">
                  <a:lumMod val="75000"/>
                </a:schemeClr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8224" y="3212976"/>
            <a:ext cx="1944216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36 + 2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:\сказка\971454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1" y="260648"/>
            <a:ext cx="8712969" cy="6408712"/>
          </a:xfrm>
          <a:prstGeom prst="rect">
            <a:avLst/>
          </a:prstGeom>
          <a:noFill/>
        </p:spPr>
      </p:pic>
      <p:pic>
        <p:nvPicPr>
          <p:cNvPr id="4" name="Picture 4" descr="29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958" y="0"/>
            <a:ext cx="91489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39552" y="4653136"/>
            <a:ext cx="5184576" cy="15081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Маша  встряхнула </a:t>
            </a: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 </a:t>
            </a:r>
            <a:r>
              <a:rPr lang="ru-RU" sz="2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верхних  </a:t>
            </a: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веток  </a:t>
            </a:r>
            <a:r>
              <a:rPr lang="ru-RU" sz="2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36  </a:t>
            </a:r>
            <a:r>
              <a:rPr lang="ru-RU" sz="2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красных  </a:t>
            </a: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ru-RU" sz="2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зелёных  </a:t>
            </a:r>
            <a:r>
              <a:rPr lang="ru-RU" sz="2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яблок. Сколько </a:t>
            </a: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яблок встряхнула Маша?</a:t>
            </a:r>
            <a:endParaRPr lang="ru-RU" sz="23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7704" y="3284984"/>
            <a:ext cx="2088232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 36 + 20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338</Words>
  <Application>Microsoft Office PowerPoint</Application>
  <PresentationFormat>Экран (4:3)</PresentationFormat>
  <Paragraphs>106</Paragraphs>
  <Slides>19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Определи своё настроение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25</cp:revision>
  <dcterms:created xsi:type="dcterms:W3CDTF">2018-11-12T21:22:53Z</dcterms:created>
  <dcterms:modified xsi:type="dcterms:W3CDTF">2018-11-14T06:48:54Z</dcterms:modified>
</cp:coreProperties>
</file>