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9" r:id="rId5"/>
    <p:sldId id="260" r:id="rId6"/>
    <p:sldId id="261" r:id="rId7"/>
    <p:sldId id="263" r:id="rId8"/>
    <p:sldId id="262" r:id="rId9"/>
    <p:sldId id="278" r:id="rId10"/>
    <p:sldId id="267" r:id="rId11"/>
    <p:sldId id="277" r:id="rId12"/>
    <p:sldId id="274" r:id="rId13"/>
    <p:sldId id="273" r:id="rId14"/>
    <p:sldId id="281" r:id="rId15"/>
    <p:sldId id="276" r:id="rId16"/>
    <p:sldId id="272" r:id="rId17"/>
    <p:sldId id="275" r:id="rId18"/>
    <p:sldId id="271" r:id="rId19"/>
    <p:sldId id="270" r:id="rId20"/>
    <p:sldId id="264" r:id="rId21"/>
    <p:sldId id="279" r:id="rId22"/>
    <p:sldId id="266" r:id="rId23"/>
    <p:sldId id="26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10" autoAdjust="0"/>
  </p:normalViewPr>
  <p:slideViewPr>
    <p:cSldViewPr>
      <p:cViewPr varScale="1">
        <p:scale>
          <a:sx n="75" d="100"/>
          <a:sy n="75" d="100"/>
        </p:scale>
        <p:origin x="-11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B71DD-74BF-46A9-8483-4AE502D6E924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C3EBFB-0C38-4B60-9AA2-C9E2C88408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Внизу кадр из фильма</a:t>
            </a:r>
            <a:r>
              <a:rPr lang="ru-RU" baseline="0" dirty="0" smtClean="0"/>
              <a:t> С. </a:t>
            </a:r>
            <a:r>
              <a:rPr lang="ru-RU" baseline="0" dirty="0" err="1" smtClean="0"/>
              <a:t>Эзенштейна</a:t>
            </a:r>
            <a:r>
              <a:rPr lang="ru-RU" baseline="0" dirty="0" smtClean="0"/>
              <a:t> «Александр Невский»: Великий Новгород, колокол возвещает о военном сборе.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C3EBFB-0C38-4B60-9AA2-C9E2C88408A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C3EBFB-0C38-4B60-9AA2-C9E2C88408A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Решающее сражение произошло на скованном льдом Чудском озере. Лед был еще достаточно толст и прочен. Почему же спасавшиеся бегством ливонские рыцари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провалилились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под лёд и утонули, а русские воины нет? Секрет заключался в том, что неподалёку от  Вороньего камня со дна озера били теплые ключи, образуя сиговины. Поэтому в этом месте лет лёд был менее прочен, чем в других местах. Подводные ключи били снизу прямо по ледяному покрову. Русские об этом знали и обходили эти места. А неприятель об этом не мог знать, бежал туда напрямик и попадал в ловушку.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C3EBFB-0C38-4B60-9AA2-C9E2C88408A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87BD7-E053-43A1-8372-CF427F04688D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841D3-3386-4DD1-BE1D-E97F856B2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7622"/>
            <a:ext cx="63991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I:\НОУ\НОУ_ВСЕ\Ануфриев Никита_2 з-класс\Информационная база\photo_2020-07-22_181908.jpeg"/>
          <p:cNvPicPr>
            <a:picLocks noChangeAspect="1" noChangeArrowheads="1"/>
          </p:cNvPicPr>
          <p:nvPr/>
        </p:nvPicPr>
        <p:blipFill>
          <a:blip r:embed="rId2" cstate="print"/>
          <a:srcRect l="7891" t="4988" r="54663" b="2317"/>
          <a:stretch>
            <a:fillRect/>
          </a:stretch>
        </p:blipFill>
        <p:spPr bwMode="auto">
          <a:xfrm>
            <a:off x="0" y="300381"/>
            <a:ext cx="4716016" cy="6557619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005064"/>
            <a:ext cx="2448272" cy="1368152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400" b="1" dirty="0" smtClean="0">
                <a:solidFill>
                  <a:srgbClr val="7030A0"/>
                </a:solidFill>
              </a:rPr>
              <a:t>Исследовательский 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400" b="1" dirty="0" smtClean="0">
                <a:solidFill>
                  <a:srgbClr val="7030A0"/>
                </a:solidFill>
              </a:rPr>
              <a:t>и </a:t>
            </a:r>
            <a:r>
              <a:rPr lang="ru-RU" sz="1400" b="1" dirty="0" err="1" smtClean="0">
                <a:solidFill>
                  <a:srgbClr val="7030A0"/>
                </a:solidFill>
              </a:rPr>
              <a:t>практико-ориенти</a:t>
            </a:r>
            <a:r>
              <a:rPr lang="ru-RU" sz="1400" b="1" dirty="0" smtClean="0">
                <a:solidFill>
                  <a:srgbClr val="7030A0"/>
                </a:solidFill>
              </a:rPr>
              <a:t>-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400" b="1" dirty="0" err="1" smtClean="0">
                <a:solidFill>
                  <a:srgbClr val="7030A0"/>
                </a:solidFill>
              </a:rPr>
              <a:t>рованный</a:t>
            </a:r>
            <a:r>
              <a:rPr lang="ru-RU" sz="1400" b="1" dirty="0" smtClean="0">
                <a:solidFill>
                  <a:srgbClr val="7030A0"/>
                </a:solidFill>
              </a:rPr>
              <a:t> школьный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400" b="1" dirty="0" smtClean="0">
                <a:solidFill>
                  <a:srgbClr val="7030A0"/>
                </a:solidFill>
              </a:rPr>
              <a:t> проект 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400" b="1" dirty="0" smtClean="0">
                <a:solidFill>
                  <a:srgbClr val="7030A0"/>
                </a:solidFill>
              </a:rPr>
              <a:t>«Старт в науку»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548680"/>
            <a:ext cx="6179897" cy="2062103"/>
          </a:xfrm>
          <a:prstGeom prst="rect">
            <a:avLst/>
          </a:prstGeom>
          <a:noFill/>
          <a:ln w="3175"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>
              <a:lnSpc>
                <a:spcPct val="80000"/>
              </a:lnSpc>
            </a:pP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     Полководческое</a:t>
            </a:r>
          </a:p>
          <a:p>
            <a:pPr algn="r">
              <a:lnSpc>
                <a:spcPct val="80000"/>
              </a:lnSpc>
            </a:pP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величие</a:t>
            </a:r>
          </a:p>
          <a:p>
            <a:pPr algn="r">
              <a:lnSpc>
                <a:spcPct val="80000"/>
              </a:lnSpc>
            </a:pP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 Александра</a:t>
            </a:r>
          </a:p>
          <a:p>
            <a:pPr algn="r">
              <a:lnSpc>
                <a:spcPct val="80000"/>
              </a:lnSpc>
              <a:tabLst>
                <a:tab pos="2247900" algn="l"/>
              </a:tabLst>
            </a:pP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 Невского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419872" y="3436434"/>
            <a:ext cx="60476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1063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о  л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и  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3421063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ученик 2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класса</a:t>
            </a:r>
          </a:p>
          <a:p>
            <a:pPr marL="0" marR="0" lvl="0" indent="3421063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школы </a:t>
            </a:r>
            <a:r>
              <a:rPr lang="ru-RU" sz="16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№ 182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indent="3421063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cap="all" dirty="0" smtClean="0">
                <a:solidFill>
                  <a:schemeClr val="bg1"/>
                </a:solidFill>
                <a:latin typeface="+mj-lt"/>
                <a:ea typeface="Calibri" pitchFamily="34" charset="0"/>
                <a:cs typeface="Times New Roman" pitchFamily="18" charset="0"/>
              </a:rPr>
              <a:t>Ануфриев Никита.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3421063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2120" y="6165304"/>
            <a:ext cx="252028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latin typeface="+mj-lt"/>
              </a:rPr>
              <a:t>Нижний Новгород, 2021–2022 </a:t>
            </a:r>
            <a:r>
              <a:rPr lang="ru-RU" b="1" dirty="0" err="1" smtClean="0">
                <a:latin typeface="+mj-lt"/>
              </a:rPr>
              <a:t>уч</a:t>
            </a:r>
            <a:r>
              <a:rPr lang="ru-RU" b="1" dirty="0" smtClean="0">
                <a:latin typeface="+mj-lt"/>
              </a:rPr>
              <a:t>. год</a:t>
            </a:r>
          </a:p>
          <a:p>
            <a:endParaRPr lang="ru-RU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5517232"/>
            <a:ext cx="6012160" cy="69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К 800-летию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со дня рождения Александра Невского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и 780-летию 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его победы на Чудском озере</a:t>
            </a:r>
            <a:endParaRPr lang="ru-RU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55776" y="260648"/>
            <a:ext cx="612068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Рыцарские доспехи пехотинцев-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крестоносцев:</a:t>
            </a:r>
          </a:p>
          <a:p>
            <a:pPr>
              <a:lnSpc>
                <a:spcPct val="80000"/>
              </a:lnSpc>
            </a:pPr>
            <a:endParaRPr lang="ru-RU" sz="2400" b="1" dirty="0" smtClean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копья, мечи, 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щиты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шлемы,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латы,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белые 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плащи  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с крестами</a:t>
            </a:r>
          </a:p>
          <a:p>
            <a:pPr>
              <a:lnSpc>
                <a:spcPct val="80000"/>
              </a:lnSpc>
            </a:pPr>
            <a:endParaRPr lang="ru-RU" sz="2400" b="1" dirty="0" smtClean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Picture 2" descr="C:\Users\Пользователь\Pictures\img5.jpg"/>
          <p:cNvPicPr>
            <a:picLocks noChangeAspect="1" noChangeArrowheads="1"/>
          </p:cNvPicPr>
          <p:nvPr/>
        </p:nvPicPr>
        <p:blipFill>
          <a:blip r:embed="rId3" cstate="print"/>
          <a:srcRect l="10739" r="61211"/>
          <a:stretch>
            <a:fillRect/>
          </a:stretch>
        </p:blipFill>
        <p:spPr bwMode="auto">
          <a:xfrm flipH="1">
            <a:off x="0" y="0"/>
            <a:ext cx="2412776" cy="645132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ый треугольник 9"/>
          <p:cNvSpPr/>
          <p:nvPr/>
        </p:nvSpPr>
        <p:spPr>
          <a:xfrm rot="16200000">
            <a:off x="1988840" y="-297160"/>
            <a:ext cx="6858000" cy="745232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5" name="Picture 1" descr="C:\Users\Пользователь\Pictures\5c976942747d85a3bf9282e4960fb26d--warriors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4878" y="1556792"/>
            <a:ext cx="4019122" cy="3661867"/>
          </a:xfrm>
          <a:prstGeom prst="rect">
            <a:avLst/>
          </a:prstGeom>
          <a:noFill/>
        </p:spPr>
      </p:pic>
      <p:pic>
        <p:nvPicPr>
          <p:cNvPr id="9" name="Picture 3" descr="C:\Users\Пользователь\Pictures\img2.jpg"/>
          <p:cNvPicPr>
            <a:picLocks noChangeAspect="1" noChangeArrowheads="1"/>
          </p:cNvPicPr>
          <p:nvPr/>
        </p:nvPicPr>
        <p:blipFill>
          <a:blip r:embed="rId5" cstate="print"/>
          <a:srcRect l="40008" t="21337" r="6649" b="7538"/>
          <a:stretch>
            <a:fillRect/>
          </a:stretch>
        </p:blipFill>
        <p:spPr bwMode="auto">
          <a:xfrm flipH="1">
            <a:off x="1907704" y="3933056"/>
            <a:ext cx="2924944" cy="29249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36096" y="5301208"/>
            <a:ext cx="352839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Одежды и оружие дружинников- пехотинцев Александра Невского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692696"/>
            <a:ext cx="1728192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843808" y="3933056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Меченосцы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23528" y="54868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Тевтонцы</a:t>
            </a:r>
            <a:endParaRPr lang="ru-RU" sz="24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I:\НОУ\НОУ_ВСЕ\Ануфриев Никита_2 з-класс\Информационная база\1547810672_rycar-ordena-mechenosce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03848" cy="444446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067944" y="6165304"/>
            <a:ext cx="216024" cy="360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6200000">
            <a:off x="2096852" y="-189148"/>
            <a:ext cx="6858000" cy="7236296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Пользователь\Pictures\img5.jpg"/>
          <p:cNvPicPr>
            <a:picLocks noChangeAspect="1" noChangeArrowheads="1"/>
          </p:cNvPicPr>
          <p:nvPr/>
        </p:nvPicPr>
        <p:blipFill>
          <a:blip r:embed="rId3" cstate="print"/>
          <a:srcRect l="45343" t="49321" r="3347" b="6131"/>
          <a:stretch>
            <a:fillRect/>
          </a:stretch>
        </p:blipFill>
        <p:spPr bwMode="auto">
          <a:xfrm flipH="1">
            <a:off x="3347864" y="1340768"/>
            <a:ext cx="2160240" cy="14066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Сравнение доспехов немецкой конницы и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конницы Александра  Невского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2348880"/>
            <a:ext cx="216024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364088" y="1484784"/>
            <a:ext cx="112723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139952" y="1412776"/>
            <a:ext cx="184731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2" name="Picture 4" descr="C:\Users\Пользователь\Pictures\0dcf260f9f2991dd95c79e79e1bda533.jpg"/>
          <p:cNvPicPr>
            <a:picLocks noChangeAspect="1" noChangeArrowheads="1"/>
          </p:cNvPicPr>
          <p:nvPr/>
        </p:nvPicPr>
        <p:blipFill>
          <a:blip r:embed="rId4" cstate="print"/>
          <a:srcRect l="-2260" r="-2674"/>
          <a:stretch>
            <a:fillRect/>
          </a:stretch>
        </p:blipFill>
        <p:spPr bwMode="auto">
          <a:xfrm flipH="1">
            <a:off x="5796136" y="3640430"/>
            <a:ext cx="3436762" cy="3217569"/>
          </a:xfrm>
          <a:prstGeom prst="rect">
            <a:avLst/>
          </a:prstGeom>
          <a:noFill/>
        </p:spPr>
      </p:pic>
      <p:pic>
        <p:nvPicPr>
          <p:cNvPr id="2053" name="Picture 5" descr="C:\Users\Пользователь\Pictures\75d298223ce339d05a6bf5eac0afeec9.jpg"/>
          <p:cNvPicPr>
            <a:picLocks noChangeAspect="1" noChangeArrowheads="1"/>
          </p:cNvPicPr>
          <p:nvPr/>
        </p:nvPicPr>
        <p:blipFill>
          <a:blip r:embed="rId5" cstate="print"/>
          <a:srcRect l="11117" r="16624"/>
          <a:stretch>
            <a:fillRect/>
          </a:stretch>
        </p:blipFill>
        <p:spPr bwMode="auto">
          <a:xfrm>
            <a:off x="2843808" y="2852936"/>
            <a:ext cx="3265762" cy="3096344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755576" y="5229200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25 кг</a:t>
            </a:r>
            <a:endParaRPr lang="ru-RU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31832" y="141277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12 кг</a:t>
            </a:r>
            <a:endParaRPr lang="ru-RU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Пользователь\Pictures\uMZwIDEoumPfhW1ToWPd59SI8FC7CIPfwFSI7UMGeDd-1Kzs6Na3DJKKeQfVTMFsP0O626eB0PC206KoYUyU-fnfJSkBRMNf94FtX5VHscPIpNBsmxjTw8k11IAaZ2QOP-m8_PQzB4VfW9T2eLUVzd5G6ub68OHNq9NHFFR51Sj09iC44ehbn3udtEPh82nX1KXQ4DMd8-JwfIF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2204864"/>
            <a:ext cx="1163191" cy="159533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Расстановка войск в битве на Чудском озере 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1265" name="Picture 1" descr="C:\Users\Пользователь\Pictures\ledovoe_poboishe-sxema.jpg"/>
          <p:cNvPicPr>
            <a:picLocks noChangeAspect="1" noChangeArrowheads="1"/>
          </p:cNvPicPr>
          <p:nvPr/>
        </p:nvPicPr>
        <p:blipFill>
          <a:blip r:embed="rId2" cstate="print"/>
          <a:srcRect t="3369" r="2975"/>
          <a:stretch>
            <a:fillRect/>
          </a:stretch>
        </p:blipFill>
        <p:spPr bwMode="auto">
          <a:xfrm>
            <a:off x="467544" y="705102"/>
            <a:ext cx="8676456" cy="615289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980728"/>
            <a:ext cx="1728192" cy="537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ru-RU" sz="2000" b="1" dirty="0" smtClean="0"/>
              <a:t>0. Вороний камень</a:t>
            </a:r>
            <a:endParaRPr lang="ru-RU" sz="20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805264"/>
            <a:ext cx="9144000" cy="5760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chemeClr val="bg1"/>
                </a:solidFill>
                <a:latin typeface="+mj-lt"/>
              </a:rPr>
              <a:t>Сеча на льду Чудского озера 5 апреля 1242 г.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8674" name="Picture 2" descr="I:\НОУ\НОУ_ВСЕ\Ануфриев Никита_2 з-класс\Информационная база\tp23072102.jpg"/>
          <p:cNvPicPr>
            <a:picLocks noChangeAspect="1" noChangeArrowheads="1"/>
          </p:cNvPicPr>
          <p:nvPr/>
        </p:nvPicPr>
        <p:blipFill>
          <a:blip r:embed="rId2" cstate="print"/>
          <a:srcRect l="3538"/>
          <a:stretch>
            <a:fillRect/>
          </a:stretch>
        </p:blipFill>
        <p:spPr bwMode="auto">
          <a:xfrm>
            <a:off x="323528" y="0"/>
            <a:ext cx="8820472" cy="54589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Пользователь\Pictures\111855_8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919"/>
          <a:stretch>
            <a:fillRect/>
          </a:stretch>
        </p:blipFill>
        <p:spPr bwMode="auto">
          <a:xfrm>
            <a:off x="5292080" y="-1"/>
            <a:ext cx="3491880" cy="3161407"/>
          </a:xfrm>
          <a:prstGeom prst="rect">
            <a:avLst/>
          </a:prstGeom>
          <a:noFill/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395536" y="1268760"/>
            <a:ext cx="4646785" cy="138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«Уже смешались люди, кони,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Мечи, секиры, топоры,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 князь по-прежнему спокойно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Следит за битвою с горы.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5580112" y="3212976"/>
            <a:ext cx="3276872" cy="266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И, только выждав, чтоб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ливонцы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,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Смешав ряды, втянулись в бой,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Он, полыхнув мечом на солнце,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Повел дружину за собой»</a:t>
            </a:r>
            <a:r>
              <a:rPr kumimoji="0" lang="ru-RU" sz="2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(К. Симонов)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88640"/>
            <a:ext cx="9144000" cy="803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200" b="1" dirty="0" smtClean="0">
                <a:ln w="3175">
                  <a:noFill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Кадры из фильма С. Эйзенштейна</a:t>
            </a:r>
          </a:p>
          <a:p>
            <a:pPr algn="ctr">
              <a:lnSpc>
                <a:spcPct val="70000"/>
              </a:lnSpc>
            </a:pPr>
            <a:r>
              <a:rPr lang="ru-RU" sz="3200" b="1" dirty="0" smtClean="0">
                <a:ln w="3175">
                  <a:noFill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«Александр Невский»</a:t>
            </a:r>
            <a:endParaRPr lang="ru-RU" sz="3200" b="1" dirty="0">
              <a:ln w="3175">
                <a:noFill/>
              </a:ln>
              <a:solidFill>
                <a:srgbClr val="FF000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39942" name="Picture 6" descr="C:\Users\Пользователь\Pictures\aleksandr-nevskiy_0.jpg"/>
          <p:cNvPicPr>
            <a:picLocks noChangeAspect="1" noChangeArrowheads="1"/>
          </p:cNvPicPr>
          <p:nvPr/>
        </p:nvPicPr>
        <p:blipFill>
          <a:blip r:embed="rId3" cstate="print"/>
          <a:srcRect l="6341"/>
          <a:stretch>
            <a:fillRect/>
          </a:stretch>
        </p:blipFill>
        <p:spPr bwMode="auto">
          <a:xfrm>
            <a:off x="0" y="3140968"/>
            <a:ext cx="5317536" cy="3068960"/>
          </a:xfrm>
          <a:prstGeom prst="rect">
            <a:avLst/>
          </a:prstGeom>
          <a:noFill/>
        </p:spPr>
      </p:pic>
      <p:pic>
        <p:nvPicPr>
          <p:cNvPr id="2050" name="Picture 2" descr="C:\Users\Пользователь\Pictures\original (1).jpg"/>
          <p:cNvPicPr>
            <a:picLocks noChangeAspect="1" noChangeArrowheads="1"/>
          </p:cNvPicPr>
          <p:nvPr/>
        </p:nvPicPr>
        <p:blipFill>
          <a:blip r:embed="rId4" cstate="print"/>
          <a:srcRect l="25326" t="5113" r="27803"/>
          <a:stretch>
            <a:fillRect/>
          </a:stretch>
        </p:blipFill>
        <p:spPr bwMode="auto">
          <a:xfrm>
            <a:off x="0" y="5387490"/>
            <a:ext cx="1403648" cy="147051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403648" y="6237312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/>
              <a:t>Шлем Александра Невского (Москва. Оружейная палата)</a:t>
            </a:r>
            <a:endParaRPr lang="ru-RU" sz="23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Pictures\yvayvkprae.jpg"/>
          <p:cNvPicPr>
            <a:picLocks noChangeAspect="1" noChangeArrowheads="1"/>
          </p:cNvPicPr>
          <p:nvPr/>
        </p:nvPicPr>
        <p:blipFill>
          <a:blip r:embed="rId3" cstate="print"/>
          <a:srcRect l="5556" t="-420"/>
          <a:stretch>
            <a:fillRect/>
          </a:stretch>
        </p:blipFill>
        <p:spPr bwMode="auto">
          <a:xfrm>
            <a:off x="3651295" y="0"/>
            <a:ext cx="5492705" cy="38610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33265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dirty="0" smtClean="0">
                <a:solidFill>
                  <a:schemeClr val="bg1"/>
                </a:solidFill>
                <a:latin typeface="+mj-lt"/>
              </a:rPr>
              <a:t>«Расступился строй дружины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Кони тенью пронеслись,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Позади «свиного» клина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Плотно, вновь в ряды сошлись.</a:t>
            </a:r>
          </a:p>
          <a:p>
            <a:pPr fontAlgn="base"/>
            <a:endParaRPr lang="ru-RU" dirty="0" smtClean="0">
              <a:solidFill>
                <a:schemeClr val="bg1"/>
              </a:solidFill>
              <a:latin typeface="+mj-lt"/>
            </a:endParaRPr>
          </a:p>
          <a:p>
            <a:pPr fontAlgn="base"/>
            <a:r>
              <a:rPr lang="ru-RU" dirty="0" smtClean="0">
                <a:solidFill>
                  <a:schemeClr val="bg1"/>
                </a:solidFill>
                <a:latin typeface="+mj-lt"/>
              </a:rPr>
              <a:t>Путь, отрезав к отступленью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Невский сделал верный ход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И «свинья» железной тенью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Скопом двинулась вперёд.</a:t>
            </a:r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7944" y="4077072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dirty="0" smtClean="0">
                <a:solidFill>
                  <a:schemeClr val="bg1"/>
                </a:solidFill>
                <a:latin typeface="+mj-lt"/>
              </a:rPr>
              <a:t>На озёрную долину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Мчались всадники, и вот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Где-то возле середины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Оседая, треснул лёд.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80112" y="5380672"/>
            <a:ext cx="3563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+mj-lt"/>
              </a:rPr>
              <a:t>Рыцари в броне тяжёлой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Словно камни шли под лёд,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Подчиняясь смерти скорой</a:t>
            </a:r>
            <a:br>
              <a:rPr lang="ru-RU" dirty="0" smtClean="0">
                <a:solidFill>
                  <a:schemeClr val="bg1"/>
                </a:solidFill>
                <a:latin typeface="+mj-lt"/>
              </a:rPr>
            </a:br>
            <a:r>
              <a:rPr lang="ru-RU" dirty="0" smtClean="0">
                <a:solidFill>
                  <a:schemeClr val="bg1"/>
                </a:solidFill>
                <a:latin typeface="+mj-lt"/>
              </a:rPr>
              <a:t>Той пучине тёмных вод» (</a:t>
            </a:r>
            <a:r>
              <a:rPr lang="ru-RU" dirty="0" smtClean="0">
                <a:solidFill>
                  <a:schemeClr val="bg1"/>
                </a:solidFill>
              </a:rPr>
              <a:t>Серко)</a:t>
            </a:r>
            <a:endParaRPr lang="ru-RU" dirty="0" smtClean="0">
              <a:solidFill>
                <a:schemeClr val="bg1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1028" name="Picture 4" descr="C:\Users\Пользователь\Pictures\Tonushchiy-rytsar-80kh100sm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26808"/>
            <a:ext cx="2160240" cy="1731192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Pictures\5c4349d1f094f3631e166da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2996952"/>
            <a:ext cx="2304256" cy="23042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pPr marL="1079500" algn="l">
              <a:lnSpc>
                <a:spcPct val="7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 Полководческое величие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 Александра Невского –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                                        в пяти тезисах: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1916832"/>
            <a:ext cx="4860032" cy="2232248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Горячее чувство любви к Отечеству, выраженное в готовности его защищать до последней капли крови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0" indent="539750">
              <a:lnSpc>
                <a:spcPct val="80000"/>
              </a:lnSpc>
              <a:spcBef>
                <a:spcPts val="0"/>
              </a:spcBef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539750">
              <a:lnSpc>
                <a:spcPct val="80000"/>
              </a:lnSpc>
              <a:spcBef>
                <a:spcPts val="0"/>
              </a:spcBef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539750">
              <a:lnSpc>
                <a:spcPct val="80000"/>
              </a:lnSpc>
              <a:spcBef>
                <a:spcPts val="0"/>
              </a:spcBef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539750">
              <a:lnSpc>
                <a:spcPct val="80000"/>
              </a:lnSpc>
              <a:spcBef>
                <a:spcPts val="0"/>
              </a:spcBef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539750">
              <a:lnSpc>
                <a:spcPct val="80000"/>
              </a:lnSpc>
              <a:spcBef>
                <a:spcPts val="0"/>
              </a:spcBef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539750">
              <a:lnSpc>
                <a:spcPct val="80000"/>
              </a:lnSpc>
              <a:spcBef>
                <a:spcPts val="0"/>
              </a:spcBef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539750">
              <a:lnSpc>
                <a:spcPct val="80000"/>
              </a:lnSpc>
              <a:spcBef>
                <a:spcPts val="0"/>
              </a:spcBef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539750">
              <a:lnSpc>
                <a:spcPct val="80000"/>
              </a:lnSpc>
              <a:spcBef>
                <a:spcPts val="0"/>
              </a:spcBef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539750">
              <a:lnSpc>
                <a:spcPct val="80000"/>
              </a:lnSpc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2996952"/>
            <a:ext cx="8229600" cy="2520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5397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254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254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860033" y="3933056"/>
            <a:ext cx="4283969" cy="2924944"/>
            <a:chOff x="5148063" y="2564904"/>
            <a:chExt cx="3995936" cy="2208281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9" name="Прямоугольник 8"/>
            <p:cNvSpPr/>
            <p:nvPr/>
          </p:nvSpPr>
          <p:spPr>
            <a:xfrm>
              <a:off x="5148063" y="2564904"/>
              <a:ext cx="3995936" cy="22082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969057" y="3148548"/>
              <a:ext cx="922360" cy="9751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  <a:latin typeface="Arial Black" pitchFamily="34" charset="0"/>
                  <a:cs typeface="Aharoni" pitchFamily="2" charset="-79"/>
                </a:rPr>
                <a:t>2</a:t>
              </a:r>
              <a:endParaRPr lang="ru-RU" sz="8000" dirty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 flipH="1">
            <a:off x="0" y="1772816"/>
            <a:ext cx="3995936" cy="2160240"/>
            <a:chOff x="5148064" y="2348880"/>
            <a:chExt cx="3995936" cy="201622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5148064" y="2348880"/>
              <a:ext cx="3995936" cy="20162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/>
                <a:t>!</a:t>
              </a:r>
              <a:endParaRPr lang="ru-RU" sz="60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380312" y="2852936"/>
              <a:ext cx="1224136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  <a:latin typeface="Arial Black" pitchFamily="34" charset="0"/>
                  <a:cs typeface="Aharoni" pitchFamily="2" charset="-79"/>
                </a:rPr>
                <a:t>1</a:t>
              </a:r>
              <a:endParaRPr lang="ru-RU" sz="8000" dirty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endParaRPr>
            </a:p>
          </p:txBody>
        </p:sp>
      </p:grpSp>
      <p:sp>
        <p:nvSpPr>
          <p:cNvPr id="18" name="Содержимое 2"/>
          <p:cNvSpPr txBox="1">
            <a:spLocks/>
          </p:cNvSpPr>
          <p:nvPr/>
        </p:nvSpPr>
        <p:spPr>
          <a:xfrm>
            <a:off x="0" y="3717032"/>
            <a:ext cx="4176464" cy="27809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5397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53975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Глубокая вера в Бога, преданность православной вере. Убеждение, что Бог справедлив и помогает правым – тем, кто  защищает родную землю от захватчиков: «Не в силе Бог, а в правде!»</a:t>
            </a:r>
          </a:p>
          <a:p>
            <a:pPr marL="0" marR="0" lvl="0" indent="53975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5397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5397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5397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5397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5397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5397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5397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8" name="AutoShape 2" descr="C:\Users\%D0%9F%D0%BE%D0%BB%D1%8C%D0%B7%D0%BE%D0%B2%D0%B0%D1%82%D0%B5%D0%BB%D1%8C\Pictures\7e5e0a42-bc76-4895-b446-132332abac2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 descr="C:\Users\Пользователь\Pictures\i (8).jpg"/>
          <p:cNvPicPr>
            <a:picLocks noChangeAspect="1" noChangeArrowheads="1"/>
          </p:cNvPicPr>
          <p:nvPr/>
        </p:nvPicPr>
        <p:blipFill>
          <a:blip r:embed="rId2" cstate="print"/>
          <a:srcRect l="18644"/>
          <a:stretch>
            <a:fillRect/>
          </a:stretch>
        </p:blipFill>
        <p:spPr bwMode="auto">
          <a:xfrm>
            <a:off x="1756945" y="1772816"/>
            <a:ext cx="2261391" cy="2160240"/>
          </a:xfrm>
          <a:prstGeom prst="rect">
            <a:avLst/>
          </a:prstGeom>
          <a:noFill/>
        </p:spPr>
      </p:pic>
      <p:pic>
        <p:nvPicPr>
          <p:cNvPr id="9222" name="Picture 6" descr="C:\Users\Пользователь\Pictures\1613708474_9-p-aleksandr-nevskii-fon-dlya-prezentatsii-10.jpg"/>
          <p:cNvPicPr>
            <a:picLocks noChangeAspect="1" noChangeArrowheads="1"/>
          </p:cNvPicPr>
          <p:nvPr/>
        </p:nvPicPr>
        <p:blipFill>
          <a:blip r:embed="rId3" cstate="print"/>
          <a:srcRect l="64580"/>
          <a:stretch>
            <a:fillRect/>
          </a:stretch>
        </p:blipFill>
        <p:spPr bwMode="auto">
          <a:xfrm flipH="1">
            <a:off x="0" y="0"/>
            <a:ext cx="1092971" cy="1772816"/>
          </a:xfrm>
          <a:prstGeom prst="rect">
            <a:avLst/>
          </a:prstGeom>
          <a:noFill/>
        </p:spPr>
      </p:pic>
      <p:pic>
        <p:nvPicPr>
          <p:cNvPr id="9223" name="Picture 7" descr="C:\Users\Пользователь\Pictures\04efbe8a4f926e8cf8d1636bf7b2db63.jpeg"/>
          <p:cNvPicPr>
            <a:picLocks noChangeAspect="1" noChangeArrowheads="1"/>
          </p:cNvPicPr>
          <p:nvPr/>
        </p:nvPicPr>
        <p:blipFill>
          <a:blip r:embed="rId4" cstate="print"/>
          <a:srcRect l="11074" r="26911"/>
          <a:stretch>
            <a:fillRect/>
          </a:stretch>
        </p:blipFill>
        <p:spPr bwMode="auto">
          <a:xfrm>
            <a:off x="4427984" y="3918859"/>
            <a:ext cx="3240360" cy="29391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76872"/>
            <a:ext cx="4942384" cy="1800200"/>
          </a:xfrm>
        </p:spPr>
        <p:txBody>
          <a:bodyPr>
            <a:normAutofit fontScale="92500" lnSpcReduction="10000"/>
          </a:bodyPr>
          <a:lstStyle/>
          <a:p>
            <a:pPr marL="514350" indent="-514350" algn="r">
              <a:lnSpc>
                <a:spcPct val="8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  <a:latin typeface="+mj-lt"/>
              </a:rPr>
              <a:t>Воля к победе и умение  использовать для победы природно-климатические особенности русской земли.</a:t>
            </a:r>
          </a:p>
          <a:p>
            <a:pPr marL="514350" indent="-514350" algn="r">
              <a:lnSpc>
                <a:spcPct val="80000"/>
              </a:lnSpc>
              <a:spcBef>
                <a:spcPts val="0"/>
              </a:spcBef>
              <a:buAutoNum type="arabicPeriod" startAt="4"/>
            </a:pP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779912" y="3861048"/>
            <a:ext cx="5148064" cy="2780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25400" algn="l" defTabSz="914400" rtl="0" eaLnBrk="1" fontAlgn="auto" latinLnBrk="0" hangingPunct="1">
              <a:lnSpc>
                <a:spcPct val="9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Лидерское умение повести за собой народ, вдохновить войско на победу сильным словом. Личное участие в битве и наглядный пример воинского мужества в бою.</a:t>
            </a:r>
          </a:p>
        </p:txBody>
      </p:sp>
      <p:sp>
        <p:nvSpPr>
          <p:cNvPr id="3076" name="AutoShape 4" descr="C:\Users\%D0%9F%D0%BE%D0%BB%D1%8C%D0%B7%D0%BE%D0%B2%D0%B0%D1%82%D0%B5%D0%BB%D1%8C\Pictures\7e5e0a42-bc76-4895-b446-132332abac2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C:\Users\%D0%9F%D0%BE%D0%BB%D1%8C%D0%B7%D0%BE%D0%B2%D0%B0%D1%82%D0%B5%D0%BB%D1%8C\Pictures\7e5e0a42-bc76-4895-b446-132332abac2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C:\Users\%D0%9F%D0%BE%D0%BB%D1%8C%D0%B7%D0%BE%D0%B2%D0%B0%D1%82%D0%B5%D0%BB%D1%8C\Pictures\7e5e0a42-bc76-4895-b446-132332abac2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332656"/>
            <a:ext cx="4572000" cy="16780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80000"/>
              </a:lnSpc>
              <a:defRPr/>
            </a:pPr>
            <a:r>
              <a:rPr lang="ru-RU" sz="3200" dirty="0" smtClean="0">
                <a:solidFill>
                  <a:schemeClr val="bg1"/>
                </a:solidFill>
                <a:latin typeface="+mj-lt"/>
              </a:rPr>
              <a:t>Владение военной тактикой и стратегией, тщательное</a:t>
            </a:r>
          </a:p>
          <a:p>
            <a:pPr lvl="0">
              <a:lnSpc>
                <a:spcPct val="80000"/>
              </a:lnSpc>
              <a:defRPr/>
            </a:pPr>
            <a:r>
              <a:rPr lang="ru-RU" sz="3200" dirty="0" smtClean="0">
                <a:solidFill>
                  <a:schemeClr val="bg1"/>
                </a:solidFill>
                <a:latin typeface="+mj-lt"/>
              </a:rPr>
              <a:t>продумывание битвы.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5148064" y="2060848"/>
            <a:ext cx="3995936" cy="2016224"/>
            <a:chOff x="5148064" y="2564904"/>
            <a:chExt cx="3995936" cy="201622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5148064" y="2564904"/>
              <a:ext cx="3995936" cy="20162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5148064" y="2564904"/>
              <a:ext cx="3600400" cy="2016224"/>
              <a:chOff x="5148064" y="2564904"/>
              <a:chExt cx="3600400" cy="2016224"/>
            </a:xfrm>
            <a:grpFill/>
          </p:grpSpPr>
          <p:pic>
            <p:nvPicPr>
              <p:cNvPr id="7" name="Picture 3" descr="C:\Users\Пользователь\Pictures\5c4349d1f094f3631e166da5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148064" y="2564904"/>
                <a:ext cx="2016224" cy="2016224"/>
              </a:xfrm>
              <a:prstGeom prst="rect">
                <a:avLst/>
              </a:prstGeom>
              <a:grpFill/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7524328" y="2996952"/>
                <a:ext cx="1224136" cy="1323439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sz="8000" dirty="0" smtClean="0">
                    <a:solidFill>
                      <a:srgbClr val="FF0000"/>
                    </a:solidFill>
                    <a:latin typeface="Arial Black" pitchFamily="34" charset="0"/>
                    <a:cs typeface="Aharoni" pitchFamily="2" charset="-79"/>
                  </a:rPr>
                  <a:t>4</a:t>
                </a:r>
                <a:endParaRPr lang="ru-RU" sz="8000" dirty="0">
                  <a:solidFill>
                    <a:srgbClr val="FF0000"/>
                  </a:solidFill>
                  <a:latin typeface="Arial Black" pitchFamily="34" charset="0"/>
                  <a:cs typeface="Aharoni" pitchFamily="2" charset="-79"/>
                </a:endParaRPr>
              </a:p>
            </p:txBody>
          </p:sp>
        </p:grpSp>
      </p:grpSp>
      <p:grpSp>
        <p:nvGrpSpPr>
          <p:cNvPr id="18" name="Группа 17"/>
          <p:cNvGrpSpPr/>
          <p:nvPr/>
        </p:nvGrpSpPr>
        <p:grpSpPr>
          <a:xfrm flipH="1">
            <a:off x="0" y="0"/>
            <a:ext cx="3995936" cy="1988840"/>
            <a:chOff x="5148064" y="2564904"/>
            <a:chExt cx="3995936" cy="198884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9" name="Прямоугольник 18"/>
            <p:cNvSpPr/>
            <p:nvPr/>
          </p:nvSpPr>
          <p:spPr>
            <a:xfrm>
              <a:off x="5148064" y="2564904"/>
              <a:ext cx="3995936" cy="19888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380312" y="2897560"/>
              <a:ext cx="1224136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  <a:latin typeface="Arial Black" pitchFamily="34" charset="0"/>
                  <a:cs typeface="Aharoni" pitchFamily="2" charset="-79"/>
                </a:rPr>
                <a:t>3</a:t>
              </a:r>
              <a:endParaRPr lang="ru-RU" sz="8000" dirty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 flipH="1">
            <a:off x="0" y="4077072"/>
            <a:ext cx="4139952" cy="2780928"/>
            <a:chOff x="5004048" y="2564904"/>
            <a:chExt cx="4139952" cy="221895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4" name="Прямоугольник 23"/>
            <p:cNvSpPr/>
            <p:nvPr/>
          </p:nvSpPr>
          <p:spPr>
            <a:xfrm>
              <a:off x="5004048" y="2564904"/>
              <a:ext cx="4139952" cy="2218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308304" y="3180972"/>
              <a:ext cx="1224136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  <a:latin typeface="Arial Black" pitchFamily="34" charset="0"/>
                  <a:cs typeface="Aharoni" pitchFamily="2" charset="-79"/>
                </a:rPr>
                <a:t>5</a:t>
              </a:r>
              <a:endParaRPr lang="ru-RU" sz="8000" dirty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endParaRPr>
            </a:p>
          </p:txBody>
        </p:sp>
      </p:grpSp>
      <p:pic>
        <p:nvPicPr>
          <p:cNvPr id="3082" name="Picture 10" descr="C:\Users\Пользователь\Pictures\Александр-Невский-art-красивые-картинки-sdkay-3054247.jpeg"/>
          <p:cNvPicPr>
            <a:picLocks noChangeAspect="1" noChangeArrowheads="1"/>
          </p:cNvPicPr>
          <p:nvPr/>
        </p:nvPicPr>
        <p:blipFill>
          <a:blip r:embed="rId3" cstate="print"/>
          <a:srcRect l="11555"/>
          <a:stretch>
            <a:fillRect/>
          </a:stretch>
        </p:blipFill>
        <p:spPr bwMode="auto">
          <a:xfrm>
            <a:off x="1979712" y="4077072"/>
            <a:ext cx="2160240" cy="2376264"/>
          </a:xfrm>
          <a:prstGeom prst="rect">
            <a:avLst/>
          </a:prstGeom>
          <a:noFill/>
        </p:spPr>
      </p:pic>
      <p:pic>
        <p:nvPicPr>
          <p:cNvPr id="3084" name="Picture 12" descr="C:\Users\Пользователь\Pictures\37548a66-5c6f-59ee-9a36-538f5bbcd5f1.jpg"/>
          <p:cNvPicPr>
            <a:picLocks noChangeAspect="1" noChangeArrowheads="1"/>
          </p:cNvPicPr>
          <p:nvPr/>
        </p:nvPicPr>
        <p:blipFill>
          <a:blip r:embed="rId4" cstate="print"/>
          <a:srcRect r="33620"/>
          <a:stretch>
            <a:fillRect/>
          </a:stretch>
        </p:blipFill>
        <p:spPr bwMode="auto">
          <a:xfrm>
            <a:off x="1907704" y="0"/>
            <a:ext cx="2088232" cy="202493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8820472" y="4077072"/>
            <a:ext cx="323528" cy="258532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НОУ\НОУ_ВСЕ\Ануфриев Никита_2 з-класс\Информационная база\img22.jpg"/>
          <p:cNvPicPr>
            <a:picLocks noChangeAspect="1" noChangeArrowheads="1"/>
          </p:cNvPicPr>
          <p:nvPr/>
        </p:nvPicPr>
        <p:blipFill>
          <a:blip r:embed="rId2" cstate="print"/>
          <a:srcRect l="41246" t="529" r="2843" b="51172"/>
          <a:stretch>
            <a:fillRect/>
          </a:stretch>
        </p:blipFill>
        <p:spPr bwMode="auto">
          <a:xfrm>
            <a:off x="4031432" y="0"/>
            <a:ext cx="5112568" cy="3312368"/>
          </a:xfrm>
          <a:prstGeom prst="rect">
            <a:avLst/>
          </a:prstGeom>
          <a:noFill/>
        </p:spPr>
      </p:pic>
      <p:pic>
        <p:nvPicPr>
          <p:cNvPr id="5" name="Picture 2" descr="I:\НОУ\НОУ_ВСЕ\Ануфриев Никита_2 з-класс\Информационная база\img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59" r="59542" b="54322"/>
          <a:stretch>
            <a:fillRect/>
          </a:stretch>
        </p:blipFill>
        <p:spPr bwMode="auto">
          <a:xfrm>
            <a:off x="0" y="0"/>
            <a:ext cx="3624477" cy="3284984"/>
          </a:xfrm>
          <a:prstGeom prst="rect">
            <a:avLst/>
          </a:prstGeom>
          <a:noFill/>
        </p:spPr>
      </p:pic>
      <p:pic>
        <p:nvPicPr>
          <p:cNvPr id="6" name="Picture 2" descr="I:\НОУ\НОУ_ВСЕ\Ануфриев Никита_2 з-класс\Информационная база\img22.jpg"/>
          <p:cNvPicPr>
            <a:picLocks noChangeAspect="1" noChangeArrowheads="1"/>
          </p:cNvPicPr>
          <p:nvPr/>
        </p:nvPicPr>
        <p:blipFill>
          <a:blip r:embed="rId2" cstate="print"/>
          <a:srcRect l="45184" t="49878" r="4417" b="2873"/>
          <a:stretch>
            <a:fillRect/>
          </a:stretch>
        </p:blipFill>
        <p:spPr bwMode="auto">
          <a:xfrm>
            <a:off x="0" y="3617640"/>
            <a:ext cx="4608512" cy="32403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860032" y="3501008"/>
            <a:ext cx="42839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Александр Невский  умер в 1263 году в возрасте 42 лет. Сначала был похоронен в монастыре Рождества Богородицы во Владимире.</a:t>
            </a:r>
          </a:p>
          <a:p>
            <a:endParaRPr lang="ru-RU" sz="2000" b="1" dirty="0" smtClean="0">
              <a:solidFill>
                <a:schemeClr val="bg1"/>
              </a:solidFill>
            </a:endParaRPr>
          </a:p>
          <a:p>
            <a:endParaRPr lang="ru-RU" sz="2000" b="1" dirty="0">
              <a:solidFill>
                <a:schemeClr val="bg1"/>
              </a:solidFill>
            </a:endParaRPr>
          </a:p>
          <a:p>
            <a:endParaRPr lang="ru-RU" sz="2000" b="1" dirty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Часть мощей (мизинец Александра) и поныне хранятся во Владимире, но в Успенском соборе.</a:t>
            </a:r>
            <a:endParaRPr lang="ru-RU" sz="20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Пользователь\Pictures\i (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8100392" cy="56844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042118"/>
            <a:ext cx="6588224" cy="1815882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Петр</a:t>
            </a: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 I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 перевёз мощи Святого благоверного князя Александра Невского в  Свято-Троицкий </a:t>
            </a:r>
            <a:r>
              <a:rPr lang="ru-RU" sz="2800" dirty="0" err="1" smtClean="0">
                <a:solidFill>
                  <a:schemeClr val="bg1"/>
                </a:solidFill>
                <a:latin typeface="+mj-lt"/>
              </a:rPr>
              <a:t>Александро-Невский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 монастырь.</a:t>
            </a: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 Позже, при императоре Павле  </a:t>
            </a: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I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, он  получил статус лавры. </a:t>
            </a:r>
            <a:endParaRPr lang="ru-RU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76672"/>
            <a:ext cx="237626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cs typeface="Aharoni" pitchFamily="2" charset="-79"/>
              </a:rPr>
              <a:t>1724 год</a:t>
            </a:r>
            <a:endParaRPr lang="ru-RU" sz="4000" b="1" dirty="0">
              <a:solidFill>
                <a:srgbClr val="7030A0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7632848" cy="6264696"/>
          </a:xfrm>
        </p:spPr>
        <p:txBody>
          <a:bodyPr>
            <a:noAutofit/>
          </a:bodyPr>
          <a:lstStyle/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sz="30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3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Вид проекта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000" b="1" dirty="0">
                <a:latin typeface="+mj-lt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исследовательский и практико-ориентированный. Проект выполнен для Музея Боевой славы школы № 182 </a:t>
            </a: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 800-летию со дня рождения Александра Невского и 780-летию со дня его победы на Чудском озере.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lvl="0" indent="45085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sz="3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3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Объект исследования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000" b="1" dirty="0">
                <a:latin typeface="+mj-lt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боевая слава России. 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lvl="0" indent="45085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sz="3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3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Предмет исследования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000" b="1" dirty="0">
                <a:latin typeface="+mj-lt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полководческое величие Александра Невского на примере его победы в битве на Чудском озере</a:t>
            </a:r>
          </a:p>
          <a:p>
            <a:pPr marL="0" lvl="0" indent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b="1" dirty="0" smtClean="0">
                <a:latin typeface="+mj-lt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апреле 1242 года. 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ru-RU" sz="2800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952" y="0"/>
            <a:ext cx="432048" cy="701730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I:\НОУ\НОУ_ВСЕ\Ануфриев Никита_2 з-класс\Информационная база\3.jpg"/>
          <p:cNvPicPr>
            <a:picLocks noChangeAspect="1" noChangeArrowheads="1"/>
          </p:cNvPicPr>
          <p:nvPr/>
        </p:nvPicPr>
        <p:blipFill>
          <a:blip r:embed="rId2" cstate="print"/>
          <a:srcRect l="4567" t="1053" r="63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722946"/>
            <a:ext cx="6660232" cy="1135054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Александро-Невская лавра Свято-Троицкого монастыря, где захоронен  Александр Невский.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176" y="476672"/>
            <a:ext cx="2987824" cy="54104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</a:rPr>
              <a:t>Санкт-Петербург. </a:t>
            </a:r>
          </a:p>
          <a:p>
            <a:pPr algn="r"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</a:rPr>
              <a:t>Вид лавры сверху сегодня.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C:\Users\Пользователь\Pictures\017_0293115b.jpg"/>
          <p:cNvPicPr>
            <a:picLocks noChangeAspect="1" noChangeArrowheads="1"/>
          </p:cNvPicPr>
          <p:nvPr/>
        </p:nvPicPr>
        <p:blipFill>
          <a:blip r:embed="rId2" cstate="print"/>
          <a:srcRect r="23866"/>
          <a:stretch>
            <a:fillRect/>
          </a:stretch>
        </p:blipFill>
        <p:spPr bwMode="auto">
          <a:xfrm>
            <a:off x="5814864" y="0"/>
            <a:ext cx="3329136" cy="2510912"/>
          </a:xfrm>
          <a:prstGeom prst="rect">
            <a:avLst/>
          </a:prstGeom>
          <a:noFill/>
        </p:spPr>
      </p:pic>
      <p:pic>
        <p:nvPicPr>
          <p:cNvPr id="37898" name="Picture 10" descr="C:\Users\Пользователь\Pictures\0_7b14d_df53c8b_orig.png"/>
          <p:cNvPicPr>
            <a:picLocks noChangeAspect="1" noChangeArrowheads="1"/>
          </p:cNvPicPr>
          <p:nvPr/>
        </p:nvPicPr>
        <p:blipFill>
          <a:blip r:embed="rId3" cstate="print"/>
          <a:srcRect b="22415"/>
          <a:stretch>
            <a:fillRect/>
          </a:stretch>
        </p:blipFill>
        <p:spPr bwMode="auto">
          <a:xfrm>
            <a:off x="5940152" y="4149080"/>
            <a:ext cx="1368152" cy="2708920"/>
          </a:xfrm>
          <a:prstGeom prst="rect">
            <a:avLst/>
          </a:prstGeom>
          <a:noFill/>
        </p:spPr>
      </p:pic>
      <p:pic>
        <p:nvPicPr>
          <p:cNvPr id="37893" name="Picture 5" descr="C:\Users\Пользователь\Pictures\13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71" y="-53265"/>
            <a:ext cx="2277684" cy="299695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2132856"/>
            <a:ext cx="1447135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+mj-lt"/>
                <a:cs typeface="Aharoni" pitchFamily="2" charset="-79"/>
              </a:rPr>
              <a:t>КАНТАТА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 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7899" name="Picture 11" descr="C:\Users\Пользователь\Pictures\E0OVcXmXMAATyZ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3413" y="2329297"/>
            <a:ext cx="2181362" cy="1733074"/>
          </a:xfrm>
          <a:prstGeom prst="rect">
            <a:avLst/>
          </a:prstGeom>
          <a:noFill/>
        </p:spPr>
      </p:pic>
      <p:pic>
        <p:nvPicPr>
          <p:cNvPr id="37894" name="Picture 6" descr="C:\Users\Пользователь\Pictures\174.jpg"/>
          <p:cNvPicPr>
            <a:picLocks noChangeAspect="1" noChangeArrowheads="1"/>
          </p:cNvPicPr>
          <p:nvPr/>
        </p:nvPicPr>
        <p:blipFill>
          <a:blip r:embed="rId6" cstate="print"/>
          <a:srcRect t="3360" b="5921"/>
          <a:stretch>
            <a:fillRect/>
          </a:stretch>
        </p:blipFill>
        <p:spPr bwMode="auto">
          <a:xfrm>
            <a:off x="6941624" y="3861048"/>
            <a:ext cx="2202376" cy="2996952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291" t="980" r="32322" b="-980"/>
          <a:stretch/>
        </p:blipFill>
        <p:spPr>
          <a:xfrm>
            <a:off x="-14422" y="3270958"/>
            <a:ext cx="1786928" cy="30805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33" t="8974" r="67965" b="9117"/>
          <a:stretch/>
        </p:blipFill>
        <p:spPr>
          <a:xfrm>
            <a:off x="1423602" y="1703281"/>
            <a:ext cx="1801830" cy="27265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538" t="652"/>
          <a:stretch/>
        </p:blipFill>
        <p:spPr>
          <a:xfrm>
            <a:off x="1679895" y="3967806"/>
            <a:ext cx="1515119" cy="28457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4800" y="5112811"/>
            <a:ext cx="1771876" cy="17599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3333" y="15953"/>
            <a:ext cx="1733993" cy="17339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07804" y="1765898"/>
            <a:ext cx="3456384" cy="34163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3068960"/>
            <a:ext cx="3528392" cy="11430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Святому благоверному князю Александру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Невскому посвящены  скульптурные памятники в разных городах России, православные храмы, иконы, фильм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С. </a:t>
            </a:r>
            <a:r>
              <a:rPr lang="ru-RU" sz="2400" dirty="0" err="1" smtClean="0">
                <a:solidFill>
                  <a:schemeClr val="bg1"/>
                </a:solidFill>
              </a:rPr>
              <a:t>Эзенштейна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smtClean="0">
                <a:solidFill>
                  <a:schemeClr val="bg1"/>
                </a:solidFill>
              </a:rPr>
              <a:t>и кантата </a:t>
            </a:r>
            <a:r>
              <a:rPr lang="ru-RU" sz="2400" dirty="0" smtClean="0">
                <a:solidFill>
                  <a:schemeClr val="bg1"/>
                </a:solidFill>
              </a:rPr>
              <a:t>С. Прокофьева.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Он является небесным покровителем городов Санкт-Петербурга и Петрозаводска.</a:t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2975" y="18086"/>
            <a:ext cx="833950" cy="1689013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:\НОУ\НОУ_ВСЕ\Ануфриев Никита_2 з-класс\Информационная база\9.jpg"/>
          <p:cNvPicPr>
            <a:picLocks noChangeAspect="1" noChangeArrowheads="1"/>
          </p:cNvPicPr>
          <p:nvPr/>
        </p:nvPicPr>
        <p:blipFill>
          <a:blip r:embed="rId2" cstate="print"/>
          <a:srcRect l="7079" t="2612" r="19155" b="1229"/>
          <a:stretch>
            <a:fillRect/>
          </a:stretch>
        </p:blipFill>
        <p:spPr bwMode="auto">
          <a:xfrm>
            <a:off x="0" y="0"/>
            <a:ext cx="8604448" cy="6309320"/>
          </a:xfrm>
          <a:prstGeom prst="rect">
            <a:avLst/>
          </a:prstGeom>
          <a:noFill/>
        </p:spPr>
      </p:pic>
      <p:pic>
        <p:nvPicPr>
          <p:cNvPr id="8195" name="Picture 3" descr="C:\Users\Пользователь\Pictures\i (6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531" r="5641" b="7567"/>
          <a:stretch>
            <a:fillRect/>
          </a:stretch>
        </p:blipFill>
        <p:spPr bwMode="auto">
          <a:xfrm>
            <a:off x="6588224" y="4933332"/>
            <a:ext cx="2555776" cy="19246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332656"/>
            <a:ext cx="2088232" cy="2513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Открытие памятника Александру Невскому  в августе 2021 года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в </a:t>
            </a:r>
            <a:r>
              <a:rPr lang="ru-RU" sz="2800" b="1" dirty="0" err="1" smtClean="0">
                <a:solidFill>
                  <a:srgbClr val="C00000"/>
                </a:solidFill>
                <a:latin typeface="+mj-lt"/>
              </a:rPr>
              <a:t>Самолве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Пользователь\Pictures\1613445773_43-p-fon-dlya-prezentatsii-pro-aleksandra-nevsk-69.jpg"/>
          <p:cNvPicPr>
            <a:picLocks noChangeAspect="1" noChangeArrowheads="1"/>
          </p:cNvPicPr>
          <p:nvPr/>
        </p:nvPicPr>
        <p:blipFill>
          <a:blip r:embed="rId2" cstate="print"/>
          <a:srcRect l="14270" r="-1799"/>
          <a:stretch>
            <a:fillRect/>
          </a:stretch>
        </p:blipFill>
        <p:spPr bwMode="auto">
          <a:xfrm>
            <a:off x="539552" y="0"/>
            <a:ext cx="8783960" cy="602128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07904" y="620688"/>
            <a:ext cx="5436096" cy="225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4400" b="1" i="1" dirty="0" smtClean="0">
                <a:ln w="31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Кто с мечом к нам </a:t>
            </a:r>
          </a:p>
          <a:p>
            <a:pPr>
              <a:lnSpc>
                <a:spcPct val="80000"/>
              </a:lnSpc>
            </a:pPr>
            <a:r>
              <a:rPr lang="ru-RU" sz="4400" b="1" i="1" dirty="0" smtClean="0">
                <a:ln w="31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                      придёт, </a:t>
            </a:r>
          </a:p>
          <a:p>
            <a:pPr>
              <a:lnSpc>
                <a:spcPct val="80000"/>
              </a:lnSpc>
            </a:pPr>
            <a:r>
              <a:rPr lang="ru-RU" sz="4400" b="1" i="1" dirty="0" smtClean="0">
                <a:ln w="31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от меча </a:t>
            </a:r>
          </a:p>
          <a:p>
            <a:pPr>
              <a:lnSpc>
                <a:spcPct val="80000"/>
              </a:lnSpc>
            </a:pPr>
            <a:r>
              <a:rPr lang="ru-RU" sz="4400" b="1" i="1" dirty="0">
                <a:ln w="31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 </a:t>
            </a:r>
            <a:r>
              <a:rPr lang="ru-RU" sz="4400" b="1" i="1" dirty="0" smtClean="0">
                <a:ln w="31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           и погибнет!</a:t>
            </a:r>
            <a:endParaRPr lang="ru-RU" sz="4400" b="1" i="1" dirty="0">
              <a:ln w="3175"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228600">
                  <a:srgbClr val="7030A0">
                    <a:alpha val="40000"/>
                  </a:srgb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602128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С </a:t>
            </a:r>
            <a:r>
              <a:rPr lang="ru-RU" sz="3600" b="1" dirty="0" err="1" smtClean="0">
                <a:solidFill>
                  <a:schemeClr val="bg1"/>
                </a:solidFill>
                <a:latin typeface="+mj-lt"/>
              </a:rPr>
              <a:t>п</a:t>
            </a:r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 а с и б о   </a:t>
            </a:r>
            <a:r>
              <a:rPr lang="ru-RU" sz="3600" b="1" dirty="0" err="1" smtClean="0">
                <a:solidFill>
                  <a:schemeClr val="bg1"/>
                </a:solidFill>
                <a:latin typeface="+mj-lt"/>
              </a:rPr>
              <a:t>з</a:t>
            </a:r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 а   в </a:t>
            </a:r>
            <a:r>
              <a:rPr lang="ru-RU" sz="3600" b="1" dirty="0" err="1" smtClean="0">
                <a:solidFill>
                  <a:schemeClr val="bg1"/>
                </a:solidFill>
                <a:latin typeface="+mj-lt"/>
              </a:rPr>
              <a:t>н</a:t>
            </a:r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 и м а </a:t>
            </a:r>
            <a:r>
              <a:rPr lang="ru-RU" sz="3600" b="1" dirty="0" err="1" smtClean="0">
                <a:solidFill>
                  <a:schemeClr val="bg1"/>
                </a:solidFill>
                <a:latin typeface="+mj-lt"/>
              </a:rPr>
              <a:t>н</a:t>
            </a:r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 и е !</a:t>
            </a:r>
            <a:endParaRPr lang="ru-RU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539552" cy="68580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373616" cy="4525963"/>
          </a:xfrm>
        </p:spPr>
        <p:txBody>
          <a:bodyPr>
            <a:noAutofit/>
          </a:bodyPr>
          <a:lstStyle/>
          <a:p>
            <a:pPr marL="0" lvl="0" indent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Цель работы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проанализировать ключевые аспекты темы </a:t>
            </a:r>
            <a:r>
              <a:rPr lang="ru-RU" b="1" dirty="0">
                <a:latin typeface="+mj-lt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Полководческое величие Александра Невского</a:t>
            </a:r>
            <a:r>
              <a:rPr lang="ru-RU" b="1" dirty="0" smtClean="0">
                <a:latin typeface="+mj-lt"/>
                <a:ea typeface="Calibri" pitchFamily="34" charset="0"/>
                <a:cs typeface="Times New Roman" pitchFamily="18" charset="0"/>
              </a:rPr>
              <a:t>». При этом сделать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акцент на исторической битве Александра Невского на Чудском озере</a:t>
            </a:r>
            <a:r>
              <a:rPr lang="ru-RU" b="1" dirty="0" smtClean="0">
                <a:latin typeface="+mj-lt"/>
                <a:ea typeface="Calibri" pitchFamily="34" charset="0"/>
                <a:cs typeface="Times New Roman" pitchFamily="18" charset="0"/>
              </a:rPr>
              <a:t> 5 апреля 1242 года.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lvl="0" indent="45085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Практическое значение проекта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Результаты работы предполагается положить в основу просветительской деятельности в школьных аудиториях начального и среднего звена </a:t>
            </a:r>
            <a:r>
              <a:rPr lang="ru-RU" b="1" dirty="0">
                <a:latin typeface="+mj-lt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на базе школьного музея Боевой славы. Сверхзадача проекта </a:t>
            </a:r>
            <a:r>
              <a:rPr lang="ru-RU" b="1" dirty="0">
                <a:latin typeface="+mj-lt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духовно-нравственное воспитание школьников в духе патриотизма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6200000">
            <a:off x="4407692" y="1864516"/>
            <a:ext cx="476671" cy="951029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711952" y="-159306"/>
            <a:ext cx="432048" cy="701730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940152" y="3645025"/>
            <a:ext cx="3203848" cy="321297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1432" y="692696"/>
            <a:ext cx="5112568" cy="3600400"/>
          </a:xfrm>
        </p:spPr>
        <p:txBody>
          <a:bodyPr>
            <a:normAutofit/>
          </a:bodyPr>
          <a:lstStyle/>
          <a:p>
            <a:pPr lvl="0" indent="17463">
              <a:lnSpc>
                <a:spcPct val="80000"/>
              </a:lnSpc>
              <a:spcBef>
                <a:spcPts val="0"/>
              </a:spcBef>
              <a:buNone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Исследовательские</a:t>
            </a:r>
          </a:p>
          <a:p>
            <a:pPr lvl="0" indent="17463">
              <a:lnSpc>
                <a:spcPct val="80000"/>
              </a:lnSpc>
              <a:spcBef>
                <a:spcPts val="0"/>
              </a:spcBef>
              <a:buNone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задачи: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1) раскрыть величие личности Александра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через изучение его биографии, </a:t>
            </a:r>
          </a:p>
          <a:p>
            <a:pPr lvl="0" indent="17463">
              <a:lnSpc>
                <a:spcPct val="80000"/>
              </a:lnSpc>
              <a:spcBef>
                <a:spcPts val="0"/>
              </a:spcBef>
              <a:buNone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2) раскрыть полководческое величие Александра Невского на примере Ледового побоища 1242 года.</a:t>
            </a:r>
          </a:p>
          <a:p>
            <a:pPr lvl="0"/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6" descr="DSC_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293096"/>
            <a:ext cx="2915816" cy="194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4437112"/>
            <a:ext cx="6012160" cy="2167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ru-RU" sz="2400" b="1" dirty="0">
                <a:solidFill>
                  <a:srgbClr val="C00000"/>
                </a:solidFill>
                <a:latin typeface="+mj-lt"/>
                <a:ea typeface="Calibri" pitchFamily="34" charset="0"/>
                <a:cs typeface="Aharoni" pitchFamily="2" charset="-79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Aharoni" pitchFamily="2" charset="-79"/>
              </a:rPr>
              <a:t>рактико-ориентированные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задачи: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разработать терминологический словарь, контрольные вопросы для школьников к §§ 1-2, подготовить макет битвы и комментарий к  нему, разработать презентацию для публичного выступления в Музее Боевой </a:t>
            </a:r>
            <a:r>
              <a:rPr lang="ru-RU" sz="2400" b="1" dirty="0" smtClean="0">
                <a:latin typeface="+mj-lt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лавы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школы № 182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4139952" cy="429309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635896" y="3645024"/>
            <a:ext cx="2376264" cy="646331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DSC_0041"/>
          <p:cNvPicPr>
            <a:picLocks noChangeAspect="1" noChangeArrowheads="1"/>
          </p:cNvPicPr>
          <p:nvPr/>
        </p:nvPicPr>
        <p:blipFill>
          <a:blip r:embed="rId3" cstate="print">
            <a:lum bright="12000" contrast="6000"/>
          </a:blip>
          <a:srcRect l="11406" t="4111" r="20576"/>
          <a:stretch>
            <a:fillRect/>
          </a:stretch>
        </p:blipFill>
        <p:spPr bwMode="auto">
          <a:xfrm>
            <a:off x="395536" y="0"/>
            <a:ext cx="3816424" cy="367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Пользователь\Pictures\800_800_fix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0"/>
            <a:ext cx="5004048" cy="36592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36912"/>
            <a:ext cx="3322712" cy="1143000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</a:rPr>
              <a:t>Переславль-Залесский сегодня, родина Александра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301116" y="332656"/>
            <a:ext cx="4427984" cy="12870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lnSpc>
                <a:spcPct val="80000"/>
              </a:lnSpc>
              <a:spcBef>
                <a:spcPct val="0"/>
              </a:spcBef>
            </a:pPr>
            <a:endParaRPr lang="ru-RU" sz="2400" b="1" dirty="0" smtClean="0">
              <a:solidFill>
                <a:schemeClr val="bg1"/>
              </a:solidFill>
              <a:latin typeface="+mj-lt"/>
            </a:endParaRPr>
          </a:p>
          <a:p>
            <a:pPr lvl="0" algn="r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Александр родился </a:t>
            </a:r>
          </a:p>
          <a:p>
            <a:pPr lvl="0" algn="r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13 мая 1221 г.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  <a:p>
            <a:pPr lvl="0" algn="r">
              <a:lnSpc>
                <a:spcPct val="80000"/>
              </a:lnSpc>
              <a:spcBef>
                <a:spcPct val="0"/>
              </a:spcBef>
            </a:pPr>
            <a:r>
              <a:rPr lang="ru-RU" sz="2400" b="1" dirty="0" err="1" smtClean="0">
                <a:solidFill>
                  <a:schemeClr val="bg1"/>
                </a:solidFill>
                <a:latin typeface="+mj-lt"/>
              </a:rPr>
              <a:t>Спасо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-Преображенский</a:t>
            </a:r>
          </a:p>
          <a:p>
            <a:pPr lvl="0" algn="r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 собор, где четырёхлетний Александр проходил обряд посвящения в воины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100" name="Picture 4" descr="C:\Users\Пользователь\Pictures\39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90011"/>
            <a:ext cx="9144000" cy="29679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4744"/>
            <a:ext cx="2987824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</a:rPr>
              <a:t>Великий Новгород 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в 13 веке,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 где с 8 лет  Александр был посажен отцом на княжение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Пользователь\Pictures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875"/>
          <a:stretch>
            <a:fillRect/>
          </a:stretch>
        </p:blipFill>
        <p:spPr bwMode="auto">
          <a:xfrm>
            <a:off x="3059832" y="0"/>
            <a:ext cx="6084168" cy="3068339"/>
          </a:xfrm>
          <a:prstGeom prst="rect">
            <a:avLst/>
          </a:prstGeom>
          <a:noFill/>
        </p:spPr>
      </p:pic>
      <p:pic>
        <p:nvPicPr>
          <p:cNvPr id="5123" name="Picture 3" descr="C:\Users\Пользователь\Pictures\1485910001_warik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04746"/>
            <a:ext cx="7380312" cy="365325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Пользователь\Pictures\776624a0d1a64bf62ea7591f8fc2b8ac-800x.jpg"/>
          <p:cNvPicPr>
            <a:picLocks noChangeAspect="1" noChangeArrowheads="1"/>
          </p:cNvPicPr>
          <p:nvPr/>
        </p:nvPicPr>
        <p:blipFill>
          <a:blip r:embed="rId2" cstate="print"/>
          <a:srcRect l="11650" b="4380"/>
          <a:stretch>
            <a:fillRect/>
          </a:stretch>
        </p:blipFill>
        <p:spPr bwMode="auto">
          <a:xfrm>
            <a:off x="0" y="0"/>
            <a:ext cx="9192167" cy="746144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717032"/>
            <a:ext cx="8316416" cy="2553147"/>
          </a:xfrm>
        </p:spPr>
        <p:txBody>
          <a:bodyPr>
            <a:normAutofit/>
          </a:bodyPr>
          <a:lstStyle/>
          <a:p>
            <a:pPr indent="17463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+mj-lt"/>
              </a:rPr>
              <a:t>Перед битвой с крестоносцами на Неве князь </a:t>
            </a:r>
            <a:r>
              <a:rPr lang="ru-RU" sz="3000" dirty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+mj-lt"/>
              </a:rPr>
              <a:t>Александр Ярославович помолился в церкви, получил благословение от архиепископа и обратился к дружине со словами: </a:t>
            </a:r>
            <a:endParaRPr lang="ru-RU" sz="3000" dirty="0" smtClean="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+mj-lt"/>
            </a:endParaRPr>
          </a:p>
          <a:p>
            <a:pPr indent="17463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+mj-lt"/>
              </a:rPr>
              <a:t>«</a:t>
            </a:r>
            <a:r>
              <a:rPr lang="ru-RU" sz="3000" dirty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+mj-lt"/>
              </a:rPr>
              <a:t>Нас немного, а враг силён; но Бог не в силе, а в правде: идите с вашим князем!»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165304"/>
            <a:ext cx="9144000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Pictures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10" t="4215" r="870" b="12732"/>
          <a:stretch>
            <a:fillRect/>
          </a:stretch>
        </p:blipFill>
        <p:spPr bwMode="auto">
          <a:xfrm>
            <a:off x="0" y="0"/>
            <a:ext cx="7596336" cy="3717032"/>
          </a:xfrm>
          <a:prstGeom prst="rect">
            <a:avLst/>
          </a:prstGeom>
          <a:noFill/>
        </p:spPr>
      </p:pic>
      <p:pic>
        <p:nvPicPr>
          <p:cNvPr id="6149" name="Picture 5" descr="C:\Users\Пользователь\Pictures\i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7537" y="3395648"/>
            <a:ext cx="4176463" cy="34623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1520" y="3717032"/>
            <a:ext cx="3096344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Битва со шведами войска Александра  на Неве в устье реки Ижоры</a:t>
            </a:r>
            <a:endParaRPr lang="ru-RU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4869160"/>
            <a:ext cx="2808312" cy="1824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Поединок Александра с предводителем крестоносцев </a:t>
            </a:r>
            <a:r>
              <a:rPr lang="ru-RU" sz="2800" dirty="0" err="1" smtClean="0">
                <a:solidFill>
                  <a:schemeClr val="bg1"/>
                </a:solidFill>
                <a:latin typeface="+mj-lt"/>
              </a:rPr>
              <a:t>Биргером</a:t>
            </a:r>
            <a:endParaRPr lang="ru-RU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176" y="1628800"/>
            <a:ext cx="26642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15 июля 1240 года</a:t>
            </a:r>
            <a:endParaRPr lang="ru-RU" b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Пользователь\Pictures\021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1249" t="33783" r="19565" b="4168"/>
          <a:stretch>
            <a:fillRect/>
          </a:stretch>
        </p:blipFill>
        <p:spPr bwMode="auto">
          <a:xfrm flipH="1">
            <a:off x="0" y="0"/>
            <a:ext cx="5586448" cy="4392488"/>
          </a:xfrm>
          <a:prstGeom prst="rect">
            <a:avLst/>
          </a:prstGeom>
          <a:noFill/>
        </p:spPr>
      </p:pic>
      <p:pic>
        <p:nvPicPr>
          <p:cNvPr id="34819" name="Picture 3" descr="C:\Users\Пользователь\Pictures\getImage.jpg"/>
          <p:cNvPicPr>
            <a:picLocks noChangeAspect="1" noChangeArrowheads="1"/>
          </p:cNvPicPr>
          <p:nvPr/>
        </p:nvPicPr>
        <p:blipFill>
          <a:blip r:embed="rId4" cstate="print"/>
          <a:srcRect l="1701" r="24159"/>
          <a:stretch>
            <a:fillRect/>
          </a:stretch>
        </p:blipFill>
        <p:spPr bwMode="auto">
          <a:xfrm>
            <a:off x="5004048" y="3717032"/>
            <a:ext cx="4139952" cy="31409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941168"/>
            <a:ext cx="4248472" cy="1143000"/>
          </a:xfrm>
        </p:spPr>
        <p:txBody>
          <a:bodyPr>
            <a:noAutofit/>
          </a:bodyPr>
          <a:lstStyle/>
          <a:p>
            <a:pPr algn="r">
              <a:lnSpc>
                <a:spcPct val="8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Они шли под знаменами с черным крестом. За это они назывались крестоносцами.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548680"/>
            <a:ext cx="2915816" cy="1824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Весной  1242 года на русскую землю вступили </a:t>
            </a:r>
            <a:endParaRPr lang="ru-RU" sz="2800" dirty="0" smtClean="0"/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немецкие рыцари.</a:t>
            </a:r>
            <a:endParaRPr lang="ru-RU" sz="2800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</TotalTime>
  <Words>838</Words>
  <Application>Microsoft Office PowerPoint</Application>
  <PresentationFormat>Экран (4:3)</PresentationFormat>
  <Paragraphs>248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Переславль-Залесский сегодня, родина Александра</vt:lpstr>
      <vt:lpstr>Великий Новгород   в 13 веке,  где с 8 лет  Александр был посажен отцом на княжение  </vt:lpstr>
      <vt:lpstr>Слайд 7</vt:lpstr>
      <vt:lpstr>Слайд 8</vt:lpstr>
      <vt:lpstr>Они шли под знаменами с черным крестом. За это они назывались крестоносцами. </vt:lpstr>
      <vt:lpstr>Слайд 10</vt:lpstr>
      <vt:lpstr>Сравнение доспехов немецкой конницы и  конницы Александра  Невского </vt:lpstr>
      <vt:lpstr>Слайд 12</vt:lpstr>
      <vt:lpstr>Слайд 13</vt:lpstr>
      <vt:lpstr>Слайд 14</vt:lpstr>
      <vt:lpstr>Слайд 15</vt:lpstr>
      <vt:lpstr> Полководческое величие  Александра Невского –                                          в пяти тезисах:</vt:lpstr>
      <vt:lpstr>Слайд 17</vt:lpstr>
      <vt:lpstr>Слайд 18</vt:lpstr>
      <vt:lpstr>Слайд 19</vt:lpstr>
      <vt:lpstr>Слайд 20</vt:lpstr>
      <vt:lpstr>Святому благоверному князю Александру Невскому посвящены  скульптурные памятники в разных городах России, православные храмы, иконы, фильм  С. Эзенштейна и кантата С. Прокофьева.  Он является небесным покровителем городов Санкт-Петербурга и Петрозаводска. </vt:lpstr>
      <vt:lpstr>Слайд 22</vt:lpstr>
      <vt:lpstr>Слайд 23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49</cp:revision>
  <dcterms:created xsi:type="dcterms:W3CDTF">2022-02-08T12:11:48Z</dcterms:created>
  <dcterms:modified xsi:type="dcterms:W3CDTF">2022-08-03T15:11:56Z</dcterms:modified>
</cp:coreProperties>
</file>