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67" r:id="rId15"/>
    <p:sldId id="26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kysmart.ru/articles/mathematic/kakie-chisla-nazyvayutsya-celymi" TargetMode="External"/><Relationship Id="rId2" Type="http://schemas.openxmlformats.org/officeDocument/2006/relationships/hyperlink" Target="https://skysmart.ru/articles/mathematic/naturalnye-chisl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kysmart.ru/articles/mathematic/chto-takoe-racionalnye-chisl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089" y="2507566"/>
            <a:ext cx="10508922" cy="1600795"/>
          </a:xfrm>
        </p:spPr>
        <p:txBody>
          <a:bodyPr/>
          <a:lstStyle/>
          <a:p>
            <a:pPr algn="ctr"/>
            <a:r>
              <a:rPr lang="ru-RU" sz="3600" dirty="0"/>
              <a:t>Рациональные числа.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Конечные </a:t>
            </a:r>
            <a:r>
              <a:rPr lang="ru-RU" sz="3600" dirty="0"/>
              <a:t>и бесконечные десятичные дроби</a:t>
            </a:r>
            <a:r>
              <a:rPr lang="ru-RU" sz="3600" dirty="0" smtClean="0"/>
              <a:t>.</a:t>
            </a:r>
            <a:r>
              <a:rPr lang="ru-RU" sz="3600" dirty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Иррациональные </a:t>
            </a:r>
            <a:r>
              <a:rPr lang="ru-RU" sz="3600" dirty="0"/>
              <a:t>числа.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089" y="5280339"/>
            <a:ext cx="3889181" cy="134846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читель математики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Г.ГОРЛОВКИ «ШКОЛА № 42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Рыбина М.В.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48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30" y="107324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Иррациональные 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729" y="862885"/>
            <a:ext cx="9556125" cy="555079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Иррациональное число — это действительное число, которое невозможно выразить в форме деления двух целых чисел, то есть в </a:t>
            </a:r>
            <a:r>
              <a:rPr lang="ru-RU" dirty="0" smtClean="0"/>
              <a:t>виде рациональной дроби.</a:t>
            </a:r>
          </a:p>
          <a:p>
            <a:pPr marL="0" indent="0">
              <a:buNone/>
            </a:pPr>
            <a:r>
              <a:rPr lang="ru-RU" dirty="0"/>
              <a:t>Оно может быть выражено в форме бесконечной непериодической десятичной дроби.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Примеры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π </a:t>
            </a:r>
            <a:r>
              <a:rPr lang="ru-RU" dirty="0"/>
              <a:t>= 3,1415926</a:t>
            </a:r>
            <a:r>
              <a:rPr lang="ru-RU" dirty="0" smtClean="0"/>
              <a:t>...</a:t>
            </a:r>
          </a:p>
          <a:p>
            <a:pPr marL="0" indent="0">
              <a:buNone/>
            </a:pPr>
            <a:r>
              <a:rPr lang="ru-RU" dirty="0" smtClean="0"/>
              <a:t>√</a:t>
            </a:r>
            <a:r>
              <a:rPr lang="ru-RU" dirty="0"/>
              <a:t>2 = 1,41421356</a:t>
            </a:r>
            <a:r>
              <a:rPr lang="ru-RU" dirty="0" smtClean="0"/>
              <a:t>...</a:t>
            </a:r>
          </a:p>
          <a:p>
            <a:pPr marL="0" indent="0">
              <a:buNone/>
            </a:pPr>
            <a:r>
              <a:rPr lang="ru-RU" dirty="0" smtClean="0"/>
              <a:t>e </a:t>
            </a:r>
            <a:r>
              <a:rPr lang="ru-RU" dirty="0"/>
              <a:t>= 2,71828182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 smtClean="0"/>
              <a:t>√</a:t>
            </a:r>
            <a:r>
              <a:rPr lang="ru-RU" dirty="0"/>
              <a:t>8 = </a:t>
            </a:r>
            <a:r>
              <a:rPr lang="ru-RU" dirty="0" smtClean="0"/>
              <a:t>2,828427...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√11= - -3.31662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/>
              <a:t>Обозначение множества иррациональных чисел: латинская буква I.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9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187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Свойства иррациональных чисел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1" y="837127"/>
            <a:ext cx="9337183" cy="5705341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2400" dirty="0" smtClean="0"/>
              <a:t>Результат </a:t>
            </a:r>
            <a:r>
              <a:rPr lang="ru-RU" sz="2400" dirty="0"/>
              <a:t>суммы иррационального числа и рационального равен иррациональному </a:t>
            </a:r>
            <a:r>
              <a:rPr lang="ru-RU" sz="2400" dirty="0" smtClean="0"/>
              <a:t>числу.</a:t>
            </a:r>
          </a:p>
          <a:p>
            <a:pPr>
              <a:buAutoNum type="arabicPeriod"/>
            </a:pPr>
            <a:r>
              <a:rPr lang="ru-RU" sz="2400" dirty="0"/>
              <a:t>Р</a:t>
            </a:r>
            <a:r>
              <a:rPr lang="ru-RU" sz="2400" dirty="0" smtClean="0"/>
              <a:t>езультат </a:t>
            </a:r>
            <a:r>
              <a:rPr lang="ru-RU" sz="2400" dirty="0"/>
              <a:t>умножения иррационального числа на любое рациональное число (≠ 0) равен иррациональному </a:t>
            </a:r>
            <a:r>
              <a:rPr lang="ru-RU" sz="2400" dirty="0" smtClean="0"/>
              <a:t>числу.</a:t>
            </a:r>
          </a:p>
          <a:p>
            <a:pPr>
              <a:buAutoNum type="arabicPeriod"/>
            </a:pPr>
            <a:r>
              <a:rPr lang="ru-RU" sz="2400" dirty="0"/>
              <a:t>Р</a:t>
            </a:r>
            <a:r>
              <a:rPr lang="ru-RU" sz="2400" dirty="0" smtClean="0"/>
              <a:t>езультат </a:t>
            </a:r>
            <a:r>
              <a:rPr lang="ru-RU" sz="2400" dirty="0"/>
              <a:t>вычитания двух иррациональных чисел равен иррациональному числу или </a:t>
            </a:r>
            <a:r>
              <a:rPr lang="ru-RU" sz="2400" dirty="0" smtClean="0"/>
              <a:t>рациональному.</a:t>
            </a:r>
          </a:p>
          <a:p>
            <a:pPr>
              <a:buAutoNum type="arabicPeriod"/>
            </a:pPr>
            <a:r>
              <a:rPr lang="ru-RU" sz="2400" dirty="0"/>
              <a:t>Р</a:t>
            </a:r>
            <a:r>
              <a:rPr lang="ru-RU" sz="2400" dirty="0" smtClean="0"/>
              <a:t>езультат </a:t>
            </a:r>
            <a:r>
              <a:rPr lang="ru-RU" sz="2400" dirty="0"/>
              <a:t>суммы или произведения двух иррациональных чисел равен рациональному или иррациональному, например: √2 * √8 = √16 = </a:t>
            </a:r>
            <a:r>
              <a:rPr lang="ru-RU" sz="2400" dirty="0" smtClean="0"/>
              <a:t>4.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14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155" y="1584101"/>
            <a:ext cx="8758847" cy="46375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Запишите в виде обыкновенной дроби бесконечную десятичную периодическую дробь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191" y="2997338"/>
            <a:ext cx="5619977" cy="18110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89" y="3410621"/>
            <a:ext cx="32004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2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3386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74" y="3335952"/>
            <a:ext cx="3200400" cy="33337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537" y="1207569"/>
            <a:ext cx="6420746" cy="325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4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03" y="228756"/>
            <a:ext cx="8195581" cy="6091834"/>
          </a:xfrm>
        </p:spPr>
      </p:pic>
    </p:spTree>
    <p:extLst>
      <p:ext uri="{BB962C8B-B14F-4D97-AF65-F5344CB8AC3E}">
        <p14:creationId xmlns:p14="http://schemas.microsoft.com/office/powerpoint/2010/main" val="93102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/>
              </a:rPr>
              <a:t>https</a:t>
            </a:r>
            <a:r>
              <a:rPr lang="ru-RU" dirty="0">
                <a:hlinkClick r:id="rId2"/>
              </a:rPr>
              <a:t>://</a:t>
            </a:r>
            <a:r>
              <a:rPr lang="ru-RU" dirty="0" smtClean="0">
                <a:hlinkClick r:id="rId2"/>
              </a:rPr>
              <a:t>skysmart.ru/articles/mathematic/naturalnye-chisla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skysmart.ru/articles/mathematic/kakie-chisla-nazyvayutsya-celymi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skysmart.ru/articles/mathematic/chto-takoe-racionalnye-chisla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11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64" y="158839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Вспомни!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824248"/>
            <a:ext cx="9042182" cy="57954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Какие числа называются натуральными?</a:t>
            </a:r>
          </a:p>
          <a:p>
            <a:pPr marL="0" indent="0">
              <a:buNone/>
            </a:pPr>
            <a:endParaRPr lang="ru-RU" sz="22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Числа, которые используют при подсчёте предметов, называют натуральными числами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Натуральные числа один, два, три, четыре, пять и так далее, записанные в порядке возрастания и без пропусков, образуют ряд натуральных чисел.</a:t>
            </a:r>
          </a:p>
          <a:p>
            <a:pPr marL="0" indent="0">
              <a:buNone/>
            </a:pP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С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амое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маленькое натуральное число – 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единица.</a:t>
            </a:r>
          </a:p>
          <a:p>
            <a:pPr marL="0" indent="0">
              <a:buNone/>
            </a:pP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натуральном ряду каждое следующее число на 1 больше предыдущего. </a:t>
            </a:r>
            <a:endParaRPr lang="ru-RU" sz="2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Натуральный </a:t>
            </a: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ряд бесконечен, наибольшего числа в нём нет</a:t>
            </a:r>
            <a:r>
              <a:rPr lang="ru-RU" sz="22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rebuchet MS" panose="020B0603020202020204" pitchFamily="34" charset="0"/>
                <a:cs typeface="Times New Roman" panose="02020603050405020304" pitchFamily="18" charset="0"/>
              </a:rPr>
              <a:t>Множество всех натуральных чисел принято обозначать латинской буквой N. </a:t>
            </a:r>
            <a:endParaRPr lang="ru-RU" sz="22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8817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8840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Вспомни!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573" y="962854"/>
            <a:ext cx="9496976" cy="497430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Какие числа называются целыми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Целые числа </a:t>
            </a:r>
            <a:r>
              <a:rPr lang="ru-RU" dirty="0"/>
              <a:t>— это </a:t>
            </a:r>
            <a:r>
              <a:rPr lang="ru-RU" dirty="0" smtClean="0"/>
              <a:t>натуральные числа, противоположные им и </a:t>
            </a:r>
            <a:r>
              <a:rPr lang="ru-RU" dirty="0"/>
              <a:t>число </a:t>
            </a:r>
            <a:r>
              <a:rPr lang="ru-RU" dirty="0" smtClean="0"/>
              <a:t>нуль</a:t>
            </a:r>
            <a:r>
              <a:rPr lang="ru-RU" dirty="0"/>
              <a:t>. 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Сумма, разность и произведение целых чисел в результате дают целые числа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ряд бесконечен. Наибольшего и наименьшего целых чисел </a:t>
            </a:r>
            <a:r>
              <a:rPr lang="ru-RU" dirty="0" smtClean="0"/>
              <a:t>не </a:t>
            </a:r>
            <a:r>
              <a:rPr lang="ru-RU" dirty="0"/>
              <a:t>бывает.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Множество целых чисел обозначают Z.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040" y="4251152"/>
            <a:ext cx="6053070" cy="2206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886" y="3631842"/>
            <a:ext cx="3713962" cy="3226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27" y="249260"/>
            <a:ext cx="1541816" cy="192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4345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Рациональные числа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sz="2400" dirty="0" smtClean="0"/>
                  <a:t>Целые и дробные числа составляют множество рациональных чисел.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Всякое рациональное число, как целое, так и дробное, можно представить в виде дроби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ru-RU" sz="2400" b="0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2400" dirty="0" smtClean="0"/>
                  <a:t>, где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sz="2400" dirty="0" smtClean="0"/>
                  <a:t> – целое число, </a:t>
                </a:r>
                <a14:m>
                  <m:oMath xmlns:m="http://schemas.openxmlformats.org/officeDocument/2006/math">
                    <m:r>
                      <a:rPr lang="ru-RU" sz="2400" b="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sz="2400" dirty="0" smtClean="0"/>
                  <a:t> – натуральное.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Например,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 smtClean="0"/>
                  <a:t>, </a:t>
                </a:r>
                <a14:m>
                  <m:oMath xmlns:m="http://schemas.openxmlformats.org/officeDocument/2006/math">
                    <m:r>
                      <a:rPr lang="ru-RU" sz="2400" b="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400" dirty="0" smtClean="0"/>
                  <a:t>, </a:t>
                </a:r>
                <a14:m>
                  <m:oMath xmlns:m="http://schemas.openxmlformats.org/officeDocument/2006/math">
                    <m:r>
                      <a:rPr lang="ru-RU" sz="2400" b="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400" b="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400" b="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2400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2400" b="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Множество </a:t>
                </a:r>
                <a:r>
                  <a:rPr lang="ru-RU" sz="2400" dirty="0"/>
                  <a:t>рациональных чисел имеет специальное обозначение – </a:t>
                </a:r>
                <a:r>
                  <a:rPr lang="ru-RU" sz="2400" i="1" dirty="0"/>
                  <a:t>Q</a:t>
                </a:r>
                <a:r>
                  <a:rPr lang="ru-RU" sz="2400" dirty="0" smtClean="0"/>
                  <a:t>.</a:t>
                </a:r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64" t="-12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3901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120" y="9444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Основные свойства действий с рациональными </a:t>
            </a:r>
            <a:r>
              <a:rPr lang="ru-RU" dirty="0" smtClean="0"/>
              <a:t>числами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119" y="1425062"/>
            <a:ext cx="9071974" cy="5168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Переместительное свойство сложения: a + b = b + a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Сочетательное </a:t>
            </a:r>
            <a:r>
              <a:rPr lang="ru-RU" dirty="0"/>
              <a:t>свойство сложения: (a + b) +c = a + (b + c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Сложение </a:t>
            </a:r>
            <a:r>
              <a:rPr lang="ru-RU" dirty="0"/>
              <a:t>рационального числа и </a:t>
            </a:r>
            <a:r>
              <a:rPr lang="ru-RU" dirty="0" smtClean="0"/>
              <a:t>нуля </a:t>
            </a:r>
            <a:r>
              <a:rPr lang="ru-RU" dirty="0"/>
              <a:t>не изменяет это число: a + 0 = a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/>
              <a:t>каждого рационального числа есть противоположное число, а их сумма всегда равна нулю: a + (-a) = 0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Переместительное </a:t>
            </a:r>
            <a:r>
              <a:rPr lang="ru-RU" dirty="0"/>
              <a:t>свойство умножения: </a:t>
            </a:r>
            <a:r>
              <a:rPr lang="ru-RU" dirty="0" err="1"/>
              <a:t>ab</a:t>
            </a:r>
            <a:r>
              <a:rPr lang="ru-RU" dirty="0"/>
              <a:t> = </a:t>
            </a:r>
            <a:r>
              <a:rPr lang="ru-RU" dirty="0" err="1"/>
              <a:t>ba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Сочетательное </a:t>
            </a:r>
            <a:r>
              <a:rPr lang="ru-RU" dirty="0"/>
              <a:t>свойство умножения: (a </a:t>
            </a:r>
            <a:r>
              <a:rPr lang="ru-RU" dirty="0" smtClean="0">
                <a:sym typeface="Symbol" panose="05050102010706020507" pitchFamily="18" charset="2"/>
              </a:rPr>
              <a:t></a:t>
            </a:r>
            <a:r>
              <a:rPr lang="ru-RU" dirty="0" smtClean="0"/>
              <a:t> </a:t>
            </a:r>
            <a:r>
              <a:rPr lang="ru-RU" dirty="0"/>
              <a:t>b</a:t>
            </a:r>
            <a:r>
              <a:rPr lang="ru-RU" dirty="0" smtClean="0"/>
              <a:t>) </a:t>
            </a:r>
            <a:r>
              <a:rPr lang="ru-RU" dirty="0" smtClean="0">
                <a:sym typeface="Symbol" panose="05050102010706020507" pitchFamily="18" charset="2"/>
              </a:rPr>
              <a:t> </a:t>
            </a:r>
            <a:r>
              <a:rPr lang="ru-RU" dirty="0" smtClean="0"/>
              <a:t>c </a:t>
            </a:r>
            <a:r>
              <a:rPr lang="ru-RU" dirty="0"/>
              <a:t>= a </a:t>
            </a:r>
            <a:r>
              <a:rPr lang="ru-RU" dirty="0" smtClean="0">
                <a:sym typeface="Symbol" panose="05050102010706020507" pitchFamily="18" charset="2"/>
              </a:rPr>
              <a:t></a:t>
            </a:r>
            <a:r>
              <a:rPr lang="ru-RU" dirty="0" smtClean="0"/>
              <a:t> </a:t>
            </a:r>
            <a:r>
              <a:rPr lang="ru-RU" dirty="0"/>
              <a:t>(b </a:t>
            </a:r>
            <a:r>
              <a:rPr lang="ru-RU" dirty="0" smtClean="0">
                <a:sym typeface="Symbol" panose="05050102010706020507" pitchFamily="18" charset="2"/>
              </a:rPr>
              <a:t></a:t>
            </a:r>
            <a:r>
              <a:rPr lang="ru-RU" dirty="0" smtClean="0"/>
              <a:t> </a:t>
            </a:r>
            <a:r>
              <a:rPr lang="ru-RU" dirty="0"/>
              <a:t>c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Произведение </a:t>
            </a:r>
            <a:r>
              <a:rPr lang="ru-RU" dirty="0"/>
              <a:t>рационального числа и едины не изменяет это число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a </a:t>
            </a:r>
            <a:r>
              <a:rPr lang="ru-RU" dirty="0" smtClean="0">
                <a:sym typeface="Symbol" panose="05050102010706020507" pitchFamily="18" charset="2"/>
              </a:rPr>
              <a:t></a:t>
            </a:r>
            <a:r>
              <a:rPr lang="ru-RU" dirty="0" smtClean="0"/>
              <a:t> </a:t>
            </a:r>
            <a:r>
              <a:rPr lang="ru-RU" dirty="0"/>
              <a:t>1 = a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/>
              <a:t>каждого отличного от нуля рационального числа есть обратное число. Их произведение равно единице: </a:t>
            </a:r>
            <a:r>
              <a:rPr lang="ru-RU" i="1" dirty="0"/>
              <a:t>a </a:t>
            </a:r>
            <a:r>
              <a:rPr lang="ru-RU" i="1" dirty="0">
                <a:sym typeface="Symbol" panose="05050102010706020507" pitchFamily="18" charset="2"/>
              </a:rPr>
              <a:t></a:t>
            </a:r>
            <a:r>
              <a:rPr lang="ru-RU" i="1" dirty="0"/>
              <a:t> a</a:t>
            </a:r>
            <a:r>
              <a:rPr lang="ru-RU" i="1" baseline="30000" dirty="0"/>
              <a:t>−1</a:t>
            </a:r>
            <a:r>
              <a:rPr lang="ru-RU" i="1" dirty="0"/>
              <a:t> = 1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Распределительное </a:t>
            </a:r>
            <a:r>
              <a:rPr lang="ru-RU" dirty="0"/>
              <a:t>свойство умножения относительно сложения: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a </a:t>
            </a:r>
            <a:r>
              <a:rPr lang="ru-RU" dirty="0" smtClean="0">
                <a:sym typeface="Symbol" panose="05050102010706020507" pitchFamily="18" charset="2"/>
              </a:rPr>
              <a:t></a:t>
            </a:r>
            <a:r>
              <a:rPr lang="ru-RU" dirty="0" smtClean="0"/>
              <a:t> </a:t>
            </a:r>
            <a:r>
              <a:rPr lang="ru-RU" dirty="0"/>
              <a:t>(b + c) = a </a:t>
            </a:r>
            <a:r>
              <a:rPr lang="ru-RU" dirty="0" smtClean="0">
                <a:sym typeface="Symbol" panose="05050102010706020507" pitchFamily="18" charset="2"/>
              </a:rPr>
              <a:t></a:t>
            </a:r>
            <a:r>
              <a:rPr lang="ru-RU" dirty="0" smtClean="0"/>
              <a:t> </a:t>
            </a:r>
            <a:r>
              <a:rPr lang="ru-RU" dirty="0"/>
              <a:t>b + a </a:t>
            </a:r>
            <a:r>
              <a:rPr lang="ru-RU" dirty="0" smtClean="0">
                <a:sym typeface="Symbol" panose="05050102010706020507" pitchFamily="18" charset="2"/>
              </a:rPr>
              <a:t></a:t>
            </a:r>
            <a:r>
              <a:rPr lang="ru-RU" dirty="0" smtClean="0"/>
              <a:t> </a:t>
            </a:r>
            <a:r>
              <a:rPr lang="ru-RU" dirty="0"/>
              <a:t>c.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130" y="3051884"/>
            <a:ext cx="3741616" cy="3664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961815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5961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Конечные и бесконечные десятичные дроби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9452" y="1466760"/>
                <a:ext cx="9200762" cy="457343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Десятичная </a:t>
                </a:r>
                <a:r>
                  <a:rPr lang="ru-RU" dirty="0">
                    <a:solidFill>
                      <a:srgbClr val="FF0000"/>
                    </a:solidFill>
                  </a:rPr>
                  <a:t>дробь</a:t>
                </a:r>
                <a:r>
                  <a:rPr lang="ru-RU" dirty="0"/>
                  <a:t> — это то, что получается, если разделить числитель на знаменатель. Десятичную дробь записывают в строчку через запятую, чтобы отделить целую часть от дробной.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Например: 0,87; 4,29; 93,2</a:t>
                </a:r>
              </a:p>
              <a:p>
                <a:pPr marL="0" indent="0">
                  <a:buNone/>
                </a:pPr>
                <a:r>
                  <a:rPr lang="ru-RU" dirty="0">
                    <a:solidFill>
                      <a:srgbClr val="FF0000"/>
                    </a:solidFill>
                  </a:rPr>
                  <a:t>Конечная десятичная дробь </a:t>
                </a:r>
                <a:r>
                  <a:rPr lang="ru-RU" dirty="0"/>
                  <a:t>— это дробь, в которой количество цифр после запятой точно определено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Например: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=0,125</m:t>
                    </m:r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=0,8</m:t>
                    </m:r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=1,15</m:t>
                    </m:r>
                  </m:oMath>
                </a14:m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40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= −0.025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Бесконечная </a:t>
                </a:r>
                <a:r>
                  <a:rPr lang="ru-RU" dirty="0">
                    <a:solidFill>
                      <a:srgbClr val="FF0000"/>
                    </a:solidFill>
                  </a:rPr>
                  <a:t>десятичная дробь</a:t>
                </a:r>
                <a:r>
                  <a:rPr lang="ru-RU" dirty="0"/>
                  <a:t> — это когда после запятой количество цифр бесконечно.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Например: 1,26547…..; 0,242424…..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9452" y="1466760"/>
                <a:ext cx="9200762" cy="4573431"/>
              </a:xfrm>
              <a:blipFill rotWithShape="0">
                <a:blip r:embed="rId2"/>
                <a:stretch>
                  <a:fillRect l="-530" t="-933" r="-6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3463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3082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Бесконечные десятичные периодические дроби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86365" y="1339403"/>
                <a:ext cx="9002333" cy="476518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Представим обыкновенную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/>
                  <a:t> в виде десятичной дроби, разделив 7 на 9 уголком.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b="1" dirty="0"/>
                  <a:t>Повторяющуюся группу цифр после запятой называют периодом, а саму десятичную дробь — бесконечной десятичной периодической дробью.</a:t>
                </a: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6365" y="1339403"/>
                <a:ext cx="9002333" cy="4765183"/>
              </a:xfrm>
              <a:blipFill rotWithShape="0">
                <a:blip r:embed="rId2"/>
                <a:stretch>
                  <a:fillRect l="-5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653" y="1919687"/>
            <a:ext cx="4996940" cy="32143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74720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63" y="120203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09093" y="862885"/>
                <a:ext cx="9388699" cy="570534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/>
                  <a:t>Записать в виде обыкновенной дроби бесконечную десятичную периодическую дробь</a:t>
                </a:r>
              </a:p>
              <a:p>
                <a:pPr marL="0" indent="0">
                  <a:buNone/>
                </a:pPr>
                <a:r>
                  <a:rPr lang="ru-RU" dirty="0"/>
                  <a:t> 1,(47)      </a:t>
                </a:r>
              </a:p>
              <a:p>
                <a:pPr marL="0" indent="0">
                  <a:buNone/>
                </a:pPr>
                <a:r>
                  <a:rPr lang="ru-RU" dirty="0"/>
                  <a:t>Решение</a:t>
                </a:r>
              </a:p>
              <a:p>
                <a:pPr marL="0" indent="0">
                  <a:buNone/>
                </a:pPr>
                <a:r>
                  <a:rPr lang="ru-RU" dirty="0" smtClean="0"/>
                  <a:t>Пусть</a:t>
                </a:r>
                <a:r>
                  <a:rPr lang="ru-RU" dirty="0"/>
                  <a:t> </a:t>
                </a:r>
                <a:r>
                  <a:rPr lang="ru-RU" i="1" dirty="0"/>
                  <a:t>x</a:t>
                </a:r>
                <a:r>
                  <a:rPr lang="ru-RU" dirty="0"/>
                  <a:t> =1,(47), т. е. x = 1,474747... . (1)</a:t>
                </a:r>
                <a:br>
                  <a:rPr lang="ru-RU" dirty="0"/>
                </a:br>
                <a:r>
                  <a:rPr lang="ru-RU" dirty="0"/>
                  <a:t>Умножим </a:t>
                </a:r>
                <a:r>
                  <a:rPr lang="ru-RU" i="1" dirty="0"/>
                  <a:t>x</a:t>
                </a:r>
                <a:r>
                  <a:rPr lang="ru-RU" dirty="0"/>
                  <a:t> на такое число, чтобы запятая передвинулась вправо ровно на один период. Поскольку в периоде содержатся две цифры, надо, чтобы запятая передвинулась вправо на две цифры, а для этого число </a:t>
                </a:r>
                <a:r>
                  <a:rPr lang="ru-RU" i="1" dirty="0"/>
                  <a:t>x</a:t>
                </a:r>
                <a:r>
                  <a:rPr lang="ru-RU" dirty="0"/>
                  <a:t> нужно умножить на 100. Получим:</a:t>
                </a:r>
              </a:p>
              <a:p>
                <a:pPr marL="0" indent="0">
                  <a:buNone/>
                </a:pPr>
                <a:r>
                  <a:rPr lang="ru-RU" dirty="0"/>
                  <a:t>100</a:t>
                </a:r>
                <a:r>
                  <a:rPr lang="ru-RU" i="1" dirty="0"/>
                  <a:t>x </a:t>
                </a:r>
                <a:r>
                  <a:rPr lang="ru-RU" dirty="0"/>
                  <a:t>= 147,474747... .(2)</a:t>
                </a:r>
              </a:p>
              <a:p>
                <a:pPr marL="0" indent="0">
                  <a:buNone/>
                </a:pPr>
                <a:r>
                  <a:rPr lang="ru-RU" dirty="0"/>
                  <a:t>Вычтем из (2) – (1)</a:t>
                </a:r>
              </a:p>
              <a:p>
                <a:pPr marL="0" indent="0">
                  <a:buNone/>
                </a:pPr>
                <a:r>
                  <a:rPr lang="ru-RU" dirty="0"/>
                  <a:t>_ 100</a:t>
                </a:r>
                <a:r>
                  <a:rPr lang="ru-RU" i="1" dirty="0"/>
                  <a:t>x </a:t>
                </a:r>
                <a:r>
                  <a:rPr lang="ru-RU" dirty="0"/>
                  <a:t>= 147,474747...</a:t>
                </a:r>
              </a:p>
              <a:p>
                <a:pPr marL="0" indent="0">
                  <a:buNone/>
                </a:pPr>
                <a:r>
                  <a:rPr lang="ru-RU" dirty="0"/>
                  <a:t>           </a:t>
                </a:r>
                <a:r>
                  <a:rPr lang="ru-RU" i="1" dirty="0"/>
                  <a:t>х </a:t>
                </a:r>
                <a:r>
                  <a:rPr lang="ru-RU" dirty="0"/>
                  <a:t>= 1,474747...</a:t>
                </a:r>
              </a:p>
              <a:p>
                <a:pPr marL="0" indent="0">
                  <a:buNone/>
                </a:pPr>
                <a:r>
                  <a:rPr lang="ru-RU" u="sng" dirty="0"/>
                  <a:t>_________________________________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100</a:t>
                </a:r>
                <a:r>
                  <a:rPr lang="ru-RU" i="1" dirty="0"/>
                  <a:t>x</a:t>
                </a:r>
                <a:r>
                  <a:rPr lang="ru-RU" dirty="0"/>
                  <a:t>−</a:t>
                </a:r>
                <a:r>
                  <a:rPr lang="ru-RU" i="1" dirty="0"/>
                  <a:t>x </a:t>
                </a:r>
                <a:r>
                  <a:rPr lang="ru-RU" dirty="0"/>
                  <a:t>= 147,474747...−1,474747...</a:t>
                </a:r>
              </a:p>
              <a:p>
                <a:pPr marL="0" indent="0">
                  <a:buNone/>
                </a:pPr>
                <a:r>
                  <a:rPr lang="ru-RU" dirty="0"/>
                  <a:t> 99</a:t>
                </a:r>
                <a:r>
                  <a:rPr lang="ru-RU" i="1" dirty="0"/>
                  <a:t>x </a:t>
                </a:r>
                <a:r>
                  <a:rPr lang="ru-RU" dirty="0"/>
                  <a:t>= 146</a:t>
                </a:r>
              </a:p>
              <a:p>
                <a:pPr marL="0" indent="0">
                  <a:buNone/>
                </a:pPr>
                <a:r>
                  <a:rPr lang="ru-RU" i="1" dirty="0"/>
                  <a:t>х </a:t>
                </a:r>
                <a:r>
                  <a:rPr lang="ru-RU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>
                            <a:latin typeface="Cambria Math" panose="02040503050406030204" pitchFamily="18" charset="0"/>
                          </a:rPr>
                          <m:t>146</m:t>
                        </m:r>
                      </m:num>
                      <m:den>
                        <m:r>
                          <a:rPr lang="ru-RU">
                            <a:latin typeface="Cambria Math" panose="02040503050406030204" pitchFamily="18" charset="0"/>
                          </a:rPr>
                          <m:t>99</m:t>
                        </m:r>
                      </m:den>
                    </m:f>
                    <m:r>
                      <a:rPr lang="ru-RU">
                        <a:latin typeface="Cambria Math" panose="02040503050406030204" pitchFamily="18" charset="0"/>
                      </a:rPr>
                      <m:t>=1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>
                            <a:latin typeface="Cambria Math" panose="02040503050406030204" pitchFamily="18" charset="0"/>
                          </a:rPr>
                          <m:t>47</m:t>
                        </m:r>
                      </m:num>
                      <m:den>
                        <m:r>
                          <a:rPr lang="ru-RU">
                            <a:latin typeface="Cambria Math" panose="02040503050406030204" pitchFamily="18" charset="0"/>
                          </a:rPr>
                          <m:t>99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b="1" cap="small" dirty="0"/>
                  <a:t>Ответ: </a:t>
                </a:r>
                <a14:m>
                  <m:oMath xmlns:m="http://schemas.openxmlformats.org/officeDocument/2006/math">
                    <m:r>
                      <a:rPr lang="ru-RU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>
                            <a:latin typeface="Cambria Math" panose="02040503050406030204" pitchFamily="18" charset="0"/>
                          </a:rPr>
                          <m:t>47</m:t>
                        </m:r>
                      </m:num>
                      <m:den>
                        <m:r>
                          <a:rPr lang="ru-RU">
                            <a:latin typeface="Cambria Math" panose="02040503050406030204" pitchFamily="18" charset="0"/>
                          </a:rPr>
                          <m:t>99</m:t>
                        </m:r>
                      </m:den>
                    </m:f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093" y="862885"/>
                <a:ext cx="9388699" cy="5705340"/>
              </a:xfrm>
              <a:blipFill rotWithShape="0">
                <a:blip r:embed="rId2"/>
                <a:stretch>
                  <a:fillRect l="-455" t="-8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790008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452" y="171719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9451" y="949975"/>
                <a:ext cx="10462893" cy="579855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dirty="0"/>
                  <a:t>Записать в виде обыкновенной дроби бесконечную десятичную периодическую </a:t>
                </a:r>
                <a:r>
                  <a:rPr lang="ru-RU" dirty="0" smtClean="0"/>
                  <a:t>дробь 1,3(47</a:t>
                </a:r>
                <a:r>
                  <a:rPr lang="ru-RU" dirty="0"/>
                  <a:t>).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Решение</a:t>
                </a:r>
                <a:r>
                  <a:rPr lang="ru-RU" b="1" cap="small" dirty="0"/>
                  <a:t> 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i="1" dirty="0"/>
                  <a:t>Пусть x</a:t>
                </a:r>
                <a:r>
                  <a:rPr lang="ru-RU" dirty="0"/>
                  <a:t>=1,3(47)=1,3474747...</a:t>
                </a:r>
                <a:r>
                  <a:rPr lang="ru-RU" i="1" dirty="0"/>
                  <a:t>. 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Сначала умножим</a:t>
                </a:r>
                <a:r>
                  <a:rPr lang="ru-RU" i="1" dirty="0"/>
                  <a:t> x </a:t>
                </a:r>
                <a:r>
                  <a:rPr lang="ru-RU" dirty="0"/>
                  <a:t>на 10, чтобы в полученном произведении период начинался сразу после запятой: 10</a:t>
                </a:r>
                <a:r>
                  <a:rPr lang="ru-RU" i="1" dirty="0"/>
                  <a:t>x</a:t>
                </a:r>
                <a:r>
                  <a:rPr lang="ru-RU" dirty="0"/>
                  <a:t>=13,474747...</a:t>
                </a:r>
                <a:r>
                  <a:rPr lang="ru-RU" i="1" dirty="0"/>
                  <a:t> . (1)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Теперь число</a:t>
                </a:r>
                <a:r>
                  <a:rPr lang="ru-RU" i="1" dirty="0"/>
                  <a:t> </a:t>
                </a:r>
                <a:r>
                  <a:rPr lang="ru-RU" dirty="0"/>
                  <a:t>10</a:t>
                </a:r>
                <a:r>
                  <a:rPr lang="ru-RU" i="1" dirty="0"/>
                  <a:t>x </a:t>
                </a:r>
                <a:r>
                  <a:rPr lang="ru-RU" dirty="0"/>
                  <a:t>умножим на 100 — тогда запятая сместится ровно на один период вправо:</a:t>
                </a:r>
              </a:p>
              <a:p>
                <a:pPr marL="0" indent="0">
                  <a:buNone/>
                </a:pPr>
                <a:r>
                  <a:rPr lang="ru-RU" dirty="0"/>
                  <a:t>1000</a:t>
                </a:r>
                <a:r>
                  <a:rPr lang="ru-RU" i="1" dirty="0"/>
                  <a:t>x</a:t>
                </a:r>
                <a:r>
                  <a:rPr lang="ru-RU" dirty="0"/>
                  <a:t>=1347,474747...</a:t>
                </a:r>
                <a:r>
                  <a:rPr lang="ru-RU" i="1" dirty="0"/>
                  <a:t> .(2)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Вычтем из (2) – (1)</a:t>
                </a:r>
              </a:p>
              <a:p>
                <a:pPr marL="0" indent="0">
                  <a:buNone/>
                </a:pPr>
                <a:r>
                  <a:rPr lang="ru-RU" dirty="0"/>
                  <a:t>Имеем:</a:t>
                </a:r>
              </a:p>
              <a:p>
                <a:pPr marL="0" indent="0">
                  <a:buNone/>
                </a:pPr>
                <a:r>
                  <a:rPr lang="ru-RU" i="1" dirty="0"/>
                  <a:t>_</a:t>
                </a:r>
                <a:r>
                  <a:rPr lang="ru-RU" dirty="0"/>
                  <a:t>1000</a:t>
                </a:r>
                <a:r>
                  <a:rPr lang="ru-RU" i="1" dirty="0"/>
                  <a:t>x </a:t>
                </a:r>
                <a:r>
                  <a:rPr lang="ru-RU" dirty="0"/>
                  <a:t>= 1347,474747...</a:t>
                </a:r>
              </a:p>
              <a:p>
                <a:pPr marL="0" indent="0">
                  <a:buNone/>
                </a:pPr>
                <a:r>
                  <a:rPr lang="ru-RU" i="1" dirty="0"/>
                  <a:t>       </a:t>
                </a:r>
                <a:r>
                  <a:rPr lang="ru-RU" dirty="0"/>
                  <a:t>10</a:t>
                </a:r>
                <a:r>
                  <a:rPr lang="ru-RU" i="1" dirty="0"/>
                  <a:t>x </a:t>
                </a:r>
                <a:r>
                  <a:rPr lang="ru-RU" dirty="0"/>
                  <a:t>= 13,474747...</a:t>
                </a:r>
              </a:p>
              <a:p>
                <a:pPr marL="0" indent="0">
                  <a:buNone/>
                </a:pPr>
                <a:r>
                  <a:rPr lang="ru-RU" i="1" u="sng" dirty="0"/>
                  <a:t>_________________________________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1000</a:t>
                </a:r>
                <a:r>
                  <a:rPr lang="ru-RU" i="1" dirty="0"/>
                  <a:t>x </a:t>
                </a:r>
                <a:r>
                  <a:rPr lang="ru-RU" dirty="0"/>
                  <a:t>−10</a:t>
                </a:r>
                <a:r>
                  <a:rPr lang="ru-RU" i="1" dirty="0"/>
                  <a:t>x </a:t>
                </a:r>
                <a:r>
                  <a:rPr lang="ru-RU" dirty="0"/>
                  <a:t>= 1347,474747... - 13,474747...</a:t>
                </a:r>
              </a:p>
              <a:p>
                <a:pPr marL="0" indent="0">
                  <a:buNone/>
                </a:pPr>
                <a:r>
                  <a:rPr lang="ru-RU" dirty="0"/>
                  <a:t>990</a:t>
                </a:r>
                <a:r>
                  <a:rPr lang="ru-RU" i="1" dirty="0"/>
                  <a:t>х</a:t>
                </a:r>
                <a:r>
                  <a:rPr lang="ru-RU" dirty="0"/>
                  <a:t> = 1334</a:t>
                </a:r>
              </a:p>
              <a:p>
                <a:pPr marL="0" indent="0">
                  <a:buNone/>
                </a:pPr>
                <a:r>
                  <a:rPr lang="ru-RU" dirty="0"/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1334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990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=1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344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990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=1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172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495</m:t>
                        </m:r>
                      </m:den>
                    </m:f>
                  </m:oMath>
                </a14:m>
                <a:r>
                  <a:rPr lang="ru-RU" b="1" cap="small" dirty="0"/>
                  <a:t> 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b="1" cap="small" dirty="0"/>
                  <a:t>Ответ: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 1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172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495</m:t>
                        </m:r>
                      </m:den>
                    </m:f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9451" y="949975"/>
                <a:ext cx="10462893" cy="5798555"/>
              </a:xfrm>
              <a:blipFill rotWithShape="0">
                <a:blip r:embed="rId2"/>
                <a:stretch>
                  <a:fillRect l="-349" t="-841" b="-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15442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</TotalTime>
  <Words>545</Words>
  <Application>Microsoft Office PowerPoint</Application>
  <PresentationFormat>Широкоэкранный</PresentationFormat>
  <Paragraphs>113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Cambria Math</vt:lpstr>
      <vt:lpstr>Symbol</vt:lpstr>
      <vt:lpstr>Times New Roman</vt:lpstr>
      <vt:lpstr>Trebuchet MS</vt:lpstr>
      <vt:lpstr>Wingdings 3</vt:lpstr>
      <vt:lpstr>Грань</vt:lpstr>
      <vt:lpstr>Рациональные числа.  Конечные и бесконечные десятичные дроби.  Иррациональные числа.</vt:lpstr>
      <vt:lpstr>Вспомни!</vt:lpstr>
      <vt:lpstr>Вспомни!</vt:lpstr>
      <vt:lpstr>Рациональные числа</vt:lpstr>
      <vt:lpstr>Основные свойства действий с рациональными числами</vt:lpstr>
      <vt:lpstr>Конечные и бесконечные десятичные дроби</vt:lpstr>
      <vt:lpstr>Бесконечные десятичные периодические дроби</vt:lpstr>
      <vt:lpstr>Задание 1</vt:lpstr>
      <vt:lpstr>Задание 2</vt:lpstr>
      <vt:lpstr>Иррациональные числа</vt:lpstr>
      <vt:lpstr>Свойства иррациональных чисел</vt:lpstr>
      <vt:lpstr>Проверь себя</vt:lpstr>
      <vt:lpstr>Проверь себя</vt:lpstr>
      <vt:lpstr>Презентация PowerPoint</vt:lpstr>
      <vt:lpstr>Использованные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Рациональные числа.  Конечные и бесконечные десятичные дроби.  Иррациональные числа.</dc:title>
  <dc:creator>ОШ42</dc:creator>
  <cp:lastModifiedBy>ОШ42</cp:lastModifiedBy>
  <cp:revision>25</cp:revision>
  <dcterms:created xsi:type="dcterms:W3CDTF">2022-09-18T07:32:03Z</dcterms:created>
  <dcterms:modified xsi:type="dcterms:W3CDTF">2022-09-18T10:44:39Z</dcterms:modified>
</cp:coreProperties>
</file>