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9" r:id="rId8"/>
    <p:sldId id="260" r:id="rId9"/>
    <p:sldId id="265" r:id="rId10"/>
    <p:sldId id="266" r:id="rId11"/>
    <p:sldId id="267" r:id="rId12"/>
    <p:sldId id="274" r:id="rId13"/>
    <p:sldId id="268" r:id="rId14"/>
    <p:sldId id="272" r:id="rId15"/>
    <p:sldId id="271" r:id="rId16"/>
    <p:sldId id="273" r:id="rId17"/>
    <p:sldId id="270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64" r:id="rId28"/>
    <p:sldId id="261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oge.sdamgia.ru/test?theme=53" TargetMode="External"/><Relationship Id="rId2" Type="http://schemas.openxmlformats.org/officeDocument/2006/relationships/hyperlink" Target="https://skysmart.ru/articles/mathematic/dejstvitelnaya-chisl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5307" y="309093"/>
            <a:ext cx="8668696" cy="3290982"/>
          </a:xfrm>
        </p:spPr>
        <p:txBody>
          <a:bodyPr/>
          <a:lstStyle/>
          <a:p>
            <a:pPr algn="ctr"/>
            <a:r>
              <a:rPr lang="ru-RU" sz="4000" dirty="0" smtClean="0"/>
              <a:t>Множество действительных чисел. Арифметические действия с действительными числами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383369"/>
            <a:ext cx="3837904" cy="147463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Подготовила: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математики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Г.ГОРЛОВКИ «ШКОЛА № 42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Рыбина М.В.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0768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669" y="145961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Например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13" y="1270000"/>
            <a:ext cx="8853098" cy="46542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48023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694" y="171718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86" y="906834"/>
            <a:ext cx="7740722" cy="5674270"/>
          </a:xfr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52133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695" y="236113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663" y="1101501"/>
            <a:ext cx="7206960" cy="55826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35030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605" y="248992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05" y="1176282"/>
            <a:ext cx="9111618" cy="41040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34886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363" y="223234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4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27" y="1372286"/>
            <a:ext cx="9234003" cy="37277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25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3" y="158839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5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3" y="1081825"/>
            <a:ext cx="9498643" cy="423715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74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 dir="in"/>
      </p:transition>
    </mc:Choice>
    <mc:Fallback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690" y="158839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6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63" y="850006"/>
            <a:ext cx="9106989" cy="547352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616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846" y="71949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7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73" y="1392748"/>
            <a:ext cx="10522880" cy="365576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709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937" y="158839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8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36" y="819239"/>
            <a:ext cx="9364731" cy="438382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84237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937" y="184597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9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37" y="1008343"/>
            <a:ext cx="10257384" cy="47098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63927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64" y="158839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Вспомни!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20" y="824248"/>
            <a:ext cx="9042182" cy="57954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числа называются натуральными?</a:t>
            </a: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Числа, которые используют при подсчёте предметов, называют натуральными числами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Натуральные числа один, два, три, четыре, пять и так далее, записанные в порядке возрастания и без пропусков, образуют ряд натуральных чисел.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маленькое натуральное число –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единица.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натуральном ряду каждое следующее число на 1 больше предыдущего.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 бесконечен, наибольшего числа в нём нет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всех натуральных чисел принято обозначать латинской буквой N.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027" y="249260"/>
            <a:ext cx="1541816" cy="192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5415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968" y="133082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10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7" y="982567"/>
            <a:ext cx="10085702" cy="41095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525331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058" y="158840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11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57" y="1176630"/>
            <a:ext cx="9489479" cy="375597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542766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694" y="94445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12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94" y="935816"/>
            <a:ext cx="9986374" cy="411270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531327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937" y="145961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13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36" y="995630"/>
            <a:ext cx="9466285" cy="443925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832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937" y="184597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14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37" y="844997"/>
            <a:ext cx="9940038" cy="415200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18375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94" y="1269999"/>
            <a:ext cx="5978161" cy="25163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26" y="4040517"/>
            <a:ext cx="6150290" cy="21671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04996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95" y="1102575"/>
            <a:ext cx="5442549" cy="29886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95" y="3869897"/>
            <a:ext cx="6388044" cy="24411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62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03" y="228756"/>
            <a:ext cx="8195581" cy="6091834"/>
          </a:xfrm>
        </p:spPr>
      </p:pic>
    </p:spTree>
    <p:extLst>
      <p:ext uri="{BB962C8B-B14F-4D97-AF65-F5344CB8AC3E}">
        <p14:creationId xmlns:p14="http://schemas.microsoft.com/office/powerpoint/2010/main" val="3453336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skysmart.ru/articles/mathematic/dejstvitelnaya-chisla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oge.sdamgia.ru/test?theme=53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4046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8840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Вспомни!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573" y="962854"/>
            <a:ext cx="9496976" cy="4974307"/>
          </a:xfrm>
        </p:spPr>
        <p:txBody>
          <a:bodyPr/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числа называются целыми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Целые числа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натуральные числа, противоположные им 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нуль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Сумма, разность и произведение целых чисел в результате дают целые числа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 бесконечен. Наибольшего и наименьшего целых чисел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целых чисел обозначают Z.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040" y="4251152"/>
            <a:ext cx="6053070" cy="2206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886" y="3631842"/>
            <a:ext cx="3713962" cy="32261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027" y="249260"/>
            <a:ext cx="1541816" cy="192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24147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Вспомни!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96214" y="1210614"/>
                <a:ext cx="9311424" cy="515154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Какие числа называются рациональными?</a:t>
                </a:r>
              </a:p>
              <a:p>
                <a:pPr marL="0" indent="0">
                  <a:buNone/>
                </a:pPr>
                <a:endParaRPr lang="ru-RU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Целые и дробные числа составляют множество рациональных чисел.</a:t>
                </a:r>
              </a:p>
              <a:p>
                <a:pPr marL="0" indent="0">
                  <a:buNone/>
                </a:pP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Всякое рациональное число, как целое, так и дробное, можно представить в виде дроби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ru-RU" sz="2200" i="1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где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целое число, </a:t>
                </a:r>
                <a14:m>
                  <m:oMath xmlns:m="http://schemas.openxmlformats.org/officeDocument/2006/math">
                    <m:r>
                      <a:rPr lang="ru-RU" sz="22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натуральное.</a:t>
                </a:r>
              </a:p>
              <a:p>
                <a:pPr marL="0" indent="0">
                  <a:buNone/>
                </a:pP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Например,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2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2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2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2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2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2200" i="1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22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Множество 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рациональных чисел имеет специальное обозначение – </a:t>
                </a:r>
                <a:r>
                  <a:rPr lang="ru-RU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6214" y="1210614"/>
                <a:ext cx="9311424" cy="5151549"/>
              </a:xfrm>
              <a:blipFill rotWithShape="0">
                <a:blip r:embed="rId2"/>
                <a:stretch>
                  <a:fillRect l="-851" t="-828" r="-8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2332" y="3726383"/>
            <a:ext cx="3000312" cy="29384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027" y="249260"/>
            <a:ext cx="1541816" cy="192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01768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Вспомни!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851" y="1287887"/>
            <a:ext cx="9272788" cy="50485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числа называются иррациональными?</a:t>
            </a: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Иррациональное число — это действительное число, которое невозможно выразить в форме деления двух целых чисел, то есть в виде рациональной дроби.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Оно может быть выражено в форме бесконечной непериодической десятичной дроби. 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 = 3,1415926...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√2 = 1,41421356...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= 2,71828182…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√8 = 2,828427...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-√11= - -3.31662…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множества иррациональных чисел: латинская буква I.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027" y="249260"/>
            <a:ext cx="1541816" cy="192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56278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0777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Действительные числа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303" y="850006"/>
            <a:ext cx="9762187" cy="58212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Множество действительных (вещественных) чисел состоит из множества рациональных и множества иррациональных чисел. Оно обозначается буквой R, а также его можно записать как (-∞; +∞). Можно записать так, что R есть объединение двух множеств: рациональных и иррациональных чисел: </a:t>
            </a:r>
            <a:r>
              <a:rPr lang="en-US" sz="2000" dirty="0"/>
              <a:t>R </a:t>
            </a:r>
            <a:r>
              <a:rPr lang="ru-RU" sz="2000" dirty="0"/>
              <a:t>= Q∪I 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Примеры действительных чисел: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/>
              <a:t>Действительные числа могут быть как положительными, так и отрицательными, а также нулем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 smtClean="0"/>
              <a:t>При </a:t>
            </a:r>
            <a:r>
              <a:rPr lang="ru-RU" sz="2000" dirty="0"/>
              <a:t>помощи действительных чисел можно описать величины, значения которых могут изменяться непрерывно. Проще говоря, действительные числа дают возможность численно выражать значение непрерывно изменяющейся величины через единичное значение этой величины. 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80" y="2752585"/>
            <a:ext cx="6084741" cy="100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260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94" y="287380"/>
            <a:ext cx="9024110" cy="46700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990" y="4637042"/>
            <a:ext cx="4370852" cy="18152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4143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98546" cy="13208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Действительные числа на координатной </a:t>
            </a:r>
            <a:r>
              <a:rPr lang="ru-RU" dirty="0" smtClean="0"/>
              <a:t>прямой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062" y="1315076"/>
            <a:ext cx="9633397" cy="5537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Координатная прямая — это прямая с заданным началом отсчета, единичным отрезком и направлением.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/>
              <a:t>Действительные числа заполняют каждую точку координатной прямой.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/>
              <a:t>Каждой точке координатной прямой соответствует единственное действительное число — координата этой точки. При этом каждому действительному числу соответствует единственная точка на координатной прямой. То есть, между действительными числами и точками координатной прямой существует взаимно однозначное соответствие.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914" y="5512627"/>
            <a:ext cx="6735047" cy="8972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67094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Сравнения действительных чисел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335" y="1300767"/>
            <a:ext cx="10290220" cy="54091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Любые действительные числа можно сравнивать.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Из </a:t>
            </a:r>
            <a:r>
              <a:rPr lang="ru-RU" sz="2400" dirty="0"/>
              <a:t>двух действительных чисел a и b большим считается то, которое расположено правее на координатной прямой.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Для </a:t>
            </a:r>
            <a:r>
              <a:rPr lang="ru-RU" sz="2400" dirty="0"/>
              <a:t>того, чтобы определить, какое число будет правее, можно вычислить их разность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Число </a:t>
            </a:r>
            <a:r>
              <a:rPr lang="ru-RU" sz="2400" dirty="0"/>
              <a:t>a считается больше числа b, если разность a − b &gt; </a:t>
            </a:r>
            <a:r>
              <a:rPr lang="ru-RU" sz="2400" dirty="0" smtClean="0"/>
              <a:t>0, </a:t>
            </a:r>
          </a:p>
          <a:p>
            <a:pPr marL="0" indent="0">
              <a:buNone/>
            </a:pPr>
            <a:r>
              <a:rPr lang="ru-RU" sz="2400" dirty="0" smtClean="0"/>
              <a:t>a&gt;b ⟺ a</a:t>
            </a:r>
            <a:r>
              <a:rPr lang="ru-RU" sz="2400" dirty="0"/>
              <a:t>−</a:t>
            </a:r>
            <a:r>
              <a:rPr lang="ru-RU" sz="2400" dirty="0" smtClean="0"/>
              <a:t>b&gt;0</a:t>
            </a:r>
          </a:p>
          <a:p>
            <a:pPr marL="0" indent="0">
              <a:buNone/>
            </a:pPr>
            <a:r>
              <a:rPr lang="ru-RU" sz="2400" dirty="0" smtClean="0"/>
              <a:t>Аналогично </a:t>
            </a:r>
            <a:r>
              <a:rPr lang="ru-RU" sz="2400" dirty="0"/>
              <a:t>a меньше b тогда и только тогда, когда разность a − b &lt; </a:t>
            </a:r>
            <a:r>
              <a:rPr lang="ru-RU" sz="2400" dirty="0" smtClean="0"/>
              <a:t>0, a&lt;b ⟺ a</a:t>
            </a:r>
            <a:r>
              <a:rPr lang="ru-RU" sz="2400" dirty="0"/>
              <a:t>−</a:t>
            </a:r>
            <a:r>
              <a:rPr lang="ru-RU" sz="2400" dirty="0" smtClean="0"/>
              <a:t>b&lt;0</a:t>
            </a:r>
          </a:p>
          <a:p>
            <a:pPr marL="0" indent="0">
              <a:buNone/>
            </a:pPr>
            <a:r>
              <a:rPr lang="ru-RU" sz="2400" dirty="0" smtClean="0"/>
              <a:t>Соответственно: a </a:t>
            </a:r>
            <a:r>
              <a:rPr lang="ru-RU" sz="2400" dirty="0" smtClean="0">
                <a:sym typeface="Symbol" panose="05050102010706020507" pitchFamily="18" charset="2"/>
              </a:rPr>
              <a:t> </a:t>
            </a:r>
            <a:r>
              <a:rPr lang="ru-RU" sz="2400" dirty="0" smtClean="0"/>
              <a:t>b, если a-b </a:t>
            </a:r>
            <a:r>
              <a:rPr lang="ru-RU" sz="2400" dirty="0" smtClean="0">
                <a:sym typeface="Symbol" panose="05050102010706020507" pitchFamily="18" charset="2"/>
              </a:rPr>
              <a:t> 0, </a:t>
            </a:r>
            <a:r>
              <a:rPr lang="ru-RU" sz="2400" dirty="0" smtClean="0"/>
              <a:t>a ≤ b ⟺ a</a:t>
            </a:r>
            <a:r>
              <a:rPr lang="ru-RU" sz="2400" dirty="0"/>
              <a:t>−</a:t>
            </a:r>
            <a:r>
              <a:rPr lang="ru-RU" sz="2400" dirty="0" smtClean="0"/>
              <a:t>b ≤ 0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700363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</TotalTime>
  <Words>592</Words>
  <Application>Microsoft Office PowerPoint</Application>
  <PresentationFormat>Широкоэкранный</PresentationFormat>
  <Paragraphs>83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Cambria Math</vt:lpstr>
      <vt:lpstr>Symbol</vt:lpstr>
      <vt:lpstr>Times New Roman</vt:lpstr>
      <vt:lpstr>Trebuchet MS</vt:lpstr>
      <vt:lpstr>Wingdings 3</vt:lpstr>
      <vt:lpstr>Грань</vt:lpstr>
      <vt:lpstr>Множество действительных чисел. Арифметические действия с действительными числами</vt:lpstr>
      <vt:lpstr>Вспомни!</vt:lpstr>
      <vt:lpstr>Вспомни!</vt:lpstr>
      <vt:lpstr>Вспомни!</vt:lpstr>
      <vt:lpstr>Вспомни!</vt:lpstr>
      <vt:lpstr>Действительные числа</vt:lpstr>
      <vt:lpstr>Презентация PowerPoint</vt:lpstr>
      <vt:lpstr>Действительные числа на координатной прямой</vt:lpstr>
      <vt:lpstr>Сравнения действительных чисел</vt:lpstr>
      <vt:lpstr>Например</vt:lpstr>
      <vt:lpstr>Задание 1</vt:lpstr>
      <vt:lpstr>Задание 2</vt:lpstr>
      <vt:lpstr>Задание 3</vt:lpstr>
      <vt:lpstr>Задание 4</vt:lpstr>
      <vt:lpstr>Задание 5</vt:lpstr>
      <vt:lpstr>Задание 6</vt:lpstr>
      <vt:lpstr>Задание 7</vt:lpstr>
      <vt:lpstr>Задание 8</vt:lpstr>
      <vt:lpstr>Задание 9</vt:lpstr>
      <vt:lpstr>Задание 10</vt:lpstr>
      <vt:lpstr>Задание 11</vt:lpstr>
      <vt:lpstr>Задание 12</vt:lpstr>
      <vt:lpstr>Задание 13</vt:lpstr>
      <vt:lpstr>Задание 14</vt:lpstr>
      <vt:lpstr>Проверь себя!</vt:lpstr>
      <vt:lpstr>Проверь себя!</vt:lpstr>
      <vt:lpstr>Презентация PowerPoint</vt:lpstr>
      <vt:lpstr>Использованные источники: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Множество действительных чисел. Арифметические действия с действительными числами</dc:title>
  <dc:creator>ОШ42</dc:creator>
  <cp:lastModifiedBy>ОШ42</cp:lastModifiedBy>
  <cp:revision>21</cp:revision>
  <dcterms:created xsi:type="dcterms:W3CDTF">2022-09-18T10:37:20Z</dcterms:created>
  <dcterms:modified xsi:type="dcterms:W3CDTF">2022-09-18T11:42:11Z</dcterms:modified>
</cp:coreProperties>
</file>