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</p:sldIdLst>
  <p:sldSz cx="9144000" cy="6858000" type="screen4x3"/>
  <p:notesSz cx="6858000" cy="9144000"/>
  <p:custDataLst>
    <p:tags r:id="rId3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40" d="100"/>
          <a:sy n="40" d="100"/>
        </p:scale>
        <p:origin x="-25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F6216C-6300-43A8-9930-9FAC0FCDCEC1}" type="doc">
      <dgm:prSet loTypeId="urn:microsoft.com/office/officeart/2005/8/layout/vList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D379AF1-E46E-4400-9066-154F2EE6E8CD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1 Способствовать формированию целостной картины мира, расширению кругозора  детей через знакомство с государственными символами( гербом, флагом),  с жителями Италии, их  традициями, культурой.</a:t>
          </a:r>
          <a:endParaRPr lang="ru-RU" sz="2000" dirty="0">
            <a:latin typeface="Century Gothic" pitchFamily="34" charset="0"/>
          </a:endParaRPr>
        </a:p>
      </dgm:t>
    </dgm:pt>
    <dgm:pt modelId="{EDD3277E-25AE-4CBE-AED2-30C6A1CC42D2}" type="parTrans" cxnId="{647F46E7-DCDB-4F12-9DB3-A3E43325DB4C}">
      <dgm:prSet/>
      <dgm:spPr/>
      <dgm:t>
        <a:bodyPr/>
        <a:lstStyle/>
        <a:p>
          <a:endParaRPr lang="ru-RU"/>
        </a:p>
      </dgm:t>
    </dgm:pt>
    <dgm:pt modelId="{CD93411C-CE76-4DD1-B62A-B3080E329C6E}" type="sibTrans" cxnId="{647F46E7-DCDB-4F12-9DB3-A3E43325DB4C}">
      <dgm:prSet/>
      <dgm:spPr/>
      <dgm:t>
        <a:bodyPr/>
        <a:lstStyle/>
        <a:p>
          <a:endParaRPr lang="ru-RU"/>
        </a:p>
      </dgm:t>
    </dgm:pt>
    <dgm:pt modelId="{99ECC4C9-CBA8-46EC-A6C5-5722B663D631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2. Способствовать развитию мыслительной деятельности, творческих способностей, пополнению словарного запаса  детей.</a:t>
          </a:r>
          <a:endParaRPr lang="ru-RU" sz="2000" dirty="0">
            <a:latin typeface="Century Gothic" pitchFamily="34" charset="0"/>
          </a:endParaRPr>
        </a:p>
      </dgm:t>
    </dgm:pt>
    <dgm:pt modelId="{63D49A2E-5353-4B71-9B86-BD8BCFDB3F99}" type="parTrans" cxnId="{FA9A95E6-8E66-4163-B078-693EA282F2E3}">
      <dgm:prSet/>
      <dgm:spPr/>
      <dgm:t>
        <a:bodyPr/>
        <a:lstStyle/>
        <a:p>
          <a:endParaRPr lang="ru-RU"/>
        </a:p>
      </dgm:t>
    </dgm:pt>
    <dgm:pt modelId="{5E45D794-D7E6-4FF4-B456-FD6AD6A7A006}" type="sibTrans" cxnId="{FA9A95E6-8E66-4163-B078-693EA282F2E3}">
      <dgm:prSet/>
      <dgm:spPr/>
      <dgm:t>
        <a:bodyPr/>
        <a:lstStyle/>
        <a:p>
          <a:endParaRPr lang="ru-RU"/>
        </a:p>
      </dgm:t>
    </dgm:pt>
    <dgm:pt modelId="{A3B4E454-7B54-4AEE-8D66-5600715DF2F6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3. Воспитывать  толерантность, чувство уважения к другим народам, их традициям;</a:t>
          </a:r>
          <a:endParaRPr lang="ru-RU" sz="2000" dirty="0">
            <a:latin typeface="Century Gothic" pitchFamily="34" charset="0"/>
          </a:endParaRPr>
        </a:p>
      </dgm:t>
    </dgm:pt>
    <dgm:pt modelId="{C387969A-7458-498C-AB41-D35781F3B2E9}" type="parTrans" cxnId="{0A8EFBC1-1731-4656-9079-C14F3F4DFE2D}">
      <dgm:prSet/>
      <dgm:spPr/>
      <dgm:t>
        <a:bodyPr/>
        <a:lstStyle/>
        <a:p>
          <a:endParaRPr lang="ru-RU"/>
        </a:p>
      </dgm:t>
    </dgm:pt>
    <dgm:pt modelId="{F6F9B06E-0444-4D38-8A03-7B251924B5BC}" type="sibTrans" cxnId="{0A8EFBC1-1731-4656-9079-C14F3F4DFE2D}">
      <dgm:prSet/>
      <dgm:spPr/>
      <dgm:t>
        <a:bodyPr/>
        <a:lstStyle/>
        <a:p>
          <a:endParaRPr lang="ru-RU"/>
        </a:p>
      </dgm:t>
    </dgm:pt>
    <dgm:pt modelId="{7F25CF9D-BF7A-425D-BDE4-3DCC38FC4FA6}">
      <dgm:prSet custT="1"/>
      <dgm:spPr/>
      <dgm:t>
        <a:bodyPr/>
        <a:lstStyle/>
        <a:p>
          <a:r>
            <a:rPr lang="ru-RU" sz="20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4. Организовать развивающую предметно-пространственную среду в группе.</a:t>
          </a:r>
          <a:endParaRPr lang="ru-RU" sz="2000" dirty="0">
            <a:latin typeface="Century Gothic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666534B8-C741-414F-AE29-2FB7393970C1}" type="parTrans" cxnId="{7D8B1538-EB70-4355-B478-925A61EBBFEA}">
      <dgm:prSet/>
      <dgm:spPr/>
      <dgm:t>
        <a:bodyPr/>
        <a:lstStyle/>
        <a:p>
          <a:endParaRPr lang="ru-RU"/>
        </a:p>
      </dgm:t>
    </dgm:pt>
    <dgm:pt modelId="{B730E461-9680-4A76-9510-8B74B8390195}" type="sibTrans" cxnId="{7D8B1538-EB70-4355-B478-925A61EBBFEA}">
      <dgm:prSet/>
      <dgm:spPr/>
      <dgm:t>
        <a:bodyPr/>
        <a:lstStyle/>
        <a:p>
          <a:endParaRPr lang="ru-RU"/>
        </a:p>
      </dgm:t>
    </dgm:pt>
    <dgm:pt modelId="{27E3ED70-FBF4-4A15-BDC3-58C8DA9D87B5}">
      <dgm:prSet custT="1"/>
      <dgm:spPr/>
      <dgm:t>
        <a:bodyPr/>
        <a:lstStyle/>
        <a:p>
          <a:r>
            <a:rPr lang="ru-RU" sz="20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5. Приобщать родителей к совместной деятельности.</a:t>
          </a:r>
          <a:endParaRPr lang="ru-RU" sz="2000" dirty="0">
            <a:latin typeface="Century Gothic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C289683A-DC25-420A-9F16-E71A72CB68F4}" type="parTrans" cxnId="{B5FB1436-0481-406C-817E-37828612DE54}">
      <dgm:prSet/>
      <dgm:spPr/>
      <dgm:t>
        <a:bodyPr/>
        <a:lstStyle/>
        <a:p>
          <a:endParaRPr lang="ru-RU"/>
        </a:p>
      </dgm:t>
    </dgm:pt>
    <dgm:pt modelId="{0637D33E-5627-4522-9C8F-76CE6D1E74A4}" type="sibTrans" cxnId="{B5FB1436-0481-406C-817E-37828612DE54}">
      <dgm:prSet/>
      <dgm:spPr/>
      <dgm:t>
        <a:bodyPr/>
        <a:lstStyle/>
        <a:p>
          <a:endParaRPr lang="ru-RU"/>
        </a:p>
      </dgm:t>
    </dgm:pt>
    <dgm:pt modelId="{42A5068D-08B2-4085-A114-34EDCB53E8E8}" type="pres">
      <dgm:prSet presAssocID="{2BF6216C-6300-43A8-9930-9FAC0FCDCE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7C5DC0-C9CD-4FE4-911F-99D78825F1BE}" type="pres">
      <dgm:prSet presAssocID="{AD379AF1-E46E-4400-9066-154F2EE6E8CD}" presName="parentText" presStyleLbl="node1" presStyleIdx="0" presStyleCnt="5" custScaleY="129724" custLinFactNeighborX="1087" custLinFactNeighborY="-250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7D749-CB18-47BF-818E-66A1852983B8}" type="pres">
      <dgm:prSet presAssocID="{CD93411C-CE76-4DD1-B62A-B3080E329C6E}" presName="spacer" presStyleCnt="0"/>
      <dgm:spPr/>
    </dgm:pt>
    <dgm:pt modelId="{4CBE1ED7-DBB9-4105-A00D-47AD203247C7}" type="pres">
      <dgm:prSet presAssocID="{99ECC4C9-CBA8-46EC-A6C5-5722B663D63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47311-CEB7-4717-ADA6-4F220A894AAE}" type="pres">
      <dgm:prSet presAssocID="{5E45D794-D7E6-4FF4-B456-FD6AD6A7A006}" presName="spacer" presStyleCnt="0"/>
      <dgm:spPr/>
    </dgm:pt>
    <dgm:pt modelId="{B5974BB3-E18F-4764-AED3-053D4AA492A2}" type="pres">
      <dgm:prSet presAssocID="{A3B4E454-7B54-4AEE-8D66-5600715DF2F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E78EF-B895-4655-960F-2D7D114F525F}" type="pres">
      <dgm:prSet presAssocID="{F6F9B06E-0444-4D38-8A03-7B251924B5BC}" presName="spacer" presStyleCnt="0"/>
      <dgm:spPr/>
    </dgm:pt>
    <dgm:pt modelId="{11507089-9A3E-4F44-AB48-ABB3E38B8377}" type="pres">
      <dgm:prSet presAssocID="{7F25CF9D-BF7A-425D-BDE4-3DCC38FC4FA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41A49-4476-4B17-BA67-069DD552EF7B}" type="pres">
      <dgm:prSet presAssocID="{B730E461-9680-4A76-9510-8B74B8390195}" presName="spacer" presStyleCnt="0"/>
      <dgm:spPr/>
    </dgm:pt>
    <dgm:pt modelId="{F1EFBF0C-4169-40FB-91F7-9781B049C32B}" type="pres">
      <dgm:prSet presAssocID="{27E3ED70-FBF4-4A15-BDC3-58C8DA9D87B5}" presName="parentText" presStyleLbl="node1" presStyleIdx="4" presStyleCnt="5" custScaleY="924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7DBC2-16B5-4365-9169-AC8BCB524747}" type="presOf" srcId="{27E3ED70-FBF4-4A15-BDC3-58C8DA9D87B5}" destId="{F1EFBF0C-4169-40FB-91F7-9781B049C32B}" srcOrd="0" destOrd="0" presId="urn:microsoft.com/office/officeart/2005/8/layout/vList2"/>
    <dgm:cxn modelId="{415426E7-0EF0-42FD-89B9-FB01BA89D29E}" type="presOf" srcId="{2BF6216C-6300-43A8-9930-9FAC0FCDCEC1}" destId="{42A5068D-08B2-4085-A114-34EDCB53E8E8}" srcOrd="0" destOrd="0" presId="urn:microsoft.com/office/officeart/2005/8/layout/vList2"/>
    <dgm:cxn modelId="{FA9A95E6-8E66-4163-B078-693EA282F2E3}" srcId="{2BF6216C-6300-43A8-9930-9FAC0FCDCEC1}" destId="{99ECC4C9-CBA8-46EC-A6C5-5722B663D631}" srcOrd="1" destOrd="0" parTransId="{63D49A2E-5353-4B71-9B86-BD8BCFDB3F99}" sibTransId="{5E45D794-D7E6-4FF4-B456-FD6AD6A7A006}"/>
    <dgm:cxn modelId="{0D0EC6C6-29BA-4A46-8358-8ECB84D3C7B5}" type="presOf" srcId="{99ECC4C9-CBA8-46EC-A6C5-5722B663D631}" destId="{4CBE1ED7-DBB9-4105-A00D-47AD203247C7}" srcOrd="0" destOrd="0" presId="urn:microsoft.com/office/officeart/2005/8/layout/vList2"/>
    <dgm:cxn modelId="{647F46E7-DCDB-4F12-9DB3-A3E43325DB4C}" srcId="{2BF6216C-6300-43A8-9930-9FAC0FCDCEC1}" destId="{AD379AF1-E46E-4400-9066-154F2EE6E8CD}" srcOrd="0" destOrd="0" parTransId="{EDD3277E-25AE-4CBE-AED2-30C6A1CC42D2}" sibTransId="{CD93411C-CE76-4DD1-B62A-B3080E329C6E}"/>
    <dgm:cxn modelId="{7D8B1538-EB70-4355-B478-925A61EBBFEA}" srcId="{2BF6216C-6300-43A8-9930-9FAC0FCDCEC1}" destId="{7F25CF9D-BF7A-425D-BDE4-3DCC38FC4FA6}" srcOrd="3" destOrd="0" parTransId="{666534B8-C741-414F-AE29-2FB7393970C1}" sibTransId="{B730E461-9680-4A76-9510-8B74B8390195}"/>
    <dgm:cxn modelId="{0A8EFBC1-1731-4656-9079-C14F3F4DFE2D}" srcId="{2BF6216C-6300-43A8-9930-9FAC0FCDCEC1}" destId="{A3B4E454-7B54-4AEE-8D66-5600715DF2F6}" srcOrd="2" destOrd="0" parTransId="{C387969A-7458-498C-AB41-D35781F3B2E9}" sibTransId="{F6F9B06E-0444-4D38-8A03-7B251924B5BC}"/>
    <dgm:cxn modelId="{B5FB1436-0481-406C-817E-37828612DE54}" srcId="{2BF6216C-6300-43A8-9930-9FAC0FCDCEC1}" destId="{27E3ED70-FBF4-4A15-BDC3-58C8DA9D87B5}" srcOrd="4" destOrd="0" parTransId="{C289683A-DC25-420A-9F16-E71A72CB68F4}" sibTransId="{0637D33E-5627-4522-9C8F-76CE6D1E74A4}"/>
    <dgm:cxn modelId="{B0A52DB2-6093-4C75-AC81-94C62D12F2FF}" type="presOf" srcId="{A3B4E454-7B54-4AEE-8D66-5600715DF2F6}" destId="{B5974BB3-E18F-4764-AED3-053D4AA492A2}" srcOrd="0" destOrd="0" presId="urn:microsoft.com/office/officeart/2005/8/layout/vList2"/>
    <dgm:cxn modelId="{8FFE6E60-6723-4A2B-9990-26A46825ADC6}" type="presOf" srcId="{AD379AF1-E46E-4400-9066-154F2EE6E8CD}" destId="{027C5DC0-C9CD-4FE4-911F-99D78825F1BE}" srcOrd="0" destOrd="0" presId="urn:microsoft.com/office/officeart/2005/8/layout/vList2"/>
    <dgm:cxn modelId="{1E578536-D18A-4E2D-8FA4-2AF04C7D1D85}" type="presOf" srcId="{7F25CF9D-BF7A-425D-BDE4-3DCC38FC4FA6}" destId="{11507089-9A3E-4F44-AB48-ABB3E38B8377}" srcOrd="0" destOrd="0" presId="urn:microsoft.com/office/officeart/2005/8/layout/vList2"/>
    <dgm:cxn modelId="{56CE7E07-DF84-4AAA-8CFC-D993CFDF5FC6}" type="presParOf" srcId="{42A5068D-08B2-4085-A114-34EDCB53E8E8}" destId="{027C5DC0-C9CD-4FE4-911F-99D78825F1BE}" srcOrd="0" destOrd="0" presId="urn:microsoft.com/office/officeart/2005/8/layout/vList2"/>
    <dgm:cxn modelId="{3CC96DF1-985E-49D4-BB9F-B8FF51C0D951}" type="presParOf" srcId="{42A5068D-08B2-4085-A114-34EDCB53E8E8}" destId="{0447D749-CB18-47BF-818E-66A1852983B8}" srcOrd="1" destOrd="0" presId="urn:microsoft.com/office/officeart/2005/8/layout/vList2"/>
    <dgm:cxn modelId="{5D2784F1-E69B-4D1E-BF3A-000D3F3B8839}" type="presParOf" srcId="{42A5068D-08B2-4085-A114-34EDCB53E8E8}" destId="{4CBE1ED7-DBB9-4105-A00D-47AD203247C7}" srcOrd="2" destOrd="0" presId="urn:microsoft.com/office/officeart/2005/8/layout/vList2"/>
    <dgm:cxn modelId="{E982E621-49F3-4D16-83DB-34F27857E042}" type="presParOf" srcId="{42A5068D-08B2-4085-A114-34EDCB53E8E8}" destId="{E6447311-CEB7-4717-ADA6-4F220A894AAE}" srcOrd="3" destOrd="0" presId="urn:microsoft.com/office/officeart/2005/8/layout/vList2"/>
    <dgm:cxn modelId="{062282CC-5A28-4A97-B356-5A355FCB11C0}" type="presParOf" srcId="{42A5068D-08B2-4085-A114-34EDCB53E8E8}" destId="{B5974BB3-E18F-4764-AED3-053D4AA492A2}" srcOrd="4" destOrd="0" presId="urn:microsoft.com/office/officeart/2005/8/layout/vList2"/>
    <dgm:cxn modelId="{1145CCC6-08F3-472B-92AA-700C7FF30EDD}" type="presParOf" srcId="{42A5068D-08B2-4085-A114-34EDCB53E8E8}" destId="{949E78EF-B895-4655-960F-2D7D114F525F}" srcOrd="5" destOrd="0" presId="urn:microsoft.com/office/officeart/2005/8/layout/vList2"/>
    <dgm:cxn modelId="{5C30CB6F-92BE-49AD-8FB0-5F7C60D9F7AD}" type="presParOf" srcId="{42A5068D-08B2-4085-A114-34EDCB53E8E8}" destId="{11507089-9A3E-4F44-AB48-ABB3E38B8377}" srcOrd="6" destOrd="0" presId="urn:microsoft.com/office/officeart/2005/8/layout/vList2"/>
    <dgm:cxn modelId="{AC84B426-07A5-4C7C-BB5C-9BED469C0929}" type="presParOf" srcId="{42A5068D-08B2-4085-A114-34EDCB53E8E8}" destId="{D6A41A49-4476-4B17-BA67-069DD552EF7B}" srcOrd="7" destOrd="0" presId="urn:microsoft.com/office/officeart/2005/8/layout/vList2"/>
    <dgm:cxn modelId="{33E74EE5-FB28-40CA-AB08-AD0B6A093EAD}" type="presParOf" srcId="{42A5068D-08B2-4085-A114-34EDCB53E8E8}" destId="{F1EFBF0C-4169-40FB-91F7-9781B049C32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7C5DC0-C9CD-4FE4-911F-99D78825F1BE}">
      <dsp:nvSpPr>
        <dsp:cNvPr id="0" name=""/>
        <dsp:cNvSpPr/>
      </dsp:nvSpPr>
      <dsp:spPr>
        <a:xfrm>
          <a:off x="0" y="0"/>
          <a:ext cx="6624736" cy="14159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1 Способствовать формированию целостной картины мира, расширению кругозора  детей через знакомство с государственными символами( гербом, флагом),  с жителями Италии, их  традициями, культурой.</a:t>
          </a:r>
          <a:endParaRPr lang="ru-RU" sz="2000" kern="1200" dirty="0">
            <a:latin typeface="Century Gothic" pitchFamily="34" charset="0"/>
          </a:endParaRPr>
        </a:p>
      </dsp:txBody>
      <dsp:txXfrm>
        <a:off x="0" y="0"/>
        <a:ext cx="6624736" cy="1415985"/>
      </dsp:txXfrm>
    </dsp:sp>
    <dsp:sp modelId="{4CBE1ED7-DBB9-4105-A00D-47AD203247C7}">
      <dsp:nvSpPr>
        <dsp:cNvPr id="0" name=""/>
        <dsp:cNvSpPr/>
      </dsp:nvSpPr>
      <dsp:spPr>
        <a:xfrm>
          <a:off x="0" y="1424582"/>
          <a:ext cx="6624736" cy="109153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2. Способствовать развитию мыслительной деятельности, творческих способностей, пополнению словарного запаса  детей.</a:t>
          </a:r>
          <a:endParaRPr lang="ru-RU" sz="2000" kern="1200" dirty="0">
            <a:latin typeface="Century Gothic" pitchFamily="34" charset="0"/>
          </a:endParaRPr>
        </a:p>
      </dsp:txBody>
      <dsp:txXfrm>
        <a:off x="0" y="1424582"/>
        <a:ext cx="6624736" cy="1091536"/>
      </dsp:txXfrm>
    </dsp:sp>
    <dsp:sp modelId="{B5974BB3-E18F-4764-AED3-053D4AA492A2}">
      <dsp:nvSpPr>
        <dsp:cNvPr id="0" name=""/>
        <dsp:cNvSpPr/>
      </dsp:nvSpPr>
      <dsp:spPr>
        <a:xfrm>
          <a:off x="0" y="2524507"/>
          <a:ext cx="6624736" cy="109153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3. Воспитывать  толерантность, чувство уважения к другим народам, их традициям;</a:t>
          </a:r>
          <a:endParaRPr lang="ru-RU" sz="2000" kern="1200" dirty="0">
            <a:latin typeface="Century Gothic" pitchFamily="34" charset="0"/>
          </a:endParaRPr>
        </a:p>
      </dsp:txBody>
      <dsp:txXfrm>
        <a:off x="0" y="2524507"/>
        <a:ext cx="6624736" cy="1091536"/>
      </dsp:txXfrm>
    </dsp:sp>
    <dsp:sp modelId="{11507089-9A3E-4F44-AB48-ABB3E38B8377}">
      <dsp:nvSpPr>
        <dsp:cNvPr id="0" name=""/>
        <dsp:cNvSpPr/>
      </dsp:nvSpPr>
      <dsp:spPr>
        <a:xfrm>
          <a:off x="0" y="3624432"/>
          <a:ext cx="6624736" cy="109153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4. Организовать развивающую предметно-пространственную среду в группе.</a:t>
          </a:r>
          <a:endParaRPr lang="ru-RU" sz="2000" kern="1200" dirty="0">
            <a:latin typeface="Century Gothic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0" y="3624432"/>
        <a:ext cx="6624736" cy="1091536"/>
      </dsp:txXfrm>
    </dsp:sp>
    <dsp:sp modelId="{F1EFBF0C-4169-40FB-91F7-9781B049C32B}">
      <dsp:nvSpPr>
        <dsp:cNvPr id="0" name=""/>
        <dsp:cNvSpPr/>
      </dsp:nvSpPr>
      <dsp:spPr>
        <a:xfrm>
          <a:off x="0" y="4724357"/>
          <a:ext cx="6624736" cy="100868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5. Приобщать родителей к совместной деятельности.</a:t>
          </a:r>
          <a:endParaRPr lang="ru-RU" sz="2000" kern="1200" dirty="0">
            <a:latin typeface="Century Gothic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0" y="4724357"/>
        <a:ext cx="6624736" cy="1008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– это уникальный мир культур, вступающий во взаимодействие с другими личностями – культурами, творящем себя в процессе такого взаимодействия и воздействующем на других». </a:t>
            </a:r>
          </a:p>
          <a:p>
            <a:pPr algn="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Бахтин М.М.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87313" indent="95250">
              <a:buNone/>
            </a:pPr>
            <a:r>
              <a:rPr lang="ru-RU" sz="1200" dirty="0" smtClean="0">
                <a:latin typeface="Century Gothic" pitchFamily="34" charset="0"/>
                <a:cs typeface="Times New Roman" pitchFamily="18" charset="0"/>
              </a:rPr>
              <a:t>Знакомство с другой страной и народом, их традициями и увлечениями. </a:t>
            </a:r>
          </a:p>
          <a:p>
            <a:pPr marL="87313" indent="95250" algn="just">
              <a:buNone/>
            </a:pPr>
            <a:r>
              <a:rPr lang="ru-RU" sz="1200" dirty="0" smtClean="0">
                <a:latin typeface="Century Gothic" pitchFamily="34" charset="0"/>
                <a:cs typeface="Times New Roman" pitchFamily="18" charset="0"/>
              </a:rPr>
              <a:t> Путешествие – близкая и понятная детям форма деятельности, несёт богатый  эмоциональный заряд.        Разнообразие внешнего информационного потока (телепередачи, рассказы взрослых) даёт основание предполагать, что определённые знания о разных стран.</a:t>
            </a:r>
          </a:p>
          <a:p>
            <a:pPr marL="87313" indent="95250" algn="just">
              <a:buNone/>
            </a:pPr>
            <a:r>
              <a:rPr lang="ru-RU" sz="1200" dirty="0" smtClean="0">
                <a:latin typeface="Century Gothic" pitchFamily="34" charset="0"/>
                <a:cs typeface="Times New Roman" pitchFamily="18" charset="0"/>
              </a:rPr>
              <a:t>Новая получаемая  информация предоставляет прекрасный материал для развития активной  мыслительной деятельности: анализа, сравнения, высказывания суждений. ах у детей есть. </a:t>
            </a:r>
          </a:p>
          <a:p>
            <a:pPr>
              <a:buNone/>
            </a:pPr>
            <a:r>
              <a:rPr lang="ru-RU" sz="1200" b="1" dirty="0" smtClean="0">
                <a:latin typeface="Century Gothic" pitchFamily="34" charset="0"/>
                <a:cs typeface="Times New Roman" pitchFamily="18" charset="0"/>
              </a:rPr>
              <a:t>Проблема: </a:t>
            </a:r>
            <a:r>
              <a:rPr lang="ru-RU" sz="1200" dirty="0" smtClean="0">
                <a:latin typeface="Century Gothic" pitchFamily="34" charset="0"/>
                <a:cs typeface="Times New Roman" pitchFamily="18" charset="0"/>
              </a:rPr>
              <a:t>недостаточные представления детей о стране Италии, ее государственных символах и традициях, о культуре народа.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способствовать расширению познавательной активности детей в процессе формирования элементарных представлений об истории, культуре, традициях страны Италии.</a:t>
            </a:r>
            <a:endParaRPr lang="ru-RU" sz="1200" i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Способствовать формированию целостной картины мира, расширению кругозора  детей через знакомство с государственными символами( гербом, флагом),  с жителями Италии, их  традициями, культурой.</a:t>
            </a:r>
            <a:endParaRPr lang="ru-RU" sz="1200" dirty="0" smtClean="0"/>
          </a:p>
          <a:p>
            <a:pPr lvl="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Способствовать развитию мыслительной деятельности, творческих способностей, пополнению словарного запаса  детей.</a:t>
            </a:r>
            <a:endParaRPr lang="ru-RU" sz="1200" dirty="0" smtClean="0"/>
          </a:p>
          <a:p>
            <a:pPr lvl="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Воспитывать  толерантность, чувство уважения к другим народам, их традициям;</a:t>
            </a:r>
            <a:endParaRPr lang="ru-RU" sz="1200" dirty="0" smtClean="0"/>
          </a:p>
          <a:p>
            <a:pPr lvl="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Организовать развивающую предметно-пространственную среду в группе.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Приобщать родителей к совместной деятельности.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познавательный, информационно-творческий.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Участники: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дети старшей группы «Пчелки», педагоги, родители детей.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месяц. ( ноябрь 2018 г)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 концу проекта ребенок будет знать и</a:t>
            </a:r>
            <a:r>
              <a:rPr lang="ru-RU" sz="1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понимать: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 кроме России есть и другие страны;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представления о флаге, гербе Италии;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представления о быте и традициях итальянцев;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знать о разнообразии и особенностях растительного и животного мира;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элементарные навыки работы с картой и глобусом.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проектной деятельности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выставки детских работ, занятие в рамках Клубного  часа «Путешествие по странам».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Консультация с родителями по теме и задачами проекта;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родителями помощи в оформлению развивающей, предметно- пространственной среды в группе:</a:t>
            </a:r>
            <a:endParaRPr lang="ru-RU" sz="1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пополнение 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микро-центра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«Книги» произведениями         итальянских писателей, иллюстративным материалом;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пополнение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микро-центра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Ряжения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шитьем национальных костюмов женского и мужского, костюмом итальянского пожарного, итальянского полицейского, костюмами и атрибутами для сюжетно-ролевой игры «Пиццерия»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( макеты заготовок «пиццы» и др.) </a:t>
            </a:r>
            <a:endParaRPr lang="ru-RU" sz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Подбор и изучение методической литературы, интернет - ресурсов.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перспективного плана работы с детьми.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конспектов занятий и бесед с детьми по формированию знаний о Италии.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развивающей среды в группе - оформление группы в итальянском стиле.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консультативного материала для родителей.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Изготовление дидактических пособий по теме.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интереса у участников проекта.</a:t>
            </a:r>
            <a:endParaRPr lang="ru-RU" sz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Художественно-эстетическое развитие: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 «Национальный флаг Италии». Просмотр  видеоролика «Флаг и герб Италии»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«Венецианские кружева»  Ознакомление с историей венецианского кружева. Просмотр презентации «Музей венецианского кружева»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Ручной труд. «Венецианский карнавал» Изготовление карнавальной маски»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Ручной труд . Работа с бумагой. «Пицца» ( для сюжетно-ролевой игры «Пиццерия»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Изготовление коллажа «Моя Италия» ( коллективная работа)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6512" y="-27384"/>
            <a:ext cx="5760640" cy="1368152"/>
          </a:xfrm>
        </p:spPr>
        <p:txBody>
          <a:bodyPr/>
          <a:lstStyle>
            <a:lvl1pPr>
              <a:defRPr b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23528" y="-9933"/>
            <a:ext cx="8808199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79512" y="1124744"/>
            <a:ext cx="662473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9933"/>
            <a:ext cx="8808199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662473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628800"/>
            <a:ext cx="5760640" cy="1368152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/>
              <a:t>Образовательный проект в ДОУ</a:t>
            </a:r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4800" i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«Солнечная </a:t>
            </a:r>
            <a:br>
              <a:rPr lang="ru-RU" sz="4800" i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4800" i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             Италия»</a:t>
            </a:r>
            <a:r>
              <a:rPr lang="ru-RU" sz="3600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600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группа</a:t>
            </a:r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4653136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Чанилова Наталья Михайловна,                                                           воспитатель МКДОУ №4 «Росинка»                                                        г.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Кирс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Верхнекамского района                                                               2019 г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952" y="1052736"/>
            <a:ext cx="6550288" cy="5184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52736"/>
            <a:ext cx="6804248" cy="54034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551" y="594642"/>
            <a:ext cx="4111417" cy="30835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620688"/>
            <a:ext cx="4145744" cy="3024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717032"/>
            <a:ext cx="4464496" cy="2862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32656"/>
            <a:ext cx="4223754" cy="42237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2132856"/>
            <a:ext cx="4485304" cy="44853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86916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масок для игры «Карнавал»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948264" cy="521119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373216"/>
            <a:ext cx="6588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микроцентра для сюжетно-ролевой игры  «Пиццерия»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6912769" cy="5184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Основной этап работы- практический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484784"/>
            <a:ext cx="4320480" cy="4093915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«Страна Италия- какая она?»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«Виртуальная прогулка по столице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Италии - Рим»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«Театры Италии»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«Кем работают итальянцы?»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Ситуативная беседа: 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говорят итальянцы?»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Экспериментально- исследовательская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 «Как происходит извержение вулкана?»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</a:p>
          <a:p>
            <a:pPr marL="457200" indent="-457200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«Итальянские писатели – детям»</a:t>
            </a:r>
          </a:p>
          <a:p>
            <a:endParaRPr lang="ru-RU" dirty="0"/>
          </a:p>
        </p:txBody>
      </p:sp>
      <p:pic>
        <p:nvPicPr>
          <p:cNvPr id="8" name="Содержимое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16832"/>
            <a:ext cx="4788024" cy="3888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24745"/>
            <a:ext cx="63367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Художественно-эстетическое развитие: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 «Национальный флаг Италии». Просмотр  видеоролика «Флаг и герб Италии»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«Венецианские кружева»  Ознакомление с историей венецианского кружева. Просмотр презентации «Музей венецианского кружева»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Ручной труд. «Венецианский карнавал» Изготовление карнавальной маски»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Ручной труд . Работа с бумагой. «Пицца» ( для сюжетно-ролевой игры «Пиццерия»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Изготовление коллажа «Моя Италия» ( коллективная работа)</a:t>
            </a:r>
          </a:p>
        </p:txBody>
      </p:sp>
      <p:pic>
        <p:nvPicPr>
          <p:cNvPr id="8" name="Содержимое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3" y="4365104"/>
            <a:ext cx="3179845" cy="23848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365104"/>
            <a:ext cx="3377848" cy="2492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Свободная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сказок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Джанни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Родари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других итальянских писателей.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Оформление выставки книг.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Рассматривание иллюстраций   научно- познавательной литературы о традициях , особенностях искусства Италии.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Просмотр видео презентаций.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Сюжетно-ролевая игра «Пиццерия»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Конструктивная деятельность в микроцентре «Конструирования»  «Венецианский мост», «Пизанская башня», «Колизей».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виртуальных экскурсий для других групп детского сада.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6336704" cy="43204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5589240"/>
            <a:ext cx="5832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Сюжетно-ролевая игра «Пиццерия»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24744"/>
            <a:ext cx="6552728" cy="511256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– это уникальный мир культур, вступающий во взаимодействие с другими личностями – культурами, творящем себя в процессе такого взаимодействия и воздействующем на других». </a:t>
            </a:r>
          </a:p>
          <a:p>
            <a:pPr algn="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Бахтин М.М.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6408712" cy="43204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5373216"/>
            <a:ext cx="623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Конструирование «Пизанская башня»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0549" y="1880827"/>
            <a:ext cx="4968552" cy="3456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2924944"/>
            <a:ext cx="350711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Строительство Венецианского моста.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3960440" cy="32403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Рисование</a:t>
            </a:r>
          </a:p>
          <a:p>
            <a:r>
              <a:rPr lang="ru-RU" sz="2800" b="1" dirty="0" smtClean="0"/>
              <a:t>«Салон Итальянской моды»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801" y="332656"/>
            <a:ext cx="8808199" cy="1048666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 «Путешествие в Солнечную Италию» на окружном Форуме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«День Верхнекамского района»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2882318" cy="216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852936"/>
            <a:ext cx="6107432" cy="37616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6413232" cy="5379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197550"/>
            <a:ext cx="6624637" cy="49677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виртуальных экскурсий для других групп детского сада.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3352127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5" y="980729"/>
            <a:ext cx="3456384" cy="2592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645024"/>
            <a:ext cx="3972034" cy="2979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7"/>
            <a:ext cx="3743569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970" y="3356992"/>
            <a:ext cx="4377966" cy="3283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647454" cy="27349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76872"/>
            <a:ext cx="4176464" cy="4176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качества реализации проекта: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ходе реализации проекта достигнуты определенные результаты:</a:t>
            </a:r>
            <a:endParaRPr lang="ru-RU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>
              <a:lnSpc>
                <a:spcPct val="115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Сформированы устойчивые знания о государственных символах Италии, о жизни и традициях жителей это страны.</a:t>
            </a:r>
            <a:endParaRPr lang="ru-RU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>
              <a:lnSpc>
                <a:spcPct val="115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Сформированы навыки работы с картой и глобусом.</a:t>
            </a:r>
            <a:endParaRPr lang="ru-RU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>
              <a:lnSpc>
                <a:spcPct val="115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Установились партнерские взаимоотношения между детьми и родителями, благодаря совместной деятельности в ходе реализации проекта.</a:t>
            </a:r>
            <a:endParaRPr lang="ru-RU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87313" indent="95250">
              <a:buNone/>
            </a:pPr>
            <a:r>
              <a:rPr lang="ru-RU" sz="2000" dirty="0" smtClean="0">
                <a:latin typeface="Century Gothic" pitchFamily="34" charset="0"/>
                <a:cs typeface="Times New Roman" pitchFamily="18" charset="0"/>
              </a:rPr>
              <a:t>Знакомство с другой страной и народом, их традициями и увлечениями. </a:t>
            </a:r>
          </a:p>
          <a:p>
            <a:pPr marL="87313" indent="95250" algn="just">
              <a:buNone/>
            </a:pPr>
            <a:r>
              <a:rPr lang="ru-RU" sz="2000" dirty="0" smtClean="0">
                <a:latin typeface="Century Gothic" pitchFamily="34" charset="0"/>
                <a:cs typeface="Times New Roman" pitchFamily="18" charset="0"/>
              </a:rPr>
              <a:t> Путешествие – близкая и понятная детям форма деятельности, несёт богатый  эмоциональный заряд.       </a:t>
            </a:r>
          </a:p>
          <a:p>
            <a:pPr marL="87313" indent="95250" algn="just">
              <a:buNone/>
            </a:pPr>
            <a:r>
              <a:rPr lang="ru-RU" sz="2000" dirty="0" smtClean="0">
                <a:latin typeface="Century Gothic" pitchFamily="34" charset="0"/>
                <a:cs typeface="Times New Roman" pitchFamily="18" charset="0"/>
              </a:rPr>
              <a:t> Разнообразие внешнего информационного потока (телепередачи, рассказы взрослых) даёт основание предполагать, что  определённые знания о разных странах у детей есть..</a:t>
            </a:r>
          </a:p>
          <a:p>
            <a:pPr marL="87313" indent="95250" algn="just">
              <a:buNone/>
            </a:pPr>
            <a:r>
              <a:rPr lang="ru-RU" sz="2000" dirty="0" smtClean="0">
                <a:latin typeface="Century Gothic" pitchFamily="34" charset="0"/>
                <a:cs typeface="Times New Roman" pitchFamily="18" charset="0"/>
              </a:rPr>
              <a:t>Новая получаемая  информация предоставляет прекрасный материал для развития активной  мыслительной деятельности: анализа, сравнения, высказывания суждений. </a:t>
            </a:r>
          </a:p>
          <a:p>
            <a:pPr>
              <a:buNone/>
            </a:pPr>
            <a:r>
              <a:rPr lang="ru-RU" sz="2000" b="1" dirty="0" smtClean="0">
                <a:latin typeface="Century Gothic" pitchFamily="34" charset="0"/>
                <a:cs typeface="Times New Roman" pitchFamily="18" charset="0"/>
              </a:rPr>
              <a:t>Проблема: </a:t>
            </a:r>
            <a:r>
              <a:rPr lang="ru-RU" sz="2000" dirty="0" smtClean="0">
                <a:latin typeface="Century Gothic" pitchFamily="34" charset="0"/>
                <a:cs typeface="Times New Roman" pitchFamily="18" charset="0"/>
              </a:rPr>
              <a:t>недостаточные представления детей о стране Италии, ее государственных символах и традициях, о культуре народа. </a:t>
            </a:r>
            <a:endParaRPr lang="ru-RU" sz="2000" dirty="0">
              <a:latin typeface="Century Gothic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6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6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96752"/>
            <a:ext cx="3672769" cy="208823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38625" y="2013883"/>
            <a:ext cx="5094514" cy="3316236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2517" y="3320989"/>
            <a:ext cx="3672410" cy="2880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 на будущее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7325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работу по повышению познавательной сферы дошкольника через ознакомление с народами  разных  стран Земного шара.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i.pinimg.com/originals/b0/2c/66/b02c66843139410d91bab2ede7b4d9ca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21088"/>
            <a:ext cx="2468231" cy="2391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Список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литературы: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Захарова М.А., Костина Е.В., Проектная деятельность в детском саду, М., Школьная Пресса, 2010г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Энциклопедия для детей.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Аванта+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Страны. Народы. Цивилизации. Том 13. 3. Журнал «Читаем, учимся, играем», выпуск 11. М.Н. Еськова «Здравствуй, Италия». 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http://carnagefoto.ru/razvlechenie/yumor/21308-rossiya-150-let-nazad-v-cvetnyh-fotografiyah-34-foto.html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И.А.Лыкова. «Изобразительная деятельность в детском саду». Сфера.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2060848"/>
            <a:ext cx="4608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solidFill>
                  <a:srgbClr val="00B050"/>
                </a:solidFill>
              </a:rPr>
              <a:t>Спасибо за внимание!</a:t>
            </a:r>
            <a:endParaRPr lang="ru-RU" sz="60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0" y="1124744"/>
            <a:ext cx="6804248" cy="2232247"/>
          </a:xfrm>
        </p:spPr>
        <p:txBody>
          <a:bodyPr>
            <a:normAutofit/>
          </a:bodyPr>
          <a:lstStyle/>
          <a:p>
            <a:pPr indent="19050" algn="just">
              <a:buNone/>
            </a:pP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способствовать расширению познавательной активности детей в процессе формирования элементарных представлений об истории, культуре, традициях страны Италии.</a:t>
            </a:r>
          </a:p>
          <a:p>
            <a:pPr algn="just"/>
            <a:endParaRPr lang="ru-RU" dirty="0"/>
          </a:p>
        </p:txBody>
      </p:sp>
      <p:pic>
        <p:nvPicPr>
          <p:cNvPr id="13" name="Содержимое 12" descr="itd1_mycdn_me-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27584" y="3573017"/>
            <a:ext cx="5328592" cy="2880320"/>
          </a:xfrm>
        </p:spPr>
      </p:pic>
      <p:sp>
        <p:nvSpPr>
          <p:cNvPr id="14" name="Прямоугольник 13"/>
          <p:cNvSpPr/>
          <p:nvPr/>
        </p:nvSpPr>
        <p:spPr>
          <a:xfrm>
            <a:off x="899592" y="0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/>
              <a:t>Цель проекта:</a:t>
            </a:r>
            <a:r>
              <a:rPr lang="ru-RU" sz="5400" i="1" dirty="0" smtClean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проекта: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1124744"/>
          <a:ext cx="6624736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познавательный, информационно-творческий.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Участники:</a:t>
            </a: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дети старшей группы «Пчелки», педагоги, родители детей.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</a:t>
            </a: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месяц. ( ноябрь 2018 г)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 концу проекта ребенок будет знать и</a:t>
            </a:r>
            <a:r>
              <a:rPr lang="ru-RU" sz="3400" dirty="0" smtClean="0"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понимать: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 кроме России есть и другие страны;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представления о флаге, гербе Италии;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представления о быте и традициях итальянцев;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знать о разнообразии и особенностях растительного и животного мира;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элементарные навыки работы с картой и глобусом.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проектной деятельности</a:t>
            </a: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выставки детских работ, занятие в рамках Клубного  часа «Путешествие по странам».</a:t>
            </a:r>
            <a:endParaRPr lang="ru-RU" sz="34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Сотрудничество с родителями: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Консультация с родителями по теме и задачами проекта;</a:t>
            </a:r>
            <a:endParaRPr lang="ru-RU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родителями помощи в оформлению развивающей, предметно- пространственной среды в группе:</a:t>
            </a:r>
            <a:endParaRPr lang="ru-RU" dirty="0" smtClean="0">
              <a:latin typeface="Century Gothic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пополнение  </a:t>
            </a:r>
            <a:r>
              <a:rPr lang="ru-RU" dirty="0" err="1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микро-центра</a:t>
            </a: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«Книги» произведениями         итальянских писателей, иллюстративным материалом;</a:t>
            </a:r>
            <a:endParaRPr lang="ru-RU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пополнение </a:t>
            </a:r>
            <a:r>
              <a:rPr lang="ru-RU" dirty="0" err="1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микро-центра</a:t>
            </a: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Ряжения</a:t>
            </a: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шитьем национальных костюмов женского и мужского, костюмом итальянского пожарного, итальянского полицейского, костюмами и атрибутами для сюжетно-ролевой игры «Пиццерия»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( макеты заготовок «пиццы» и др.)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endParaRPr lang="ru-RU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Подбор и изучение методической литературы, интернет - ресурсов.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перспективного плана работы с детьми.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конспектов занятий и бесед с детьми по формированию знаний о Италии.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развивающей среды в группе - оформление группы в итальянском стиле.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консультативного материала для родителей.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Изготовление дидактических пособий по теме.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Century Gothic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интереса у участников проекта.</a:t>
            </a:r>
            <a:endParaRPr lang="ru-RU" sz="2000" dirty="0" smtClean="0">
              <a:latin typeface="Century Gothic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Развивающая предметно-пространственная среда: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24744"/>
            <a:ext cx="6552728" cy="49145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6165304"/>
            <a:ext cx="5037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Оформление интерьера группы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f52f54378f9e68ed2268573d4f670334864fff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</TotalTime>
  <Words>1147</Words>
  <Application>Microsoft Office PowerPoint</Application>
  <PresentationFormat>Экран (4:3)</PresentationFormat>
  <Paragraphs>154</Paragraphs>
  <Slides>33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Образовательный проект в ДОУ «Солнечная                Италия» старшая группа </vt:lpstr>
      <vt:lpstr>Слайд 2</vt:lpstr>
      <vt:lpstr>Актуальность :</vt:lpstr>
      <vt:lpstr>Слайд 4</vt:lpstr>
      <vt:lpstr>Задачи проекта: </vt:lpstr>
      <vt:lpstr>Слайд 6</vt:lpstr>
      <vt:lpstr>Сотрудничество с родителями:</vt:lpstr>
      <vt:lpstr>Этапы реализации проекта:</vt:lpstr>
      <vt:lpstr>Развивающая предметно-пространственная среда:</vt:lpstr>
      <vt:lpstr>Слайд 10</vt:lpstr>
      <vt:lpstr>Слайд 11</vt:lpstr>
      <vt:lpstr>Слайд 12</vt:lpstr>
      <vt:lpstr>Слайд 13</vt:lpstr>
      <vt:lpstr>Слайд 14</vt:lpstr>
      <vt:lpstr>Слайд 15</vt:lpstr>
      <vt:lpstr>Основной этап работы- практический</vt:lpstr>
      <vt:lpstr>Слайд 17</vt:lpstr>
      <vt:lpstr>Свободная деятельность</vt:lpstr>
      <vt:lpstr>Слайд 19</vt:lpstr>
      <vt:lpstr>Слайд 20</vt:lpstr>
      <vt:lpstr>Слайд 21</vt:lpstr>
      <vt:lpstr>Слайд 22</vt:lpstr>
      <vt:lpstr>Открытое занятие «Путешествие в Солнечную Италию» на окружном Форуме  «День Верхнекамского района» .</vt:lpstr>
      <vt:lpstr>Слайд 24</vt:lpstr>
      <vt:lpstr>Слайд 25</vt:lpstr>
      <vt:lpstr> Проведение виртуальных экскурсий для других групп детского сада. </vt:lpstr>
      <vt:lpstr>Слайд 27</vt:lpstr>
      <vt:lpstr>Слайд 28</vt:lpstr>
      <vt:lpstr> Оценка качества реализации проекта: </vt:lpstr>
      <vt:lpstr>Слайд 30</vt:lpstr>
      <vt:lpstr>Перспектива на будущее: </vt:lpstr>
      <vt:lpstr>Слайд 32</vt:lpstr>
      <vt:lpstr>Слайд 33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Италию</dc:title>
  <dc:creator>obstinate</dc:creator>
  <dc:description>Шаблон презентации с сайта https://presentation-creation.ru/</dc:description>
  <cp:lastModifiedBy>Юлия Владимировна</cp:lastModifiedBy>
  <cp:revision>925</cp:revision>
  <dcterms:created xsi:type="dcterms:W3CDTF">2018-02-25T09:09:03Z</dcterms:created>
  <dcterms:modified xsi:type="dcterms:W3CDTF">2020-03-01T15:43:40Z</dcterms:modified>
</cp:coreProperties>
</file>