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8" r:id="rId8"/>
    <p:sldId id="266" r:id="rId9"/>
    <p:sldId id="267" r:id="rId10"/>
    <p:sldId id="268" r:id="rId11"/>
    <p:sldId id="269" r:id="rId12"/>
    <p:sldId id="259" r:id="rId13"/>
    <p:sldId id="270" r:id="rId14"/>
    <p:sldId id="271" r:id="rId15"/>
    <p:sldId id="260" r:id="rId16"/>
    <p:sldId id="272" r:id="rId17"/>
    <p:sldId id="273" r:id="rId18"/>
    <p:sldId id="275" r:id="rId19"/>
    <p:sldId id="276" r:id="rId20"/>
    <p:sldId id="274" r:id="rId21"/>
    <p:sldId id="277" r:id="rId22"/>
    <p:sldId id="278" r:id="rId23"/>
    <p:sldId id="26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240/conspect/249035/" TargetMode="External"/><Relationship Id="rId2" Type="http://schemas.openxmlformats.org/officeDocument/2006/relationships/hyperlink" Target="https://resh.edu.ru/subject/lesson/4730/conspect/14907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ge.sdamgia.ru/test?theme=5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746974"/>
            <a:ext cx="7766936" cy="2170521"/>
          </a:xfrm>
        </p:spPr>
        <p:txBody>
          <a:bodyPr/>
          <a:lstStyle/>
          <a:p>
            <a:pPr algn="ctr"/>
            <a:r>
              <a:rPr lang="ru-RU" sz="3200" dirty="0"/>
              <a:t>Приближённое значение величины, точность приближения. Округление чисел. Прикидка и оценка результатов вычислений.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64" y="5158417"/>
            <a:ext cx="3889181" cy="160299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231821"/>
            <a:ext cx="8990667" cy="580954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Значащей цифрой</a:t>
            </a:r>
            <a:r>
              <a:rPr lang="ru-RU" sz="2400" dirty="0"/>
              <a:t> десятичной дроби называют её первую (слева направо), отличную от нуля, цифру, а также все следующие за ней цифры.</a:t>
            </a:r>
            <a:r>
              <a:rPr lang="ru-RU" sz="2400" b="1" dirty="0"/>
              <a:t> </a:t>
            </a:r>
            <a:r>
              <a:rPr lang="ru-RU" sz="2400" dirty="0"/>
              <a:t>В числе 235000 все цифры значащие, в числе 0,302 значащие – три цифры после запятой.</a:t>
            </a:r>
          </a:p>
          <a:p>
            <a:pPr marL="0" indent="0">
              <a:buNone/>
            </a:pPr>
            <a:r>
              <a:rPr lang="ru-RU" sz="2400" b="1" dirty="0" smtClean="0"/>
              <a:t>Значащими </a:t>
            </a:r>
            <a:r>
              <a:rPr lang="ru-RU" sz="2400" b="1" dirty="0"/>
              <a:t>цифрами</a:t>
            </a:r>
            <a:r>
              <a:rPr lang="ru-RU" sz="2400" dirty="0"/>
              <a:t> являются:</a:t>
            </a:r>
          </a:p>
          <a:p>
            <a:r>
              <a:rPr lang="ru-RU" sz="2400" dirty="0"/>
              <a:t>– все ненулевые цифры;</a:t>
            </a:r>
          </a:p>
          <a:p>
            <a:r>
              <a:rPr lang="ru-RU" sz="2400" dirty="0"/>
              <a:t>– нули, содержащиеся между ненулевыми цифрами;</a:t>
            </a:r>
          </a:p>
          <a:p>
            <a:r>
              <a:rPr lang="ru-RU" sz="2400" dirty="0"/>
              <a:t>– нули, являющиеся представителями сохраненных десятичных разрядов при округлении.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112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Округление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941" y="1390919"/>
            <a:ext cx="9285667" cy="4790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Округлить число с точностью до значащей цифры – это значит, округлить число до того разряда, где находится значащая цифра, заменив следующие цифры нулями.</a:t>
            </a:r>
          </a:p>
          <a:p>
            <a:pPr marL="0" indent="0">
              <a:buNone/>
            </a:pPr>
            <a:r>
              <a:rPr lang="ru-RU" sz="2400" dirty="0"/>
              <a:t>Пример: 3,7523… округлите с точностью до 0,01.</a:t>
            </a:r>
          </a:p>
          <a:p>
            <a:pPr marL="0" indent="0">
              <a:buNone/>
            </a:pPr>
            <a:r>
              <a:rPr lang="ru-RU" sz="2400" dirty="0"/>
              <a:t>3,75|23 ≈ 3,7500 ≈ 3,75.</a:t>
            </a:r>
          </a:p>
          <a:p>
            <a:pPr marL="0" indent="0">
              <a:buNone/>
            </a:pPr>
            <a:r>
              <a:rPr lang="ru-RU" sz="2400" dirty="0"/>
              <a:t>Незначащие цифры, нули, нужно отбросить. При этом помним правило округления:</a:t>
            </a:r>
          </a:p>
          <a:p>
            <a:pPr marL="0" indent="0">
              <a:buNone/>
            </a:pPr>
            <a:r>
              <a:rPr lang="ru-RU" sz="2400" dirty="0"/>
              <a:t>Если правее разряда, до которого округляем, стоит цифра 5, 6, 7, 8, 9, то цифру в разряде увеличиваем на 1.</a:t>
            </a:r>
          </a:p>
          <a:p>
            <a:pPr marL="0" indent="0">
              <a:buNone/>
            </a:pPr>
            <a:r>
              <a:rPr lang="ru-RU" sz="2400" dirty="0"/>
              <a:t>Если правее разряда, до которого округляем, стоит цифра 0, 1, 2, 3, 4, то цифру в разряде не изменяем.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22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Обратите </a:t>
            </a:r>
            <a:r>
              <a:rPr lang="ru-RU" dirty="0" smtClean="0"/>
              <a:t>внимание,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24" y="1300767"/>
            <a:ext cx="9169758" cy="54348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что </a:t>
            </a:r>
            <a:r>
              <a:rPr lang="ru-RU" sz="2800" dirty="0"/>
              <a:t>все основные действия над рациональными числами сохраняются и для действительных чисел (переместительный, сочетательный и распределительный законы, правила сравнения, правила раскрытия скобок и т.д.).</a:t>
            </a:r>
          </a:p>
          <a:p>
            <a:pPr marL="0" indent="0" algn="just">
              <a:buNone/>
            </a:pPr>
            <a:r>
              <a:rPr lang="ru-RU" sz="2800" dirty="0"/>
              <a:t>Арифметические операции над действительными числами обычно заменяются операциями над их приближениями.</a:t>
            </a:r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7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1" y="197476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1" y="857876"/>
            <a:ext cx="9916732" cy="5555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Пусть: </a:t>
            </a:r>
            <a:r>
              <a:rPr lang="ru-RU" sz="2400" b="1" i="1" dirty="0"/>
              <a:t>а </a:t>
            </a:r>
            <a:r>
              <a:rPr lang="ru-RU" sz="2400" i="1" dirty="0"/>
              <a:t>=</a:t>
            </a:r>
            <a:r>
              <a:rPr lang="ru-RU" sz="2400" dirty="0"/>
              <a:t> 23,1834567 и </a:t>
            </a:r>
            <a:r>
              <a:rPr lang="ru-RU" sz="2400" b="1" i="1" dirty="0"/>
              <a:t>b =</a:t>
            </a:r>
            <a:r>
              <a:rPr lang="ru-RU" sz="2400" dirty="0"/>
              <a:t> -4,2375.</a:t>
            </a:r>
          </a:p>
          <a:p>
            <a:pPr marL="0" indent="0">
              <a:buNone/>
            </a:pPr>
            <a:r>
              <a:rPr lang="ru-RU" sz="2400" dirty="0"/>
              <a:t>Найдите сумму и разность с точностью до одной сотой.</a:t>
            </a:r>
          </a:p>
          <a:p>
            <a:pPr marL="0" indent="0">
              <a:buNone/>
            </a:pPr>
            <a:r>
              <a:rPr lang="ru-RU" sz="2400" u="sng" dirty="0"/>
              <a:t>Решение:</a:t>
            </a:r>
          </a:p>
          <a:p>
            <a:pPr marL="0" indent="0">
              <a:buNone/>
            </a:pPr>
            <a:r>
              <a:rPr lang="ru-RU" sz="2400" dirty="0"/>
              <a:t>Чтобы вычислить приближённую сумму, разность двух чисел, надо округлить эти числа с одинаковой точностью, затем выполнить сложение или вычитание.</a:t>
            </a:r>
          </a:p>
          <a:p>
            <a:pPr marL="0" indent="0">
              <a:buNone/>
            </a:pPr>
            <a:r>
              <a:rPr lang="ru-RU" sz="2400" dirty="0"/>
              <a:t>Решение: округляем до 0,01.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i="1" dirty="0"/>
              <a:t>=</a:t>
            </a:r>
            <a:r>
              <a:rPr lang="ru-RU" sz="2400" dirty="0"/>
              <a:t>23,18|34567 ≈ 23,18 и </a:t>
            </a:r>
            <a:r>
              <a:rPr lang="ru-RU" sz="2400" b="1" i="1" dirty="0"/>
              <a:t>b =</a:t>
            </a:r>
            <a:r>
              <a:rPr lang="ru-RU" sz="2400" dirty="0"/>
              <a:t> -4,23|75 ≈ -4,24.</a:t>
            </a:r>
          </a:p>
          <a:p>
            <a:pPr marL="0" indent="0">
              <a:buNone/>
            </a:pPr>
            <a:r>
              <a:rPr lang="ru-RU" sz="2400" dirty="0"/>
              <a:t>Находим: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i="1" dirty="0"/>
              <a:t>+ </a:t>
            </a:r>
            <a:r>
              <a:rPr lang="ru-RU" sz="2400" b="1" i="1" dirty="0"/>
              <a:t>b</a:t>
            </a:r>
            <a:r>
              <a:rPr lang="ru-RU" sz="2400" dirty="0"/>
              <a:t> ≈ 23,18 + (-4,24) = 18,94.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dirty="0"/>
              <a:t>–</a:t>
            </a:r>
            <a:r>
              <a:rPr lang="ru-RU" sz="2400" i="1" dirty="0"/>
              <a:t> </a:t>
            </a:r>
            <a:r>
              <a:rPr lang="ru-RU" sz="2400" b="1" i="1" dirty="0"/>
              <a:t>b</a:t>
            </a:r>
            <a:r>
              <a:rPr lang="ru-RU" sz="2400" dirty="0"/>
              <a:t> ≈ 23,18 – (-4,24) = 23,18 + 4,24 = 27,42.</a:t>
            </a:r>
          </a:p>
          <a:p>
            <a:pPr marL="0" indent="0">
              <a:buNone/>
            </a:pPr>
            <a:r>
              <a:rPr lang="ru-RU" sz="2400" u="sng" dirty="0"/>
              <a:t>Ответ: 18,94; 27,42.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4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635" y="236113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" y="1043188"/>
            <a:ext cx="9659155" cy="57053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Пусть: </a:t>
            </a:r>
            <a:r>
              <a:rPr lang="ru-RU" sz="2400" b="1" i="1" dirty="0"/>
              <a:t>а </a:t>
            </a:r>
            <a:r>
              <a:rPr lang="ru-RU" sz="2400" i="1" dirty="0"/>
              <a:t>=</a:t>
            </a:r>
            <a:r>
              <a:rPr lang="ru-RU" sz="2400" dirty="0"/>
              <a:t> 23,1834567 и </a:t>
            </a:r>
            <a:r>
              <a:rPr lang="ru-RU" sz="2400" b="1" i="1" dirty="0"/>
              <a:t>b =</a:t>
            </a:r>
            <a:r>
              <a:rPr lang="ru-RU" sz="2400" dirty="0"/>
              <a:t> -4,2375.</a:t>
            </a:r>
          </a:p>
          <a:p>
            <a:pPr marL="0" indent="0">
              <a:buNone/>
            </a:pPr>
            <a:r>
              <a:rPr lang="ru-RU" sz="2400" dirty="0"/>
              <a:t>Найдите сумму и разность с точностью до одной сотой.</a:t>
            </a:r>
          </a:p>
          <a:p>
            <a:pPr marL="0" indent="0">
              <a:buNone/>
            </a:pPr>
            <a:r>
              <a:rPr lang="ru-RU" sz="2400" u="sng" dirty="0"/>
              <a:t>Решение:</a:t>
            </a:r>
          </a:p>
          <a:p>
            <a:pPr marL="0" indent="0">
              <a:buNone/>
            </a:pPr>
            <a:r>
              <a:rPr lang="ru-RU" sz="2400" dirty="0"/>
              <a:t>Чтобы вычислить приближённую сумму, разность двух чисел, надо округлить эти числа с одинаковой точностью, затем выполнить сложение или вычитание.</a:t>
            </a:r>
          </a:p>
          <a:p>
            <a:pPr marL="0" indent="0">
              <a:buNone/>
            </a:pPr>
            <a:r>
              <a:rPr lang="ru-RU" sz="2400" dirty="0"/>
              <a:t>Решение: округляем до 0,01.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i="1" dirty="0"/>
              <a:t>=</a:t>
            </a:r>
            <a:r>
              <a:rPr lang="ru-RU" sz="2400" dirty="0"/>
              <a:t>23,18|34567 ≈ 23,18 и </a:t>
            </a:r>
            <a:r>
              <a:rPr lang="ru-RU" sz="2400" b="1" i="1" dirty="0"/>
              <a:t>b =</a:t>
            </a:r>
            <a:r>
              <a:rPr lang="ru-RU" sz="2400" dirty="0"/>
              <a:t> -4,23|75 ≈ -4,24.</a:t>
            </a:r>
          </a:p>
          <a:p>
            <a:pPr marL="0" indent="0">
              <a:buNone/>
            </a:pPr>
            <a:r>
              <a:rPr lang="ru-RU" sz="2400" dirty="0"/>
              <a:t>Находим: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i="1" dirty="0"/>
              <a:t>+ </a:t>
            </a:r>
            <a:r>
              <a:rPr lang="ru-RU" sz="2400" b="1" i="1" dirty="0"/>
              <a:t>b</a:t>
            </a:r>
            <a:r>
              <a:rPr lang="ru-RU" sz="2400" dirty="0"/>
              <a:t> ≈ 23,18 + (-4,24) = 18,94.</a:t>
            </a:r>
          </a:p>
          <a:p>
            <a:pPr marL="0" indent="0">
              <a:buNone/>
            </a:pPr>
            <a:r>
              <a:rPr lang="ru-RU" sz="2400" b="1" i="1" dirty="0"/>
              <a:t>а </a:t>
            </a:r>
            <a:r>
              <a:rPr lang="ru-RU" sz="2400" dirty="0"/>
              <a:t>–</a:t>
            </a:r>
            <a:r>
              <a:rPr lang="ru-RU" sz="2400" i="1" dirty="0"/>
              <a:t> </a:t>
            </a:r>
            <a:r>
              <a:rPr lang="ru-RU" sz="2400" b="1" i="1" dirty="0"/>
              <a:t>b</a:t>
            </a:r>
            <a:r>
              <a:rPr lang="ru-RU" sz="2400" dirty="0"/>
              <a:t> ≈ 23,18 – (-4,24) = 23,18 + 4,24 = 27,42.</a:t>
            </a:r>
          </a:p>
          <a:p>
            <a:pPr marL="0" indent="0">
              <a:buNone/>
            </a:pPr>
            <a:r>
              <a:rPr lang="ru-RU" sz="2400" u="sng" dirty="0"/>
              <a:t>Ответ: 18,94; 27,42.</a:t>
            </a:r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137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pic>
        <p:nvPicPr>
          <p:cNvPr id="18" name="Объект 1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20" y="558405"/>
            <a:ext cx="7996683" cy="6299595"/>
          </a:xfr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09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55" y="5723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6" y="717639"/>
            <a:ext cx="9016425" cy="46633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На рулоне обоев имеется надпись, гарантирующая, что длина полотна обоев находится в пределах 10 ± 0,05 м. Какую длину не может иметь полотно при этом условии?</a:t>
            </a:r>
          </a:p>
          <a:p>
            <a:pPr marL="0" indent="0">
              <a:buNone/>
            </a:pPr>
            <a:r>
              <a:rPr lang="ru-RU" sz="2000" i="1" dirty="0"/>
              <a:t>В ответе укажите номер правильного варианта</a:t>
            </a:r>
            <a:r>
              <a:rPr lang="ru-RU" sz="2000" i="1" dirty="0" smtClean="0"/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1) 10,23</a:t>
            </a:r>
          </a:p>
          <a:p>
            <a:pPr marL="0" indent="0">
              <a:buNone/>
            </a:pPr>
            <a:r>
              <a:rPr lang="ru-RU" sz="2000" dirty="0"/>
              <a:t>2) 10,05</a:t>
            </a:r>
          </a:p>
          <a:p>
            <a:pPr marL="0" indent="0">
              <a:buNone/>
            </a:pPr>
            <a:r>
              <a:rPr lang="ru-RU" sz="2000" dirty="0"/>
              <a:t>3) 9,96</a:t>
            </a:r>
          </a:p>
          <a:p>
            <a:pPr marL="0" indent="0">
              <a:buNone/>
            </a:pPr>
            <a:r>
              <a:rPr lang="ru-RU" sz="2000" dirty="0"/>
              <a:t>4) 10,03</a:t>
            </a:r>
          </a:p>
          <a:p>
            <a:pPr marL="0" indent="0">
              <a:buNone/>
            </a:pPr>
            <a:r>
              <a:rPr lang="ru-RU" sz="2000" b="1" dirty="0"/>
              <a:t>Решение</a:t>
            </a:r>
            <a:r>
              <a:rPr lang="ru-RU" sz="2000" b="1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Запись</a:t>
            </a:r>
            <a:r>
              <a:rPr lang="ru-RU" sz="2000" dirty="0"/>
              <a:t>, приведённая в условии, указывает на то, что длина рулона обоев находится в пределах от 9,95 м до 10,05 м. В этот интервал не попадает значение 10,23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Правильный ответ указан под номером: 1.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37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8840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56" y="819240"/>
            <a:ext cx="9299968" cy="24004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24" y="3318789"/>
            <a:ext cx="9318382" cy="2592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62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815" y="111650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15" y="865779"/>
            <a:ext cx="9239682" cy="41183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56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57" y="145961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7" y="989456"/>
            <a:ext cx="11265703" cy="39689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872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4" y="158839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824248"/>
            <a:ext cx="9042182" cy="5795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натуральными?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Числа, которые используют при подсчёте предметов, называют натуральными числами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Натуральные числа один, два, три, четыре, пять и так далее, записанные в порядке возрастания и без пропусков, образуют ряд натуральных чисел.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маленькое натуральное число –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натуральном ряду каждое следующее число на 1 больше предыдущего.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 бесконечен, наибольшего числа в нём нет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всех натуральных чисел принято обозначать латинской буквой N.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8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483" y="184597"/>
            <a:ext cx="8596668" cy="1320800"/>
          </a:xfrm>
        </p:spPr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9" y="844997"/>
            <a:ext cx="9744976" cy="2207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8" y="3301378"/>
            <a:ext cx="9714171" cy="17619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9412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40" y="295701"/>
            <a:ext cx="8596668" cy="1320800"/>
          </a:xfrm>
        </p:spPr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9" y="1083026"/>
            <a:ext cx="9626822" cy="13053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8" y="2678987"/>
            <a:ext cx="9795079" cy="1729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70019" y="4391696"/>
            <a:ext cx="2277281" cy="237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49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3" y="228756"/>
            <a:ext cx="8195581" cy="6091834"/>
          </a:xfrm>
        </p:spPr>
      </p:pic>
    </p:spTree>
    <p:extLst>
      <p:ext uri="{BB962C8B-B14F-4D97-AF65-F5344CB8AC3E}">
        <p14:creationId xmlns:p14="http://schemas.microsoft.com/office/powerpoint/2010/main" val="424863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https://resh.edu.ru/subject/lesson/4730/conspect/149072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https://resh.edu.ru/subject/lesson/7240/conspect/249035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https://oge.sdamgia.ru/test?theme=53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35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884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Вспомни!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573" y="962854"/>
            <a:ext cx="9496976" cy="4974307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целыми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Целые числа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натуральные числа, противоположные им 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нуль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Сумма, разность и произведение целых чисел в результате дают целые числа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 бесконечен. Наибольшего и наименьшего целых чисел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целых чисел обозначают Z.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40" y="4251152"/>
            <a:ext cx="6053070" cy="2206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886" y="3631842"/>
            <a:ext cx="3713962" cy="3226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3929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96214" y="1210614"/>
                <a:ext cx="9311424" cy="515154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Какие числа называются рациональными?</a:t>
                </a:r>
              </a:p>
              <a:p>
                <a:pPr marL="0" indent="0">
                  <a:buNone/>
                </a:pPr>
                <a:endParaRPr lang="ru-RU" sz="2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Целые и дробные числа составляют множество рациональных чисел.</a:t>
                </a: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Всякое рациональное число, как целое, так и дробное, можно представить в виде дроби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целое число,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натуральное.</a:t>
                </a: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Например,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2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Множество рациональных чисел имеет специальное обозначение – </a:t>
                </a:r>
                <a:r>
                  <a:rPr lang="ru-RU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ru-RU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214" y="1210614"/>
                <a:ext cx="9311424" cy="5151549"/>
              </a:xfrm>
              <a:blipFill rotWithShape="0">
                <a:blip r:embed="rId2"/>
                <a:stretch>
                  <a:fillRect l="-851" t="-828" r="-8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332" y="3726383"/>
            <a:ext cx="3000312" cy="2938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98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1" y="1287887"/>
            <a:ext cx="9272788" cy="50485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иррациональными?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Иррациональное число — это действительное число, которое невозможно выразить в форме деления двух целых чисел, то есть в виде рациональной дроби.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может быть выражено в форме бесконечной непериодической десятичной дроби.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 = 3,1415926...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√2 = 1,41421356...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= 2,71828182…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√8 = 2,828427...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-√11= - -3.31662…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множества иррациональных чисел: латинская буква I.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6124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287887"/>
            <a:ext cx="8964909" cy="4753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Какие числа называются действительными?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Множество действительных (вещественных) чисел состоит из множества рациональных и множества иррациональных чисел. Оно обозначается буквой R, а также его можно записать как (-∞; +∞). Можно записать так, что R есть объединение двух множеств: рациональных и иррациональных чисел: </a:t>
            </a:r>
            <a:r>
              <a:rPr lang="en-US" sz="2400" dirty="0"/>
              <a:t>R </a:t>
            </a:r>
            <a:r>
              <a:rPr lang="ru-RU" sz="2400" dirty="0"/>
              <a:t>= Q∪I 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089" y="4904376"/>
            <a:ext cx="4370852" cy="181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2873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52" y="210355"/>
            <a:ext cx="8596668" cy="1320800"/>
          </a:xfrm>
        </p:spPr>
        <p:txBody>
          <a:bodyPr/>
          <a:lstStyle/>
          <a:p>
            <a:r>
              <a:rPr lang="ru-RU" dirty="0" smtClean="0"/>
              <a:t>Приближения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451" y="1030310"/>
            <a:ext cx="9574249" cy="5827689"/>
          </a:xfrm>
        </p:spPr>
        <p:txBody>
          <a:bodyPr/>
          <a:lstStyle/>
          <a:p>
            <a:r>
              <a:rPr lang="ru-RU" sz="2400" dirty="0"/>
              <a:t>При решении практических задач иногда невозможно указать точный результат. Если число </a:t>
            </a:r>
            <a:r>
              <a:rPr lang="ru-RU" sz="2400" i="1" dirty="0"/>
              <a:t>a</a:t>
            </a:r>
            <a:r>
              <a:rPr lang="ru-RU" sz="2400" i="1" baseline="-25000" dirty="0"/>
              <a:t>1 </a:t>
            </a:r>
            <a:r>
              <a:rPr lang="ru-RU" sz="2400" dirty="0"/>
              <a:t>мало отличается от числа</a:t>
            </a:r>
            <a:r>
              <a:rPr lang="ru-RU" sz="2400" i="1" dirty="0"/>
              <a:t> a, </a:t>
            </a:r>
            <a:r>
              <a:rPr lang="ru-RU" sz="2400" dirty="0"/>
              <a:t>то пишут:</a:t>
            </a:r>
            <a:r>
              <a:rPr lang="ru-RU" sz="2400" i="1" dirty="0"/>
              <a:t> </a:t>
            </a:r>
            <a:r>
              <a:rPr lang="ru-RU" sz="2400" b="1" i="1" dirty="0"/>
              <a:t>a ≈ a</a:t>
            </a:r>
            <a:r>
              <a:rPr lang="ru-RU" sz="2400" b="1" i="1" baseline="-25000" dirty="0"/>
              <a:t>1.</a:t>
            </a:r>
            <a:endParaRPr lang="ru-RU" sz="2400" dirty="0"/>
          </a:p>
          <a:p>
            <a:r>
              <a:rPr lang="ru-RU" sz="2400" dirty="0"/>
              <a:t>Говорят, что число</a:t>
            </a:r>
            <a:r>
              <a:rPr lang="ru-RU" sz="2400" i="1" dirty="0"/>
              <a:t> </a:t>
            </a:r>
            <a:r>
              <a:rPr lang="ru-RU" sz="2400" b="1" i="1" dirty="0"/>
              <a:t>a</a:t>
            </a:r>
            <a:r>
              <a:rPr lang="ru-RU" sz="2400" i="1" dirty="0"/>
              <a:t> </a:t>
            </a:r>
            <a:r>
              <a:rPr lang="ru-RU" sz="2400" dirty="0"/>
              <a:t>приближённо равно числу </a:t>
            </a:r>
            <a:r>
              <a:rPr lang="ru-RU" sz="2400" b="1" i="1" dirty="0"/>
              <a:t>a</a:t>
            </a:r>
            <a:r>
              <a:rPr lang="ru-RU" sz="2400" b="1" i="1" baseline="-25000" dirty="0"/>
              <a:t>1</a:t>
            </a:r>
            <a:r>
              <a:rPr lang="ru-RU" sz="2400" i="1" dirty="0"/>
              <a:t> </a:t>
            </a:r>
            <a:r>
              <a:rPr lang="ru-RU" sz="2400" dirty="0"/>
              <a:t>или</a:t>
            </a:r>
            <a:r>
              <a:rPr lang="ru-RU" sz="2400" i="1" dirty="0"/>
              <a:t> </a:t>
            </a:r>
            <a:r>
              <a:rPr lang="ru-RU" sz="2400" b="1" i="1" dirty="0"/>
              <a:t>a</a:t>
            </a:r>
            <a:r>
              <a:rPr lang="ru-RU" sz="2400" b="1" i="1" baseline="-25000" dirty="0"/>
              <a:t>1</a:t>
            </a:r>
            <a:r>
              <a:rPr lang="ru-RU" sz="2400" b="1" i="1" dirty="0"/>
              <a:t> </a:t>
            </a:r>
            <a:r>
              <a:rPr lang="ru-RU" sz="2400" dirty="0"/>
              <a:t>–это приближение числа</a:t>
            </a:r>
            <a:r>
              <a:rPr lang="ru-RU" sz="2400" i="1" dirty="0"/>
              <a:t> </a:t>
            </a:r>
            <a:r>
              <a:rPr lang="ru-RU" sz="2400" b="1" i="1" dirty="0"/>
              <a:t>a</a:t>
            </a:r>
            <a:r>
              <a:rPr lang="ru-RU" sz="2400" i="1" dirty="0"/>
              <a:t>.</a:t>
            </a:r>
            <a:endParaRPr lang="ru-RU" sz="2400" dirty="0"/>
          </a:p>
          <a:p>
            <a:r>
              <a:rPr lang="ru-RU" sz="2400" dirty="0"/>
              <a:t>Если </a:t>
            </a:r>
            <a:r>
              <a:rPr lang="ru-RU" sz="2400" b="1" i="1" dirty="0"/>
              <a:t>a</a:t>
            </a:r>
            <a:r>
              <a:rPr lang="ru-RU" sz="2400" b="1" i="1" baseline="-25000" dirty="0"/>
              <a:t>1</a:t>
            </a:r>
            <a:r>
              <a:rPr lang="ru-RU" sz="2400" b="1" i="1" dirty="0"/>
              <a:t> </a:t>
            </a:r>
            <a:r>
              <a:rPr lang="ru-RU" sz="2400" dirty="0"/>
              <a:t>&lt;</a:t>
            </a:r>
            <a:r>
              <a:rPr lang="ru-RU" sz="2400" i="1" dirty="0"/>
              <a:t> </a:t>
            </a:r>
            <a:r>
              <a:rPr lang="ru-RU" sz="2400" b="1" i="1" dirty="0"/>
              <a:t>a, </a:t>
            </a:r>
            <a:r>
              <a:rPr lang="ru-RU" sz="2400" dirty="0"/>
              <a:t>то</a:t>
            </a:r>
            <a:r>
              <a:rPr lang="ru-RU" sz="2400" b="1" i="1" dirty="0"/>
              <a:t> a</a:t>
            </a:r>
            <a:r>
              <a:rPr lang="ru-RU" sz="2400" b="1" i="1" baseline="-25000" dirty="0"/>
              <a:t>1 </a:t>
            </a:r>
            <a:r>
              <a:rPr lang="ru-RU" sz="2400" dirty="0"/>
              <a:t>называют приближением с недостатком.</a:t>
            </a:r>
          </a:p>
          <a:p>
            <a:r>
              <a:rPr lang="ru-RU" sz="2400" dirty="0"/>
              <a:t>Если </a:t>
            </a:r>
            <a:r>
              <a:rPr lang="ru-RU" sz="2400" b="1" i="1" dirty="0"/>
              <a:t>a</a:t>
            </a:r>
            <a:r>
              <a:rPr lang="ru-RU" sz="2400" b="1" i="1" baseline="-25000" dirty="0"/>
              <a:t>1</a:t>
            </a:r>
            <a:r>
              <a:rPr lang="ru-RU" sz="2400" b="1" i="1" dirty="0"/>
              <a:t> </a:t>
            </a:r>
            <a:r>
              <a:rPr lang="ru-RU" sz="2400" dirty="0"/>
              <a:t>&gt;</a:t>
            </a:r>
            <a:r>
              <a:rPr lang="ru-RU" sz="2400" i="1" dirty="0"/>
              <a:t> </a:t>
            </a:r>
            <a:r>
              <a:rPr lang="ru-RU" sz="2400" b="1" i="1" dirty="0"/>
              <a:t>a, </a:t>
            </a:r>
            <a:r>
              <a:rPr lang="ru-RU" sz="2400" dirty="0"/>
              <a:t>то</a:t>
            </a:r>
            <a:r>
              <a:rPr lang="ru-RU" sz="2400" b="1" i="1" dirty="0"/>
              <a:t> a</a:t>
            </a:r>
            <a:r>
              <a:rPr lang="ru-RU" sz="2400" b="1" i="1" baseline="-25000" dirty="0"/>
              <a:t>1 </a:t>
            </a:r>
            <a:r>
              <a:rPr lang="ru-RU" sz="2400" dirty="0"/>
              <a:t>называют приближением с избытком.</a:t>
            </a:r>
          </a:p>
          <a:p>
            <a:r>
              <a:rPr lang="ru-RU" sz="2400" dirty="0"/>
              <a:t>Действительные числа, задаваемые бесконечными десятичными дробями, заменяют конечными десятичными дробями.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246631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731" y="180305"/>
            <a:ext cx="9564576" cy="6439436"/>
          </a:xfrm>
        </p:spPr>
        <p:txBody>
          <a:bodyPr/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dirty="0" smtClean="0">
                <a:solidFill>
                  <a:srgbClr val="1D1D1B"/>
                </a:solidFill>
                <a:latin typeface="robotoregular"/>
              </a:rPr>
              <a:t>Пример1.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dirty="0" smtClean="0">
                <a:solidFill>
                  <a:srgbClr val="1D1D1B"/>
                </a:solidFill>
                <a:latin typeface="robotoregular"/>
              </a:rPr>
              <a:t> Пусть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 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a =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2,3(28) или 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a =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2,32828... Отбросим все цифры, начиная со второй после запятой, получим 2,32. Увеличим дробь на 0,01, получим 2,33. Число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 a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находится между ними: </a:t>
            </a:r>
            <a:r>
              <a:rPr lang="ru-RU" altLang="ru-RU" sz="2400" b="1" dirty="0">
                <a:solidFill>
                  <a:srgbClr val="1D1D1B"/>
                </a:solidFill>
                <a:latin typeface="robotobold"/>
              </a:rPr>
              <a:t>2,32 &lt;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 a &lt; 2,33</a:t>
            </a:r>
            <a:endParaRPr lang="ru-RU" altLang="ru-RU" sz="24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  </a:t>
            </a:r>
            <a:endParaRPr lang="ru-RU" altLang="ru-RU" sz="24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Таким образом, 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a</a:t>
            </a:r>
            <a:r>
              <a:rPr lang="ru-RU" altLang="ru-RU" sz="2400" b="1" dirty="0">
                <a:solidFill>
                  <a:srgbClr val="1D1D1B"/>
                </a:solidFill>
                <a:latin typeface="robotobold"/>
              </a:rPr>
              <a:t> ≈ 2,32 или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 a ≈ 2,33.</a:t>
            </a:r>
            <a:endParaRPr lang="ru-RU" altLang="ru-RU" sz="24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2,32 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– приближение числа с недостатком;</a:t>
            </a:r>
            <a:endParaRPr lang="ru-RU" altLang="ru-RU" sz="24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2,33 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– приближение числа с избытком, с точностью до 0,01.</a:t>
            </a:r>
            <a:endParaRPr lang="ru-RU" altLang="ru-RU" sz="24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Более точное приближение числа 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a </a:t>
            </a:r>
            <a:r>
              <a:rPr lang="ru-RU" altLang="ru-RU" sz="2400" dirty="0">
                <a:solidFill>
                  <a:srgbClr val="1D1D1B"/>
                </a:solidFill>
                <a:latin typeface="robotoregular"/>
              </a:rPr>
              <a:t>получим при приближении с точностью до 0,001. Тогда, </a:t>
            </a:r>
            <a:r>
              <a:rPr lang="ru-RU" altLang="ru-RU" sz="2400" b="1" dirty="0">
                <a:solidFill>
                  <a:srgbClr val="1D1D1B"/>
                </a:solidFill>
                <a:latin typeface="robotobold"/>
              </a:rPr>
              <a:t>2,328 &lt;</a:t>
            </a:r>
            <a:r>
              <a:rPr lang="ru-RU" altLang="ru-RU" sz="2400" b="1" i="1" dirty="0">
                <a:solidFill>
                  <a:srgbClr val="1D1D1B"/>
                </a:solidFill>
                <a:latin typeface="robotobold"/>
              </a:rPr>
              <a:t> a &lt; 2,329</a:t>
            </a:r>
            <a:endParaRPr lang="ru-RU" altLang="ru-RU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https://resh.edu.ru/uploads/lesson_extract/7240/20200113112246/OEBPS/objects/c_alge_7_10_1/256ff2e1-999d-48fe-9840-6d2b903c905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890" y="1861311"/>
            <a:ext cx="6061523" cy="116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3022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" y="431443"/>
            <a:ext cx="10264462" cy="64265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Пример 2.</a:t>
            </a:r>
          </a:p>
          <a:p>
            <a:pPr marL="0" indent="0">
              <a:buNone/>
            </a:pPr>
            <a:r>
              <a:rPr lang="ru-RU" sz="2400" b="1" i="1" dirty="0" smtClean="0"/>
              <a:t>Если </a:t>
            </a:r>
            <a:r>
              <a:rPr lang="ru-RU" sz="2400" b="1" i="1" dirty="0"/>
              <a:t>число отрицательное: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пусть</a:t>
            </a:r>
            <a:r>
              <a:rPr lang="ru-RU" sz="2400" b="1" i="1" dirty="0"/>
              <a:t> b = -</a:t>
            </a:r>
            <a:r>
              <a:rPr lang="ru-RU" sz="2400" dirty="0"/>
              <a:t>2,3(28) = -2,32828..., отбросим все цифры, начиная со второй после запятой, тогда –</a:t>
            </a:r>
            <a:r>
              <a:rPr lang="ru-RU" sz="2400" b="1" dirty="0"/>
              <a:t>2,33 &lt; </a:t>
            </a:r>
            <a:r>
              <a:rPr lang="ru-RU" sz="2400" b="1" i="1" dirty="0"/>
              <a:t>b &lt; -2,32.</a:t>
            </a:r>
            <a:endParaRPr lang="ru-RU" sz="2400" dirty="0"/>
          </a:p>
          <a:p>
            <a:pPr marL="0" indent="0">
              <a:buNone/>
            </a:pPr>
            <a:r>
              <a:rPr lang="ru-RU" sz="2400" b="1" i="1" dirty="0"/>
              <a:t>-2,33 </a:t>
            </a:r>
            <a:r>
              <a:rPr lang="ru-RU" sz="2400" dirty="0"/>
              <a:t>–</a:t>
            </a:r>
            <a:r>
              <a:rPr lang="ru-RU" sz="2400" b="1" i="1" dirty="0"/>
              <a:t> </a:t>
            </a:r>
            <a:r>
              <a:rPr lang="ru-RU" sz="2400" dirty="0"/>
              <a:t>приближение числа с недостатком;</a:t>
            </a:r>
          </a:p>
          <a:p>
            <a:pPr marL="0" indent="0">
              <a:buNone/>
            </a:pPr>
            <a:r>
              <a:rPr lang="ru-RU" sz="2400" b="1" i="1" dirty="0"/>
              <a:t>-2,32 </a:t>
            </a:r>
            <a:r>
              <a:rPr lang="ru-RU" sz="2400" dirty="0"/>
              <a:t>–</a:t>
            </a:r>
            <a:r>
              <a:rPr lang="ru-RU" sz="2400" b="1" i="1" dirty="0"/>
              <a:t> </a:t>
            </a:r>
            <a:r>
              <a:rPr lang="ru-RU" sz="2400" dirty="0"/>
              <a:t>приближение числа с избытком, с точностью до 0,01 или до единицы второго разряда.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61563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576</Words>
  <Application>Microsoft Office PowerPoint</Application>
  <PresentationFormat>Широкоэкранный</PresentationFormat>
  <Paragraphs>129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Cambria Math</vt:lpstr>
      <vt:lpstr>robotobold</vt:lpstr>
      <vt:lpstr>robotoregular</vt:lpstr>
      <vt:lpstr>Times New Roman</vt:lpstr>
      <vt:lpstr>Trebuchet MS</vt:lpstr>
      <vt:lpstr>Wingdings 3</vt:lpstr>
      <vt:lpstr>Грань</vt:lpstr>
      <vt:lpstr>Приближённое значение величины, точность приближения. Округление чисел. Прикидка и оценка результатов вычислений.</vt:lpstr>
      <vt:lpstr>Вспомни!</vt:lpstr>
      <vt:lpstr>Вспомни!</vt:lpstr>
      <vt:lpstr>Вспомни!</vt:lpstr>
      <vt:lpstr>Вспомни!</vt:lpstr>
      <vt:lpstr>Вспомни!</vt:lpstr>
      <vt:lpstr>Приближения числа</vt:lpstr>
      <vt:lpstr>Презентация PowerPoint</vt:lpstr>
      <vt:lpstr>Презентация PowerPoint</vt:lpstr>
      <vt:lpstr>Презентация PowerPoint</vt:lpstr>
      <vt:lpstr>Округление</vt:lpstr>
      <vt:lpstr>Обратите внимание,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Проверь себя!</vt:lpstr>
      <vt:lpstr>Проверь себя!</vt:lpstr>
      <vt:lpstr>Презентация PowerPoint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Приближённое значение величины, точность приближения. Округление чисел. Прикидка и оценка результатов вычислений.</dc:title>
  <dc:creator>ОШ42</dc:creator>
  <cp:lastModifiedBy>ОШ42</cp:lastModifiedBy>
  <cp:revision>21</cp:revision>
  <dcterms:created xsi:type="dcterms:W3CDTF">2022-09-18T12:07:55Z</dcterms:created>
  <dcterms:modified xsi:type="dcterms:W3CDTF">2022-09-18T12:53:57Z</dcterms:modified>
</cp:coreProperties>
</file>