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94" r:id="rId4"/>
    <p:sldId id="295" r:id="rId5"/>
    <p:sldId id="296" r:id="rId6"/>
    <p:sldId id="293" r:id="rId7"/>
    <p:sldId id="276" r:id="rId8"/>
    <p:sldId id="277" r:id="rId9"/>
    <p:sldId id="278" r:id="rId10"/>
    <p:sldId id="279" r:id="rId11"/>
    <p:sldId id="281" r:id="rId12"/>
    <p:sldId id="282" r:id="rId13"/>
    <p:sldId id="283" r:id="rId14"/>
    <p:sldId id="27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44D0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24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8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C56E8-55D9-45FA-B510-EEC90CFB0CF9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353A-F62B-4BE9-B637-292943CD4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569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C56E8-55D9-45FA-B510-EEC90CFB0CF9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353A-F62B-4BE9-B637-292943CD4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613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C56E8-55D9-45FA-B510-EEC90CFB0CF9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353A-F62B-4BE9-B637-292943CD4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2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C56E8-55D9-45FA-B510-EEC90CFB0CF9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353A-F62B-4BE9-B637-292943CD4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416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C56E8-55D9-45FA-B510-EEC90CFB0CF9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353A-F62B-4BE9-B637-292943CD4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390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C56E8-55D9-45FA-B510-EEC90CFB0CF9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353A-F62B-4BE9-B637-292943CD4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937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C56E8-55D9-45FA-B510-EEC90CFB0CF9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353A-F62B-4BE9-B637-292943CD4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14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C56E8-55D9-45FA-B510-EEC90CFB0CF9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353A-F62B-4BE9-B637-292943CD4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564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C56E8-55D9-45FA-B510-EEC90CFB0CF9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353A-F62B-4BE9-B637-292943CD4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918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C56E8-55D9-45FA-B510-EEC90CFB0CF9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353A-F62B-4BE9-B637-292943CD4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291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C56E8-55D9-45FA-B510-EEC90CFB0CF9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3353A-F62B-4BE9-B637-292943CD4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586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C56E8-55D9-45FA-B510-EEC90CFB0CF9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3353A-F62B-4BE9-B637-292943CD4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927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54300" y="3137525"/>
            <a:ext cx="7505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Nice </a:t>
            </a:r>
            <a:r>
              <a:rPr lang="en-US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to meet you!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6062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"/>
            <a:ext cx="12192000" cy="68574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11350" y="1193800"/>
            <a:ext cx="8674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The 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English alphabet: letters and sounds (I) </a:t>
            </a:r>
          </a:p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Which letters/ sounds are the same in your language?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86" y="2024797"/>
            <a:ext cx="8125918" cy="46467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890" y="2024798"/>
            <a:ext cx="3094410" cy="4646772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2070100" y="1193800"/>
            <a:ext cx="673100" cy="43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</a:rPr>
              <a:t>2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379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"/>
            <a:ext cx="12192000" cy="68574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58" y="2273035"/>
            <a:ext cx="4704959" cy="33960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831" y="1218982"/>
            <a:ext cx="5371629" cy="1629004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42981" y="2168446"/>
            <a:ext cx="660400" cy="571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3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176801" y="1259176"/>
            <a:ext cx="647700" cy="596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4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24501" y="4196377"/>
            <a:ext cx="61267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Read out the English names:</a:t>
            </a:r>
          </a:p>
          <a:p>
            <a:r>
              <a:rPr lang="en-US" sz="2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Ann, Eve, Jane, Kate, Pete, Dave, Jack, Benny, Larry, Max, Dale, Pam, Mary</a:t>
            </a:r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, Henry, Harry, Sam, Betty</a:t>
            </a:r>
            <a:endParaRPr lang="ru-RU" sz="22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3781" y="5871790"/>
            <a:ext cx="609600" cy="5461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5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35985" y="1762610"/>
            <a:ext cx="149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открытый слог</a:t>
            </a: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135985" y="2197038"/>
            <a:ext cx="1638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акрытый слог</a:t>
            </a: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830" y="2739946"/>
            <a:ext cx="5470291" cy="15563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2310" y="1180562"/>
            <a:ext cx="45750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Letters 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and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sounds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Правила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чтения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гласных 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в английском языке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330793"/>
              </p:ext>
            </p:extLst>
          </p:nvPr>
        </p:nvGraphicFramePr>
        <p:xfrm>
          <a:off x="957005" y="5712456"/>
          <a:ext cx="812799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4975">
                  <a:extLst>
                    <a:ext uri="{9D8B030D-6E8A-4147-A177-3AD203B41FA5}">
                      <a16:colId xmlns:a16="http://schemas.microsoft.com/office/drawing/2014/main" val="639116789"/>
                    </a:ext>
                  </a:extLst>
                </a:gridCol>
                <a:gridCol w="3319398">
                  <a:extLst>
                    <a:ext uri="{9D8B030D-6E8A-4147-A177-3AD203B41FA5}">
                      <a16:colId xmlns:a16="http://schemas.microsoft.com/office/drawing/2014/main" val="657779778"/>
                    </a:ext>
                  </a:extLst>
                </a:gridCol>
                <a:gridCol w="3483626">
                  <a:extLst>
                    <a:ext uri="{9D8B030D-6E8A-4147-A177-3AD203B41FA5}">
                      <a16:colId xmlns:a16="http://schemas.microsoft.com/office/drawing/2014/main" val="12614948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Comic Sans MS" panose="030F0702030302020204" pitchFamily="66" charset="0"/>
                        </a:rPr>
                        <a:t>Буква </a:t>
                      </a:r>
                      <a:endParaRPr lang="ru-RU" sz="20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Comic Sans MS" panose="030F0702030302020204" pitchFamily="66" charset="0"/>
                        </a:rPr>
                        <a:t>Открытый слог</a:t>
                      </a:r>
                      <a:r>
                        <a:rPr lang="en-US" sz="2000" b="1" dirty="0" smtClean="0">
                          <a:latin typeface="Comic Sans MS" panose="030F0702030302020204" pitchFamily="66" charset="0"/>
                        </a:rPr>
                        <a:t> </a:t>
                      </a:r>
                      <a:endParaRPr lang="ru-RU" sz="2000" b="1" dirty="0" smtClean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Comic Sans MS" panose="030F0702030302020204" pitchFamily="66" charset="0"/>
                        </a:rPr>
                        <a:t>Закрытый  слог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626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omic Sans MS" panose="030F0702030302020204" pitchFamily="66" charset="0"/>
                        </a:rPr>
                        <a:t>Aa</a:t>
                      </a:r>
                    </a:p>
                    <a:p>
                      <a:pPr algn="ctr"/>
                      <a:r>
                        <a:rPr lang="en-US" sz="1800" b="1" i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omic Sans MS" panose="030F0702030302020204" pitchFamily="66" charset="0"/>
                        </a:rPr>
                        <a:t>Ee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omic Sans MS" panose="030F0702030302020204" pitchFamily="66" charset="0"/>
                        </a:rPr>
                        <a:t>/</a:t>
                      </a:r>
                      <a:r>
                        <a:rPr lang="en-US" sz="2000" b="1" i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omic Sans MS" panose="030F0702030302020204" pitchFamily="66" charset="0"/>
                        </a:rPr>
                        <a:t>ei</a:t>
                      </a:r>
                      <a:r>
                        <a:rPr lang="ru-RU" sz="2000" b="1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omic Sans MS" panose="030F0702030302020204" pitchFamily="66" charset="0"/>
                        </a:rPr>
                        <a:t>/</a:t>
                      </a:r>
                      <a:r>
                        <a:rPr lang="en-US" sz="2000" b="1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omic Sans MS" panose="030F0702030302020204" pitchFamily="66" charset="0"/>
                        </a:rPr>
                        <a:t> Jane, … </a:t>
                      </a:r>
                    </a:p>
                    <a:p>
                      <a:r>
                        <a:rPr lang="en-US" sz="2000" b="1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omic Sans MS" panose="030F0702030302020204" pitchFamily="66" charset="0"/>
                        </a:rPr>
                        <a:t>/i:/ Eve, …</a:t>
                      </a:r>
                      <a:endParaRPr lang="ru-RU" sz="2000" b="1" i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omic Sans MS" panose="030F0702030302020204" pitchFamily="66" charset="0"/>
                        </a:rPr>
                        <a:t>/</a:t>
                      </a:r>
                      <a:r>
                        <a:rPr lang="en-US" sz="2000" b="1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æ</a:t>
                      </a:r>
                      <a:r>
                        <a:rPr lang="en-US" sz="2000" b="1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omic Sans MS" panose="030F0702030302020204" pitchFamily="66" charset="0"/>
                        </a:rPr>
                        <a:t>/ Ann,</a:t>
                      </a:r>
                      <a:r>
                        <a:rPr lang="en-US" sz="2000" b="1" i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omic Sans MS" panose="030F0702030302020204" pitchFamily="66" charset="0"/>
                        </a:rPr>
                        <a:t> … </a:t>
                      </a:r>
                    </a:p>
                    <a:p>
                      <a:r>
                        <a:rPr lang="en-US" sz="2000" b="1" i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omic Sans MS" panose="030F0702030302020204" pitchFamily="66" charset="0"/>
                        </a:rPr>
                        <a:t>/e/ Benny, … </a:t>
                      </a:r>
                      <a:endParaRPr lang="ru-RU" sz="2000" b="1" i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5740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0866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"/>
            <a:ext cx="12192000" cy="68574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71700" y="1231900"/>
            <a:ext cx="764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Homework 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08000" y="1755120"/>
            <a:ext cx="660400" cy="571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6</a:t>
            </a:r>
            <a:endParaRPr lang="ru-RU" b="1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54" y="2326620"/>
            <a:ext cx="10907092" cy="43289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70000" y="1755120"/>
            <a:ext cx="101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Put the words in alphabetical order. Write them in your word list. 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6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"/>
            <a:ext cx="12192000" cy="6857433"/>
          </a:xfrm>
          <a:prstGeom prst="rect">
            <a:avLst/>
          </a:prstGeom>
        </p:spPr>
      </p:pic>
      <p:sp>
        <p:nvSpPr>
          <p:cNvPr id="13" name="Овал 12"/>
          <p:cNvSpPr/>
          <p:nvPr/>
        </p:nvSpPr>
        <p:spPr>
          <a:xfrm>
            <a:off x="539750" y="1109351"/>
            <a:ext cx="660400" cy="63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mic Sans MS" panose="030F0702030302020204" pitchFamily="66" charset="0"/>
              </a:rPr>
              <a:t>7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9050" y="1226796"/>
            <a:ext cx="8134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Make 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up a new dialogue of the first meeting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16100" y="5593660"/>
            <a:ext cx="8559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omic Sans MS" panose="030F0702030302020204" pitchFamily="66" charset="0"/>
              </a:rPr>
              <a:t>-	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Hello, my name is Mary. And what is your name?</a:t>
            </a:r>
          </a:p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-	Hi! My name is Alice Green. What’s your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surname, Mary? 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-	My … </a:t>
            </a:r>
          </a:p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-	…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849" y="1684096"/>
            <a:ext cx="9264811" cy="385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132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"/>
            <a:ext cx="12192000" cy="68574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85900" y="3048000"/>
            <a:ext cx="9563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rgbClr val="44D0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Enjoy English!</a:t>
            </a:r>
            <a:endParaRPr lang="ru-RU" sz="9600" b="1" dirty="0">
              <a:solidFill>
                <a:srgbClr val="44D01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269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"/>
            <a:ext cx="12192000" cy="68574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16304" y="1410558"/>
            <a:ext cx="3797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My English lesson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7218">
            <a:off x="792124" y="2248910"/>
            <a:ext cx="2465987" cy="32840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1829">
            <a:off x="6792354" y="2357543"/>
            <a:ext cx="2724080" cy="27240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2464">
            <a:off x="9489471" y="3147196"/>
            <a:ext cx="2054677" cy="26392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2235">
            <a:off x="4087439" y="2819471"/>
            <a:ext cx="2095621" cy="244489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21089723">
            <a:off x="1475018" y="5493043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</a:rPr>
              <a:t>Student’s book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1321188">
            <a:off x="3967922" y="2472437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</a:rPr>
              <a:t>Copy book, 12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093012">
            <a:off x="10032405" y="2762095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</a:rPr>
              <a:t>Pencil case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017452">
            <a:off x="6730643" y="5024524"/>
            <a:ext cx="2095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</a:rPr>
              <a:t>Grammar book, </a:t>
            </a:r>
          </a:p>
          <a:p>
            <a:pPr algn="ctr"/>
            <a:r>
              <a:rPr lang="en-US" b="1" dirty="0" smtClean="0">
                <a:latin typeface="Comic Sans MS" panose="030F0702030302020204" pitchFamily="66" charset="0"/>
              </a:rPr>
              <a:t>48-96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3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"/>
            <a:ext cx="12192000" cy="68574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500"/>
            <a:ext cx="12192000" cy="5668921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049034"/>
              </p:ext>
            </p:extLst>
          </p:nvPr>
        </p:nvGraphicFramePr>
        <p:xfrm>
          <a:off x="635000" y="2078566"/>
          <a:ext cx="4660899" cy="3382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200">
                  <a:extLst>
                    <a:ext uri="{9D8B030D-6E8A-4147-A177-3AD203B41FA5}">
                      <a16:colId xmlns:a16="http://schemas.microsoft.com/office/drawing/2014/main" val="1587490523"/>
                    </a:ext>
                  </a:extLst>
                </a:gridCol>
                <a:gridCol w="1663700">
                  <a:extLst>
                    <a:ext uri="{9D8B030D-6E8A-4147-A177-3AD203B41FA5}">
                      <a16:colId xmlns:a16="http://schemas.microsoft.com/office/drawing/2014/main" val="751143387"/>
                    </a:ext>
                  </a:extLst>
                </a:gridCol>
                <a:gridCol w="1650999">
                  <a:extLst>
                    <a:ext uri="{9D8B030D-6E8A-4147-A177-3AD203B41FA5}">
                      <a16:colId xmlns:a16="http://schemas.microsoft.com/office/drawing/2014/main" val="2967852095"/>
                    </a:ext>
                  </a:extLst>
                </a:gridCol>
              </a:tblGrid>
              <a:tr h="42280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English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Transcription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Russian 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9684291"/>
                  </a:ext>
                </a:extLst>
              </a:tr>
              <a:tr h="42280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name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|</a:t>
                      </a:r>
                      <a:r>
                        <a:rPr lang="en-US" b="1" dirty="0" err="1" smtClean="0"/>
                        <a:t>neɪm</a:t>
                      </a:r>
                      <a:r>
                        <a:rPr lang="en-US" b="1" dirty="0" smtClean="0"/>
                        <a:t>|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имя, называть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316791"/>
                  </a:ext>
                </a:extLst>
              </a:tr>
              <a:tr h="42280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surname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|ˈ</a:t>
                      </a:r>
                      <a:r>
                        <a:rPr lang="en-US" b="1" dirty="0" err="1" smtClean="0"/>
                        <a:t>sɜːneɪm</a:t>
                      </a:r>
                      <a:r>
                        <a:rPr lang="en-US" b="1" dirty="0" smtClean="0"/>
                        <a:t>|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фамилия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078344"/>
                  </a:ext>
                </a:extLst>
              </a:tr>
              <a:tr h="42280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970095"/>
                  </a:ext>
                </a:extLst>
              </a:tr>
              <a:tr h="42280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034974"/>
                  </a:ext>
                </a:extLst>
              </a:tr>
              <a:tr h="42280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672282"/>
                  </a:ext>
                </a:extLst>
              </a:tr>
              <a:tr h="42280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677319"/>
                  </a:ext>
                </a:extLst>
              </a:tr>
              <a:tr h="42280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06457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86250" y="19507"/>
            <a:ext cx="3441700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Grammar 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book: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Vocabulary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6188" y="1541457"/>
            <a:ext cx="4700423" cy="34323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44599" y="1534703"/>
            <a:ext cx="3441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Vocabulary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482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"/>
            <a:ext cx="12192000" cy="68574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500"/>
            <a:ext cx="12192000" cy="56689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44600" y="1447800"/>
            <a:ext cx="3441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Grammar</a:t>
            </a:r>
            <a:endParaRPr lang="ru-RU" sz="2800" b="1" u="sng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3893" y="1924734"/>
            <a:ext cx="4723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to be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–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спряжение глагола в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Present Simple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19" y="2591377"/>
            <a:ext cx="4814888" cy="28806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2119" y="5588000"/>
            <a:ext cx="4814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	</a:t>
            </a:r>
            <a:r>
              <a:rPr lang="en-US" sz="2000" b="1" dirty="0" smtClean="0"/>
              <a:t>I </a:t>
            </a:r>
            <a:r>
              <a:rPr lang="en-US" sz="2000" b="1" u="sng" dirty="0" smtClean="0"/>
              <a:t>am</a:t>
            </a:r>
            <a:r>
              <a:rPr lang="en-US" sz="2000" b="1" dirty="0" smtClean="0"/>
              <a:t> from Russia.</a:t>
            </a:r>
          </a:p>
          <a:p>
            <a:r>
              <a:rPr lang="en-US" sz="2000" b="1" dirty="0" smtClean="0"/>
              <a:t>	My name </a:t>
            </a:r>
            <a:r>
              <a:rPr lang="en-US" sz="2000" b="1" u="sng" dirty="0" smtClean="0"/>
              <a:t>is </a:t>
            </a:r>
            <a:r>
              <a:rPr lang="en-US" sz="2000" b="1" dirty="0" smtClean="0"/>
              <a:t>Anna. 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375150" y="8565"/>
            <a:ext cx="3441700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Grammar 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book: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Grammar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823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"/>
            <a:ext cx="12192000" cy="68574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500"/>
            <a:ext cx="12192000" cy="56689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05300" y="647700"/>
            <a:ext cx="3441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700" y="1556727"/>
            <a:ext cx="4508500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Topics</a:t>
            </a:r>
          </a:p>
          <a:p>
            <a:pPr algn="ctr"/>
            <a:endParaRPr lang="en-US" sz="900" b="1" u="sng" dirty="0" smtClean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My family</a:t>
            </a:r>
          </a:p>
          <a:p>
            <a:pPr marL="457200" indent="-457200">
              <a:buAutoNum type="arabicPeriod"/>
            </a:pPr>
            <a:r>
              <a:rPr lang="en-US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My family is large: my mum, my dad, my younger sister Olga, my granny and myself.  </a:t>
            </a:r>
          </a:p>
          <a:p>
            <a:pPr marL="457200" indent="-457200">
              <a:buAutoNum type="arabicPeriod"/>
            </a:pPr>
            <a:r>
              <a:rPr lang="en-US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We live in a big house in Novosibirsk.</a:t>
            </a:r>
          </a:p>
          <a:p>
            <a:pPr marL="457200" indent="-457200">
              <a:buAutoNum type="arabicPeriod"/>
            </a:pPr>
            <a:r>
              <a:rPr lang="en-US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We … </a:t>
            </a:r>
            <a:endParaRPr lang="ru-RU" sz="2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75150" y="283"/>
            <a:ext cx="3441700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Grammar 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book: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Topics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712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"/>
            <a:ext cx="12192000" cy="68574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7600"/>
            <a:ext cx="12192000" cy="57257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27400" y="1333500"/>
            <a:ext cx="6972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Read </a:t>
            </a:r>
            <a:r>
              <a:rPr lang="en-US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the dialogue and answer the questions: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	What </a:t>
            </a:r>
            <a:r>
              <a:rPr lang="en-US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is Mary’s surname?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	Where </a:t>
            </a:r>
            <a:r>
              <a:rPr lang="en-US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is Jack from?</a:t>
            </a:r>
          </a:p>
        </p:txBody>
      </p:sp>
      <p:sp>
        <p:nvSpPr>
          <p:cNvPr id="7" name="Овал 6"/>
          <p:cNvSpPr/>
          <p:nvPr/>
        </p:nvSpPr>
        <p:spPr>
          <a:xfrm>
            <a:off x="2730500" y="1333500"/>
            <a:ext cx="596900" cy="43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Comic Sans MS" panose="030F0702030302020204" pitchFamily="66" charset="0"/>
              </a:rPr>
              <a:t>1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054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"/>
            <a:ext cx="12192000" cy="68574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7600"/>
            <a:ext cx="12191999" cy="574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638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"/>
            <a:ext cx="12192000" cy="68574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5700"/>
            <a:ext cx="12192000" cy="570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600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"/>
            <a:ext cx="12192000" cy="68574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2078"/>
            <a:ext cx="12192000" cy="57356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89450" y="1308100"/>
            <a:ext cx="4743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Mary’s surname is …</a:t>
            </a:r>
          </a:p>
          <a:p>
            <a:r>
              <a:rPr lang="en-US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Jack is from … </a:t>
            </a:r>
          </a:p>
        </p:txBody>
      </p:sp>
    </p:spTree>
    <p:extLst>
      <p:ext uri="{BB962C8B-B14F-4D97-AF65-F5344CB8AC3E}">
        <p14:creationId xmlns:p14="http://schemas.microsoft.com/office/powerpoint/2010/main" val="32288320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1496</TotalTime>
  <Words>250</Words>
  <Application>Microsoft Office PowerPoint</Application>
  <PresentationFormat>Широкоэкранный</PresentationFormat>
  <Paragraphs>70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148</cp:revision>
  <dcterms:created xsi:type="dcterms:W3CDTF">2022-08-17T14:51:36Z</dcterms:created>
  <dcterms:modified xsi:type="dcterms:W3CDTF">2022-10-02T10:11:09Z</dcterms:modified>
</cp:coreProperties>
</file>