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6" r:id="rId4"/>
    <p:sldId id="261" r:id="rId5"/>
    <p:sldId id="262" r:id="rId6"/>
    <p:sldId id="263" r:id="rId7"/>
    <p:sldId id="264" r:id="rId8"/>
    <p:sldId id="265" r:id="rId9"/>
    <p:sldId id="275" r:id="rId10"/>
    <p:sldId id="276" r:id="rId11"/>
    <p:sldId id="267" r:id="rId12"/>
    <p:sldId id="268" r:id="rId13"/>
    <p:sldId id="269" r:id="rId14"/>
    <p:sldId id="270" r:id="rId15"/>
    <p:sldId id="271" r:id="rId16"/>
    <p:sldId id="258" r:id="rId17"/>
    <p:sldId id="272" r:id="rId18"/>
    <p:sldId id="273" r:id="rId19"/>
    <p:sldId id="259" r:id="rId20"/>
    <p:sldId id="274" r:id="rId21"/>
    <p:sldId id="26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ator.com/sprav/algebra/7-klass/reshenie-uravnenij-svodyashchihsya-k-linejnym/" TargetMode="External"/><Relationship Id="rId2" Type="http://schemas.openxmlformats.org/officeDocument/2006/relationships/hyperlink" Target="https://www.evkova.org/linejnoe-uravnenie-s-odnoj-peremennoj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sh.edu.ru/subject/lesson/1211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096" y="901521"/>
            <a:ext cx="9040969" cy="2794716"/>
          </a:xfrm>
        </p:spPr>
        <p:txBody>
          <a:bodyPr/>
          <a:lstStyle/>
          <a:p>
            <a:pPr algn="ctr"/>
            <a:r>
              <a:rPr lang="ru-RU" dirty="0"/>
              <a:t>Линейное уравнение. Решение уравнений, сводящихся к линейным.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389" y="5197053"/>
            <a:ext cx="3850545" cy="1660947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математики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97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74" y="236113"/>
            <a:ext cx="8596668" cy="1320800"/>
          </a:xfrm>
        </p:spPr>
        <p:txBody>
          <a:bodyPr/>
          <a:lstStyle/>
          <a:p>
            <a:r>
              <a:rPr lang="ru-RU" dirty="0" smtClean="0"/>
              <a:t>Пример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518" y="1133341"/>
            <a:ext cx="8797484" cy="49080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Решить уравнение:</a:t>
            </a:r>
          </a:p>
          <a:p>
            <a:pPr marL="0" indent="0">
              <a:buNone/>
            </a:pPr>
            <a:r>
              <a:rPr lang="ru-RU" sz="2800" i="1" dirty="0"/>
              <a:t>(2х + 1)(3х - 2) – 6х(х + 4) = 67 – 2х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Решение</a:t>
            </a:r>
          </a:p>
          <a:p>
            <a:pPr marL="0" indent="0">
              <a:buNone/>
            </a:pPr>
            <a:r>
              <a:rPr lang="ru-RU" sz="2800" i="1" dirty="0"/>
              <a:t>(2х + 1)(3х - 2) – 6х(х + 4) = 67 – 2х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6х</a:t>
            </a:r>
            <a:r>
              <a:rPr lang="ru-RU" sz="2800" i="1" baseline="30000" dirty="0"/>
              <a:t>2</a:t>
            </a:r>
            <a:r>
              <a:rPr lang="ru-RU" sz="2800" i="1" dirty="0"/>
              <a:t> – 4х + 3х – 2 – 6х</a:t>
            </a:r>
            <a:r>
              <a:rPr lang="ru-RU" sz="2800" i="1" baseline="30000" dirty="0"/>
              <a:t>2</a:t>
            </a:r>
            <a:r>
              <a:rPr lang="ru-RU" sz="2800" i="1" strike="sngStrike" dirty="0"/>
              <a:t> </a:t>
            </a:r>
            <a:r>
              <a:rPr lang="ru-RU" sz="2800" i="1" dirty="0" smtClean="0"/>
              <a:t> </a:t>
            </a:r>
            <a:r>
              <a:rPr lang="ru-RU" sz="2800" i="1" dirty="0"/>
              <a:t>24х = 67 – 2х, </a:t>
            </a:r>
            <a:endParaRPr lang="ru-RU" sz="2800" i="1" dirty="0" smtClean="0"/>
          </a:p>
          <a:p>
            <a:pPr marL="0" indent="0">
              <a:buNone/>
            </a:pPr>
            <a:r>
              <a:rPr lang="ru-RU" sz="2800" i="1" dirty="0" smtClean="0"/>
              <a:t>–</a:t>
            </a:r>
            <a:r>
              <a:rPr lang="ru-RU" sz="2800" i="1" dirty="0"/>
              <a:t>4х + 3х + 2х – 24х = 67 + 2,</a:t>
            </a:r>
          </a:p>
          <a:p>
            <a:pPr marL="0" indent="0">
              <a:buNone/>
            </a:pPr>
            <a:r>
              <a:rPr lang="ru-RU" sz="2800" i="1" dirty="0"/>
              <a:t>–23х = 69,</a:t>
            </a:r>
          </a:p>
          <a:p>
            <a:pPr marL="0" indent="0">
              <a:buNone/>
            </a:pPr>
            <a:r>
              <a:rPr lang="ru-RU" sz="2800" i="1" dirty="0"/>
              <a:t>х = –3</a:t>
            </a:r>
          </a:p>
          <a:p>
            <a:pPr marL="0" indent="0">
              <a:buNone/>
            </a:pPr>
            <a:r>
              <a:rPr lang="ru-RU" sz="2800" i="1" dirty="0"/>
              <a:t>Ответ: –3.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9782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ru-RU" dirty="0" smtClean="0"/>
              <a:t>Пример 6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59" y="1320800"/>
            <a:ext cx="9378241" cy="383074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9262145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ru-RU" dirty="0" smtClean="0"/>
              <a:t>Пример 7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9" y="1527712"/>
            <a:ext cx="9664679" cy="352080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09871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ru-RU" dirty="0" smtClean="0"/>
              <a:t>Пример 8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47" y="1320800"/>
            <a:ext cx="9087281" cy="415272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0762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ru-RU" dirty="0" smtClean="0"/>
              <a:t>Пример 9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54" y="1320799"/>
            <a:ext cx="9493924" cy="353453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065031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00" y="94445"/>
            <a:ext cx="8596668" cy="1320800"/>
          </a:xfrm>
        </p:spPr>
        <p:txBody>
          <a:bodyPr/>
          <a:lstStyle/>
          <a:p>
            <a:r>
              <a:rPr lang="ru-RU" dirty="0" smtClean="0"/>
              <a:t>Пример 10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00" y="1415245"/>
            <a:ext cx="9410546" cy="322114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94270355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785" y="187817"/>
            <a:ext cx="8596668" cy="1320800"/>
          </a:xfrm>
        </p:spPr>
        <p:txBody>
          <a:bodyPr/>
          <a:lstStyle/>
          <a:p>
            <a:r>
              <a:rPr lang="ru-RU" dirty="0" smtClean="0"/>
              <a:t>Пример 11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85" y="1957589"/>
            <a:ext cx="9575107" cy="269168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6296114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542" y="120203"/>
            <a:ext cx="8596668" cy="1320800"/>
          </a:xfrm>
        </p:spPr>
        <p:txBody>
          <a:bodyPr/>
          <a:lstStyle/>
          <a:p>
            <a:r>
              <a:rPr lang="ru-RU" dirty="0" smtClean="0"/>
              <a:t>Пример 12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68" y="1253208"/>
            <a:ext cx="9154628" cy="376955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5562159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3082"/>
            <a:ext cx="8596668" cy="1320800"/>
          </a:xfrm>
        </p:spPr>
        <p:txBody>
          <a:bodyPr/>
          <a:lstStyle/>
          <a:p>
            <a:r>
              <a:rPr lang="ru-RU" dirty="0" smtClean="0"/>
              <a:t>Пример 13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1" y="1258502"/>
            <a:ext cx="9559904" cy="407335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9660390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3" y="309093"/>
            <a:ext cx="8039472" cy="5975797"/>
          </a:xfrm>
        </p:spPr>
      </p:pic>
    </p:spTree>
    <p:extLst>
      <p:ext uri="{BB962C8B-B14F-4D97-AF65-F5344CB8AC3E}">
        <p14:creationId xmlns:p14="http://schemas.microsoft.com/office/powerpoint/2010/main" val="2979348220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21" y="0"/>
            <a:ext cx="8596668" cy="1320800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1" y="839123"/>
            <a:ext cx="9181066" cy="274120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26" y="3840098"/>
            <a:ext cx="7747255" cy="173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07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7560" y="704538"/>
            <a:ext cx="5831174" cy="824459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7560" y="1394085"/>
            <a:ext cx="5651292" cy="2383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Повторить определения, свойства уравнений.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Выполнить в тетради № 29 (стр.13),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№ 266 (а, в), 267 (б)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490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www.evkova.org/linejnoe-uravnenie-s-odnoj-peremennoj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https://reshator.com/sprav/algebra/7-klass/reshenie-uravnenij-svodyashchihsya-k-linejnym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https://resh.edu.ru/subject/lesson/1211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22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699" y="231820"/>
            <a:ext cx="9029303" cy="1698580"/>
          </a:xfrm>
        </p:spPr>
        <p:txBody>
          <a:bodyPr/>
          <a:lstStyle/>
          <a:p>
            <a:pPr algn="ctr"/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698" y="1081110"/>
            <a:ext cx="9029303" cy="4907566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Число, удовлетворяющее уравнение, называется его корнем</a:t>
            </a:r>
            <a:r>
              <a:rPr lang="ru-RU" sz="2800" b="1" dirty="0" smtClean="0"/>
              <a:t>.</a:t>
            </a:r>
          </a:p>
          <a:p>
            <a:pPr algn="just"/>
            <a:r>
              <a:rPr lang="ru-RU" sz="2800" b="1" dirty="0"/>
              <a:t>Решить уравнение — это означает, что надо найти все его корни или показать, что их не существует</a:t>
            </a:r>
            <a:r>
              <a:rPr lang="ru-RU" sz="2800" b="1" dirty="0" smtClean="0"/>
              <a:t>.</a:t>
            </a:r>
          </a:p>
          <a:p>
            <a:pPr algn="just"/>
            <a:r>
              <a:rPr lang="ru-RU" sz="2800" b="1" dirty="0"/>
              <a:t>Два уравнения называют равносильными, если каждое из них имеет те же корни, что и другое. Равносильными считают и такие уравнения, которые не имеют корней.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7539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свойства уравнений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06062" y="1468193"/>
            <a:ext cx="9067940" cy="4573170"/>
          </a:xfrm>
        </p:spPr>
        <p:txBody>
          <a:bodyPr/>
          <a:lstStyle/>
          <a:p>
            <a:pPr algn="just"/>
            <a:r>
              <a:rPr lang="ru-RU" sz="2800" b="1" dirty="0"/>
              <a:t>В любой части уравнения можно свести подобные слагаемые или раскрыть скобки, если они есть.</a:t>
            </a:r>
            <a:endParaRPr lang="ru-RU" sz="2800" dirty="0"/>
          </a:p>
          <a:p>
            <a:pPr algn="just"/>
            <a:r>
              <a:rPr lang="ru-RU" sz="2800" b="1" dirty="0"/>
              <a:t>Любой член уравнения можно перенести из одной части уравнения в другую, изменив его знак на противоположный.</a:t>
            </a:r>
            <a:endParaRPr lang="ru-RU" sz="2800" dirty="0"/>
          </a:p>
          <a:p>
            <a:pPr algn="just"/>
            <a:r>
              <a:rPr lang="ru-RU" sz="2800" b="1" dirty="0"/>
              <a:t>Обе части уравнения можно умножить или разделить на одно и то число, отличное от нуля.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0370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2" y="296215"/>
            <a:ext cx="9118242" cy="61174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/>
              <a:t>Решая уравнение, его сначала стараются упростить, свести к линейному. Делают это преимущественно в такой последовательности.</a:t>
            </a:r>
          </a:p>
          <a:p>
            <a:pPr marL="0" indent="0" algn="just">
              <a:buNone/>
            </a:pPr>
            <a:r>
              <a:rPr lang="ru-RU" sz="2800" dirty="0" smtClean="0"/>
              <a:t>1. Избавляются </a:t>
            </a:r>
            <a:r>
              <a:rPr lang="ru-RU" sz="2800" dirty="0"/>
              <a:t>от знаменателей (если они есть).</a:t>
            </a:r>
          </a:p>
          <a:p>
            <a:pPr marL="0" indent="0" algn="just">
              <a:buNone/>
            </a:pPr>
            <a:r>
              <a:rPr lang="ru-RU" sz="2800" dirty="0" smtClean="0"/>
              <a:t>2. Раскрывают </a:t>
            </a:r>
            <a:r>
              <a:rPr lang="ru-RU" sz="2800" dirty="0"/>
              <a:t>скобки (если они есть).</a:t>
            </a:r>
          </a:p>
          <a:p>
            <a:pPr marL="0" indent="0" algn="just">
              <a:buNone/>
            </a:pPr>
            <a:r>
              <a:rPr lang="ru-RU" sz="2800" dirty="0" smtClean="0"/>
              <a:t>3. Переносят </a:t>
            </a:r>
            <a:r>
              <a:rPr lang="ru-RU" sz="2800" dirty="0"/>
              <a:t>члены, содержащие переменные, в левую часть уравнения, а не содержащие — в правую.</a:t>
            </a:r>
          </a:p>
          <a:p>
            <a:pPr marL="0" indent="0" algn="just">
              <a:buNone/>
            </a:pPr>
            <a:r>
              <a:rPr lang="ru-RU" sz="2800" dirty="0" smtClean="0"/>
              <a:t>4. Приводят </a:t>
            </a:r>
            <a:r>
              <a:rPr lang="ru-RU" sz="2800" dirty="0"/>
              <a:t>подобные слагаемые.</a:t>
            </a:r>
          </a:p>
          <a:p>
            <a:pPr marL="0" indent="0" algn="just">
              <a:buNone/>
            </a:pPr>
            <a:r>
              <a:rPr lang="ru-RU" sz="2800" dirty="0"/>
              <a:t>В результате такого преобразования получают уравнение, равносильное данному; его корни являются также корнями данного уравнения.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741207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00" y="133082"/>
            <a:ext cx="8596668" cy="1320800"/>
          </a:xfrm>
        </p:spPr>
        <p:txBody>
          <a:bodyPr/>
          <a:lstStyle/>
          <a:p>
            <a:r>
              <a:rPr lang="ru-RU" dirty="0" smtClean="0"/>
              <a:t>Пример 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54" y="1212096"/>
            <a:ext cx="9039048" cy="37076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9361624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21" y="133081"/>
            <a:ext cx="8596668" cy="1320800"/>
          </a:xfrm>
        </p:spPr>
        <p:txBody>
          <a:bodyPr/>
          <a:lstStyle/>
          <a:p>
            <a:r>
              <a:rPr lang="ru-RU" dirty="0" smtClean="0"/>
              <a:t>Пример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95" y="957874"/>
            <a:ext cx="6051545" cy="50308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67628579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79" y="158840"/>
            <a:ext cx="8596668" cy="1320800"/>
          </a:xfrm>
        </p:spPr>
        <p:txBody>
          <a:bodyPr/>
          <a:lstStyle/>
          <a:p>
            <a:r>
              <a:rPr lang="ru-RU" dirty="0" smtClean="0"/>
              <a:t>Пример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68" y="1178756"/>
            <a:ext cx="8822391" cy="46424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4033807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21" y="210355"/>
            <a:ext cx="8596668" cy="1320800"/>
          </a:xfrm>
        </p:spPr>
        <p:txBody>
          <a:bodyPr/>
          <a:lstStyle/>
          <a:p>
            <a:r>
              <a:rPr lang="ru-RU" dirty="0" smtClean="0"/>
              <a:t>Пример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944" y="927280"/>
            <a:ext cx="8630058" cy="46235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/>
              <a:t>Решить уравнение:</a:t>
            </a:r>
          </a:p>
          <a:p>
            <a:pPr marL="0" indent="0">
              <a:buNone/>
            </a:pPr>
            <a:r>
              <a:rPr lang="ru-RU" sz="2800" i="1" dirty="0"/>
              <a:t>3(х – 2) – 4(х + 1) = 3(2 – х)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Решение</a:t>
            </a:r>
          </a:p>
          <a:p>
            <a:pPr marL="0" indent="0">
              <a:buNone/>
            </a:pPr>
            <a:r>
              <a:rPr lang="ru-RU" sz="2800" i="1" dirty="0"/>
              <a:t>3(х – 2) – 4(х + 1) = 3(2 – х),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3х – 6 – 4х – 4 = 6 – 3х</a:t>
            </a:r>
            <a:r>
              <a:rPr lang="ru-RU" sz="2800" dirty="0"/>
              <a:t>,</a:t>
            </a:r>
          </a:p>
          <a:p>
            <a:pPr marL="0" indent="0">
              <a:buNone/>
            </a:pPr>
            <a:r>
              <a:rPr lang="ru-RU" sz="2800" i="1" dirty="0"/>
              <a:t>3х — 4х + 3х = 6 + 6 +4,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2х = 16,</a:t>
            </a:r>
            <a:endParaRPr lang="ru-RU" sz="2800" dirty="0"/>
          </a:p>
          <a:p>
            <a:pPr marL="0" indent="0">
              <a:buNone/>
            </a:pPr>
            <a:r>
              <a:rPr lang="ru-RU" sz="2800" i="1" dirty="0"/>
              <a:t>х = 8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Ответ: 8.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23682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174</TotalTime>
  <Words>395</Words>
  <Application>Microsoft Office PowerPoint</Application>
  <PresentationFormat>Широкоэкранный</PresentationFormat>
  <Paragraphs>59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Грань</vt:lpstr>
      <vt:lpstr>Линейное уравнение. Решение уравнений, сводящихся к линейным.</vt:lpstr>
      <vt:lpstr>Определение</vt:lpstr>
      <vt:lpstr>Основные понятия</vt:lpstr>
      <vt:lpstr>Основные свойства уравнений</vt:lpstr>
      <vt:lpstr>Презентация PowerPoint</vt:lpstr>
      <vt:lpstr>Пример 1</vt:lpstr>
      <vt:lpstr>Пример 2</vt:lpstr>
      <vt:lpstr>Пример 3</vt:lpstr>
      <vt:lpstr>Пример 4</vt:lpstr>
      <vt:lpstr>Пример 5</vt:lpstr>
      <vt:lpstr>Пример 6</vt:lpstr>
      <vt:lpstr>Пример 7</vt:lpstr>
      <vt:lpstr>Пример 8</vt:lpstr>
      <vt:lpstr>Пример 9</vt:lpstr>
      <vt:lpstr>Пример 10</vt:lpstr>
      <vt:lpstr>Пример 11</vt:lpstr>
      <vt:lpstr>Пример 12</vt:lpstr>
      <vt:lpstr>Пример 13</vt:lpstr>
      <vt:lpstr>Презентация PowerPoint</vt:lpstr>
      <vt:lpstr>Домашнее задание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Квадратное уравнение. Решение уравнений, сводящихся к квадратным.</dc:title>
  <dc:creator>ОШ42</dc:creator>
  <cp:lastModifiedBy>ОШ42</cp:lastModifiedBy>
  <cp:revision>32</cp:revision>
  <dcterms:created xsi:type="dcterms:W3CDTF">2022-09-30T18:12:18Z</dcterms:created>
  <dcterms:modified xsi:type="dcterms:W3CDTF">2022-10-02T09:47:57Z</dcterms:modified>
</cp:coreProperties>
</file>