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70" r:id="rId13"/>
    <p:sldId id="269" r:id="rId14"/>
    <p:sldId id="271" r:id="rId15"/>
    <p:sldId id="272" r:id="rId16"/>
    <p:sldId id="273" r:id="rId17"/>
    <p:sldId id="274" r:id="rId18"/>
    <p:sldId id="275" r:id="rId19"/>
    <p:sldId id="259" r:id="rId20"/>
    <p:sldId id="281" r:id="rId21"/>
    <p:sldId id="260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10/1/2022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10/1/2022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vkova.org/kvadratnyie-uravneniya" TargetMode="External"/><Relationship Id="rId2" Type="http://schemas.openxmlformats.org/officeDocument/2006/relationships/hyperlink" Target="https://www.yaklass.ru/p/algebra/8-klass/kvadratnye-uravneniia-11021/kakie-byvaiut-kvadratnye-uravneniia-9117/re-8861a043-7088-4ff6-bd01-b53008f882da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algebraclass.ru/uravneniya-svodyashhiesya-k-kvadratnym/" TargetMode="External"/><Relationship Id="rId4" Type="http://schemas.openxmlformats.org/officeDocument/2006/relationships/hyperlink" Target="https://100urokov.ru/predmety/urok-4-kvadratnye-uravneniya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34096" y="901521"/>
            <a:ext cx="9040969" cy="2794716"/>
          </a:xfrm>
        </p:spPr>
        <p:txBody>
          <a:bodyPr/>
          <a:lstStyle/>
          <a:p>
            <a:pPr algn="ctr"/>
            <a:r>
              <a:rPr lang="ru-RU" dirty="0"/>
              <a:t>Квадратное уравнение. Решение уравнений, сводящихся к квадратным.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0389" y="5197053"/>
            <a:ext cx="3850545" cy="1660947"/>
          </a:xfrm>
        </p:spPr>
        <p:txBody>
          <a:bodyPr>
            <a:noAutofit/>
          </a:bodyPr>
          <a:lstStyle/>
          <a:p>
            <a:pPr algn="l"/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Подготовила:</a:t>
            </a:r>
          </a:p>
          <a:p>
            <a:pPr algn="l"/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учитель математики</a:t>
            </a:r>
          </a:p>
          <a:p>
            <a:pPr algn="l"/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МБОУ Г.ГОРЛОВКИ «ШКОЛА № 42</a:t>
            </a:r>
          </a:p>
          <a:p>
            <a:pPr algn="l"/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Рыбина М.В.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2972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0304" y="154546"/>
            <a:ext cx="9093698" cy="1775854"/>
          </a:xfrm>
        </p:spPr>
        <p:txBody>
          <a:bodyPr/>
          <a:lstStyle/>
          <a:p>
            <a:r>
              <a:rPr lang="ru-RU" dirty="0" smtClean="0"/>
              <a:t>Формула корней квадратного уравнения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304" y="836411"/>
            <a:ext cx="5107497" cy="261100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266" y="3601964"/>
            <a:ext cx="6943076" cy="272156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813701" y="160726"/>
            <a:ext cx="1982727" cy="1848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995626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467" y="125726"/>
            <a:ext cx="8291762" cy="641674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0459" y="187817"/>
            <a:ext cx="1769772" cy="17697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4285111293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750" y="1150524"/>
            <a:ext cx="9479289" cy="398814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0459" y="187817"/>
            <a:ext cx="1769772" cy="17697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76683272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530" y="231031"/>
            <a:ext cx="8874164" cy="538415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0459" y="187817"/>
            <a:ext cx="1769772" cy="17697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893441293"/>
      </p:ext>
    </p:extLst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3999" y="184597"/>
            <a:ext cx="8596668" cy="1320800"/>
          </a:xfrm>
        </p:spPr>
        <p:txBody>
          <a:bodyPr/>
          <a:lstStyle/>
          <a:p>
            <a:r>
              <a:rPr lang="ru-RU" dirty="0" smtClean="0"/>
              <a:t>Найдите корни уравнения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314" y="844997"/>
            <a:ext cx="5482666" cy="557927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0459" y="187817"/>
            <a:ext cx="1769772" cy="17697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589016734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Приведенное квадратное уравнение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369" y="1600734"/>
            <a:ext cx="8575729" cy="356369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813701" y="160726"/>
            <a:ext cx="1982727" cy="1848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2450273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8241" y="261871"/>
            <a:ext cx="8596668" cy="660400"/>
          </a:xfrm>
        </p:spPr>
        <p:txBody>
          <a:bodyPr/>
          <a:lstStyle/>
          <a:p>
            <a:r>
              <a:rPr lang="ru-RU" dirty="0" smtClean="0"/>
              <a:t>Теорема Виета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241" y="922271"/>
            <a:ext cx="4113607" cy="2606825"/>
          </a:xfr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3594875" y="3529096"/>
            <a:ext cx="5594678" cy="6604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dirty="0" smtClean="0"/>
              <a:t>Обратная теорема Виета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4874" y="4226846"/>
            <a:ext cx="5651001" cy="160728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813701" y="160726"/>
            <a:ext cx="1982727" cy="1848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565336"/>
      </p:ext>
    </p:extLst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Знаки корней квадратного уравнения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1446574"/>
            <a:ext cx="8811359" cy="458073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813701" y="160726"/>
            <a:ext cx="1982727" cy="1848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2574896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33082"/>
            <a:ext cx="8596668" cy="1320800"/>
          </a:xfrm>
        </p:spPr>
        <p:txBody>
          <a:bodyPr/>
          <a:lstStyle/>
          <a:p>
            <a:r>
              <a:rPr lang="ru-RU" dirty="0" smtClean="0"/>
              <a:t>Задание 6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170" y="924018"/>
            <a:ext cx="7412781" cy="4639655"/>
          </a:xfrm>
        </p:spPr>
      </p:pic>
      <p:sp>
        <p:nvSpPr>
          <p:cNvPr id="5" name="Прямоугольник 4"/>
          <p:cNvSpPr/>
          <p:nvPr/>
        </p:nvSpPr>
        <p:spPr>
          <a:xfrm>
            <a:off x="7031865" y="2485623"/>
            <a:ext cx="2820473" cy="5409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i="1" dirty="0"/>
              <a:t>х</a:t>
            </a:r>
            <a:r>
              <a:rPr lang="ru-RU" sz="2800" i="1" baseline="-25000" dirty="0"/>
              <a:t>1</a:t>
            </a:r>
            <a:r>
              <a:rPr lang="ru-RU" sz="2800" i="1" dirty="0"/>
              <a:t> = 5, х</a:t>
            </a:r>
            <a:r>
              <a:rPr lang="ru-RU" sz="2800" i="1" baseline="-25000" dirty="0"/>
              <a:t>2</a:t>
            </a:r>
            <a:r>
              <a:rPr lang="ru-RU" sz="2800" i="1" dirty="0"/>
              <a:t> = 2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019662" y="3185375"/>
            <a:ext cx="2820473" cy="5409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i="1" dirty="0"/>
              <a:t>х</a:t>
            </a:r>
            <a:r>
              <a:rPr lang="ru-RU" sz="2800" i="1" baseline="-25000" dirty="0"/>
              <a:t>1</a:t>
            </a:r>
            <a:r>
              <a:rPr lang="ru-RU" sz="2800" i="1" dirty="0"/>
              <a:t> = </a:t>
            </a:r>
            <a:r>
              <a:rPr lang="ru-RU" sz="2800" i="1" dirty="0" smtClean="0"/>
              <a:t>16, </a:t>
            </a:r>
            <a:r>
              <a:rPr lang="ru-RU" sz="2800" i="1" dirty="0"/>
              <a:t>х</a:t>
            </a:r>
            <a:r>
              <a:rPr lang="ru-RU" sz="2800" i="1" baseline="-25000" dirty="0"/>
              <a:t>2</a:t>
            </a:r>
            <a:r>
              <a:rPr lang="ru-RU" sz="2800" i="1" dirty="0"/>
              <a:t> = </a:t>
            </a:r>
            <a:r>
              <a:rPr lang="ru-RU" sz="2800" i="1" dirty="0" smtClean="0"/>
              <a:t>-1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031865" y="3916252"/>
            <a:ext cx="2820473" cy="5409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i="1" dirty="0"/>
              <a:t>х</a:t>
            </a:r>
            <a:r>
              <a:rPr lang="ru-RU" sz="2800" i="1" baseline="-25000" dirty="0"/>
              <a:t>1</a:t>
            </a:r>
            <a:r>
              <a:rPr lang="ru-RU" sz="2800" i="1" dirty="0"/>
              <a:t> = </a:t>
            </a:r>
            <a:r>
              <a:rPr lang="ru-RU" sz="2800" i="1" dirty="0" smtClean="0"/>
              <a:t>-13, </a:t>
            </a:r>
            <a:r>
              <a:rPr lang="ru-RU" sz="2800" i="1" dirty="0"/>
              <a:t>х</a:t>
            </a:r>
            <a:r>
              <a:rPr lang="ru-RU" sz="2800" i="1" baseline="-25000" dirty="0"/>
              <a:t>2</a:t>
            </a:r>
            <a:r>
              <a:rPr lang="ru-RU" sz="2800" i="1" dirty="0"/>
              <a:t> = </a:t>
            </a:r>
            <a:r>
              <a:rPr lang="ru-RU" sz="2800" i="1" dirty="0" smtClean="0"/>
              <a:t>3</a:t>
            </a:r>
            <a:endParaRPr lang="ru-RU" sz="2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031865" y="4733523"/>
            <a:ext cx="2820473" cy="5409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i="1" dirty="0"/>
              <a:t>х</a:t>
            </a:r>
            <a:r>
              <a:rPr lang="ru-RU" sz="2800" i="1" baseline="-25000" dirty="0"/>
              <a:t>1</a:t>
            </a:r>
            <a:r>
              <a:rPr lang="ru-RU" sz="2800" i="1" dirty="0"/>
              <a:t> = </a:t>
            </a:r>
            <a:r>
              <a:rPr lang="ru-RU" sz="2800" i="1" dirty="0" smtClean="0"/>
              <a:t>-7, </a:t>
            </a:r>
            <a:r>
              <a:rPr lang="ru-RU" sz="2800" i="1" dirty="0"/>
              <a:t>х</a:t>
            </a:r>
            <a:r>
              <a:rPr lang="ru-RU" sz="2800" i="1" baseline="-25000" dirty="0"/>
              <a:t>2</a:t>
            </a:r>
            <a:r>
              <a:rPr lang="ru-RU" sz="2800" i="1" dirty="0"/>
              <a:t> = </a:t>
            </a:r>
            <a:r>
              <a:rPr lang="ru-RU" sz="2800" i="1" dirty="0" smtClean="0"/>
              <a:t>-9</a:t>
            </a:r>
            <a:endParaRPr lang="ru-RU" sz="2800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0459" y="187817"/>
            <a:ext cx="1769772" cy="17697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238870607"/>
      </p:ext>
    </p:extLst>
  </p:cSld>
  <p:clrMapOvr>
    <a:masterClrMapping/>
  </p:clrMapOvr>
  <p:transition spd="slow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343" y="309093"/>
            <a:ext cx="8039472" cy="5975797"/>
          </a:xfrm>
        </p:spPr>
      </p:pic>
    </p:spTree>
    <p:extLst>
      <p:ext uri="{BB962C8B-B14F-4D97-AF65-F5344CB8AC3E}">
        <p14:creationId xmlns:p14="http://schemas.microsoft.com/office/powerpoint/2010/main" val="2979348220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120" y="195263"/>
            <a:ext cx="8596668" cy="1320800"/>
          </a:xfrm>
        </p:spPr>
        <p:txBody>
          <a:bodyPr/>
          <a:lstStyle/>
          <a:p>
            <a:r>
              <a:rPr lang="ru-RU" dirty="0" smtClean="0"/>
              <a:t>Определение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6062" y="927280"/>
            <a:ext cx="9465971" cy="374775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3200" b="1" i="1" dirty="0"/>
              <a:t>Квадратным называют уравнение вида </a:t>
            </a:r>
            <a:endParaRPr lang="ru-RU" sz="3200" b="1" i="1" dirty="0" smtClean="0"/>
          </a:p>
          <a:p>
            <a:pPr marL="0" indent="0">
              <a:buNone/>
            </a:pPr>
            <a:r>
              <a:rPr lang="ru-RU" sz="3200" b="1" i="1" dirty="0" smtClean="0"/>
              <a:t>ах</a:t>
            </a:r>
            <a:r>
              <a:rPr lang="ru-RU" sz="3200" b="1" i="1" baseline="30000" dirty="0" smtClean="0"/>
              <a:t>2</a:t>
            </a:r>
            <a:r>
              <a:rPr lang="ru-RU" sz="3200" b="1" i="1" dirty="0"/>
              <a:t> + </a:t>
            </a:r>
            <a:r>
              <a:rPr lang="ru-RU" sz="3200" b="1" i="1" dirty="0" err="1"/>
              <a:t>bх</a:t>
            </a:r>
            <a:r>
              <a:rPr lang="ru-RU" sz="3200" b="1" i="1" dirty="0"/>
              <a:t> + c = 0, где х — переменная, </a:t>
            </a:r>
            <a:endParaRPr lang="ru-RU" sz="3200" b="1" i="1" dirty="0" smtClean="0"/>
          </a:p>
          <a:p>
            <a:pPr marL="0" indent="0">
              <a:buNone/>
            </a:pPr>
            <a:r>
              <a:rPr lang="ru-RU" sz="3200" b="1" i="1" dirty="0" smtClean="0"/>
              <a:t>а</a:t>
            </a:r>
            <a:r>
              <a:rPr lang="ru-RU" sz="3200" b="1" i="1" dirty="0"/>
              <a:t>, b, с — данные числа, причём   а</a:t>
            </a:r>
            <a:r>
              <a:rPr lang="ru-RU" sz="3200" b="1" i="1" dirty="0" smtClean="0">
                <a:sym typeface="Symbol" panose="05050102010706020507" pitchFamily="18" charset="2"/>
              </a:rPr>
              <a:t> </a:t>
            </a:r>
            <a:r>
              <a:rPr lang="ru-RU" sz="3200" b="1" i="1" dirty="0" smtClean="0"/>
              <a:t>0</a:t>
            </a:r>
            <a:endParaRPr lang="ru-RU" sz="3200" dirty="0"/>
          </a:p>
          <a:p>
            <a:pPr marL="0" indent="0">
              <a:buNone/>
            </a:pPr>
            <a:r>
              <a:rPr lang="ru-RU" sz="3200" b="1" i="1" dirty="0"/>
              <a:t>Числа а, b, с — коэффициенты квадратного уравнения: </a:t>
            </a:r>
            <a:endParaRPr lang="ru-RU" sz="3200" dirty="0"/>
          </a:p>
          <a:p>
            <a:pPr marL="0" indent="0">
              <a:buNone/>
            </a:pPr>
            <a:r>
              <a:rPr lang="ru-RU" sz="3200" b="1" i="1" dirty="0"/>
              <a:t>а — первый коэффициент, </a:t>
            </a:r>
            <a:endParaRPr lang="ru-RU" sz="3200" dirty="0"/>
          </a:p>
          <a:p>
            <a:pPr marL="0" indent="0">
              <a:buNone/>
            </a:pPr>
            <a:r>
              <a:rPr lang="ru-RU" sz="3200" b="1" i="1" dirty="0"/>
              <a:t>b — второй коэффициент, </a:t>
            </a:r>
            <a:endParaRPr lang="ru-RU" sz="3200" dirty="0"/>
          </a:p>
          <a:p>
            <a:pPr marL="0" indent="0">
              <a:buNone/>
            </a:pPr>
            <a:r>
              <a:rPr lang="ru-RU" sz="3200" b="1" i="1" dirty="0"/>
              <a:t>с — свободный член.</a:t>
            </a:r>
            <a:endParaRPr lang="ru-RU" sz="3200" dirty="0"/>
          </a:p>
          <a:p>
            <a:pPr marL="0" indent="0">
              <a:buNone/>
            </a:pPr>
            <a:r>
              <a:rPr lang="ru-RU" b="1" cap="small" dirty="0"/>
              <a:t> 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813701" y="160726"/>
            <a:ext cx="1982727" cy="1848118"/>
          </a:xfrm>
          <a:prstGeom prst="rect">
            <a:avLst/>
          </a:prstGeom>
        </p:spPr>
      </p:pic>
      <p:pic>
        <p:nvPicPr>
          <p:cNvPr id="13" name="Объект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062" y="4099567"/>
            <a:ext cx="9341239" cy="1399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830737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8789" y="1313645"/>
            <a:ext cx="9298546" cy="5357611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 smtClean="0"/>
              <a:t>1. При </a:t>
            </a:r>
            <a:r>
              <a:rPr lang="ru-RU" sz="2400" dirty="0"/>
              <a:t>каких значениях </a:t>
            </a:r>
            <a:r>
              <a:rPr lang="ru-RU" sz="2400" i="1" dirty="0"/>
              <a:t>х </a:t>
            </a:r>
            <a:r>
              <a:rPr lang="ru-RU" sz="2400" dirty="0"/>
              <a:t>выражения </a:t>
            </a:r>
            <a:r>
              <a:rPr lang="ru-RU" sz="2400" dirty="0" smtClean="0"/>
              <a:t>равны: </a:t>
            </a:r>
            <a:r>
              <a:rPr lang="ru-RU" sz="2400" i="1" dirty="0" smtClean="0"/>
              <a:t>х</a:t>
            </a:r>
            <a:r>
              <a:rPr lang="ru-RU" sz="2400" baseline="30000" dirty="0" smtClean="0"/>
              <a:t>2</a:t>
            </a:r>
            <a:r>
              <a:rPr lang="ru-RU" sz="2400" dirty="0" smtClean="0"/>
              <a:t> </a:t>
            </a:r>
            <a:r>
              <a:rPr lang="ru-RU" sz="2400" dirty="0"/>
              <a:t>– 22</a:t>
            </a:r>
            <a:r>
              <a:rPr lang="ru-RU" sz="2400" i="1" dirty="0"/>
              <a:t>х</a:t>
            </a:r>
            <a:r>
              <a:rPr lang="ru-RU" sz="2400" dirty="0"/>
              <a:t> + 25 и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2</a:t>
            </a:r>
            <a:r>
              <a:rPr lang="ru-RU" sz="2400" i="1" dirty="0" smtClean="0"/>
              <a:t>х</a:t>
            </a:r>
            <a:r>
              <a:rPr lang="ru-RU" sz="2400" baseline="30000" dirty="0" smtClean="0"/>
              <a:t>2</a:t>
            </a:r>
            <a:r>
              <a:rPr lang="ru-RU" sz="2400" dirty="0" smtClean="0"/>
              <a:t> </a:t>
            </a:r>
            <a:r>
              <a:rPr lang="ru-RU" sz="2400" dirty="0"/>
              <a:t>– 20</a:t>
            </a:r>
            <a:r>
              <a:rPr lang="ru-RU" sz="2400" i="1" dirty="0"/>
              <a:t>х</a:t>
            </a:r>
            <a:r>
              <a:rPr lang="ru-RU" sz="2400" dirty="0"/>
              <a:t> + </a:t>
            </a:r>
            <a:r>
              <a:rPr lang="ru-RU" sz="2400" dirty="0" smtClean="0"/>
              <a:t>1.</a:t>
            </a:r>
          </a:p>
          <a:p>
            <a:pPr marL="0" indent="0">
              <a:buNone/>
            </a:pPr>
            <a:r>
              <a:rPr lang="ru-RU" sz="2400" dirty="0" smtClean="0"/>
              <a:t>2. Решите </a:t>
            </a:r>
            <a:r>
              <a:rPr lang="ru-RU" sz="2400" dirty="0"/>
              <a:t>уравнения</a:t>
            </a:r>
            <a:r>
              <a:rPr lang="ru-RU" sz="2400" dirty="0" smtClean="0"/>
              <a:t>: (2</a:t>
            </a:r>
            <a:r>
              <a:rPr lang="ru-RU" sz="2400" i="1" dirty="0" smtClean="0"/>
              <a:t>у</a:t>
            </a:r>
            <a:r>
              <a:rPr lang="ru-RU" sz="2400" dirty="0" smtClean="0"/>
              <a:t> </a:t>
            </a:r>
            <a:r>
              <a:rPr lang="ru-RU" sz="2400" dirty="0"/>
              <a:t>+ 7)(7 – 2</a:t>
            </a:r>
            <a:r>
              <a:rPr lang="ru-RU" sz="2400" i="1" dirty="0"/>
              <a:t>у</a:t>
            </a:r>
            <a:r>
              <a:rPr lang="ru-RU" sz="2400" dirty="0"/>
              <a:t>) + 6</a:t>
            </a:r>
            <a:r>
              <a:rPr lang="ru-RU" sz="2400" i="1" dirty="0"/>
              <a:t>у</a:t>
            </a:r>
            <a:r>
              <a:rPr lang="ru-RU" sz="2400" baseline="30000" dirty="0"/>
              <a:t>2</a:t>
            </a:r>
            <a:r>
              <a:rPr lang="ru-RU" sz="2400" dirty="0"/>
              <a:t> = 49 + </a:t>
            </a:r>
            <a:r>
              <a:rPr lang="ru-RU" sz="2400" dirty="0" smtClean="0"/>
              <a:t>7</a:t>
            </a:r>
            <a:r>
              <a:rPr lang="ru-RU" sz="2400" i="1" dirty="0" smtClean="0"/>
              <a:t>у</a:t>
            </a:r>
            <a:r>
              <a:rPr lang="ru-RU" sz="2400" dirty="0" smtClean="0"/>
              <a:t>.</a:t>
            </a:r>
          </a:p>
          <a:p>
            <a:pPr marL="0" indent="0">
              <a:buNone/>
            </a:pPr>
            <a:r>
              <a:rPr lang="ru-RU" sz="2400" dirty="0" smtClean="0"/>
              <a:t>3. Один </a:t>
            </a:r>
            <a:r>
              <a:rPr lang="ru-RU" sz="2400" dirty="0"/>
              <a:t>из корней уравнения </a:t>
            </a:r>
            <a:r>
              <a:rPr lang="ru-RU" sz="2400" i="1" dirty="0"/>
              <a:t>х</a:t>
            </a:r>
            <a:r>
              <a:rPr lang="ru-RU" sz="2400" baseline="30000" dirty="0"/>
              <a:t>2</a:t>
            </a:r>
            <a:r>
              <a:rPr lang="ru-RU" sz="2400" dirty="0"/>
              <a:t> + </a:t>
            </a:r>
            <a:r>
              <a:rPr lang="ru-RU" sz="2400" i="1" dirty="0" err="1"/>
              <a:t>рх</a:t>
            </a:r>
            <a:r>
              <a:rPr lang="ru-RU" sz="2400" dirty="0"/>
              <a:t> – 35 = 0 равен 5. Найдите другой корень и </a:t>
            </a:r>
            <a:r>
              <a:rPr lang="ru-RU" sz="2400" i="1" dirty="0"/>
              <a:t>р</a:t>
            </a:r>
            <a:r>
              <a:rPr lang="ru-RU" sz="2400" dirty="0"/>
              <a:t>.</a:t>
            </a:r>
          </a:p>
          <a:p>
            <a:pPr marL="0" indent="0">
              <a:buNone/>
            </a:pPr>
            <a:r>
              <a:rPr lang="ru-RU" sz="2400" dirty="0" smtClean="0"/>
              <a:t>4. Один </a:t>
            </a:r>
            <a:r>
              <a:rPr lang="ru-RU" sz="2400" dirty="0"/>
              <a:t>из корней уравнения </a:t>
            </a:r>
            <a:r>
              <a:rPr lang="ru-RU" sz="2400" i="1" dirty="0"/>
              <a:t>х</a:t>
            </a:r>
            <a:r>
              <a:rPr lang="ru-RU" sz="2400" baseline="30000" dirty="0"/>
              <a:t>2</a:t>
            </a:r>
            <a:r>
              <a:rPr lang="ru-RU" sz="2400" dirty="0"/>
              <a:t> – 13</a:t>
            </a:r>
            <a:r>
              <a:rPr lang="ru-RU" sz="2400" i="1" dirty="0"/>
              <a:t>х</a:t>
            </a:r>
            <a:r>
              <a:rPr lang="ru-RU" sz="2400" dirty="0"/>
              <a:t> + </a:t>
            </a:r>
            <a:r>
              <a:rPr lang="en-US" sz="2400" i="1" dirty="0"/>
              <a:t>q</a:t>
            </a:r>
            <a:r>
              <a:rPr lang="ru-RU" sz="2400" dirty="0"/>
              <a:t> = 0 равен 12. Найдите другой корень и </a:t>
            </a:r>
            <a:r>
              <a:rPr lang="en-US" sz="2400" i="1" dirty="0"/>
              <a:t>q</a:t>
            </a:r>
            <a:r>
              <a:rPr lang="ru-RU" sz="2400" dirty="0" smtClean="0"/>
              <a:t>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4002" y="2634445"/>
            <a:ext cx="2495550" cy="3562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1373136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Использованные источники: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0608" y="1700011"/>
            <a:ext cx="8913394" cy="4341351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www.yaklass.ru/p/algebra/8-klass/kvadratnye-uravneniia-11021/kakie-byvaiut-kvadratnye-uravneniia-9117/re-8861a043-7088-4ff6-bd01-b53008f882da</a:t>
            </a:r>
            <a:endParaRPr lang="ru-RU" dirty="0" smtClean="0"/>
          </a:p>
          <a:p>
            <a:pPr marL="0" indent="0">
              <a:buNone/>
            </a:pPr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www.evkova.org/kvadratnyie-uravneniya</a:t>
            </a:r>
            <a:endParaRPr lang="ru-RU" dirty="0" smtClean="0"/>
          </a:p>
          <a:p>
            <a:pPr marL="0" indent="0">
              <a:buNone/>
            </a:pPr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100urokov.ru/predmety/urok-4-kvadratnye-uravneniya</a:t>
            </a:r>
            <a:endParaRPr lang="ru-RU" dirty="0" smtClean="0"/>
          </a:p>
          <a:p>
            <a:pPr marL="0" indent="0">
              <a:buNone/>
            </a:pPr>
            <a:r>
              <a:rPr lang="en-US" dirty="0">
                <a:hlinkClick r:id="rId5"/>
              </a:rPr>
              <a:t>https://www.algebraclass.ru/uravneniya-svodyashhiesya-k-kvadratnym</a:t>
            </a:r>
            <a:r>
              <a:rPr lang="en-US" dirty="0" smtClean="0">
                <a:hlinkClick r:id="rId5"/>
              </a:rPr>
              <a:t>/</a:t>
            </a: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6322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Неполное квадратное уравнение</a:t>
            </a:r>
            <a:endParaRPr lang="ru-RU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61" y="2413496"/>
            <a:ext cx="9180111" cy="1604713"/>
          </a:xfr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813701" y="160726"/>
            <a:ext cx="1982727" cy="1848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96114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Алгоритм решения неполных квадратных уравнений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25" y="2635443"/>
            <a:ext cx="9930173" cy="158882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813701" y="160726"/>
            <a:ext cx="1982727" cy="1848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715953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Алгоритм решения неполных квадратных уравнений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237" y="2432751"/>
            <a:ext cx="9838163" cy="228051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813701" y="160726"/>
            <a:ext cx="1982727" cy="1848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1256262"/>
      </p:ext>
    </p:extLst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736" y="845828"/>
            <a:ext cx="9017505" cy="314662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0459" y="187817"/>
            <a:ext cx="1769772" cy="17697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887043285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292" y="742120"/>
            <a:ext cx="8977933" cy="460261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0459" y="187817"/>
            <a:ext cx="1769772" cy="17697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522728440"/>
      </p:ext>
    </p:extLst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889" y="1298878"/>
            <a:ext cx="9523303" cy="327312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0459" y="187817"/>
            <a:ext cx="1769772" cy="17697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351194086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305" y="1950223"/>
            <a:ext cx="9518684" cy="249298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0459" y="187817"/>
            <a:ext cx="1769772" cy="17697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31080079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112</TotalTime>
  <Words>199</Words>
  <Application>Microsoft Office PowerPoint</Application>
  <PresentationFormat>Широкоэкранный</PresentationFormat>
  <Paragraphs>40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6" baseType="lpstr">
      <vt:lpstr>Arial</vt:lpstr>
      <vt:lpstr>Symbol</vt:lpstr>
      <vt:lpstr>Trebuchet MS</vt:lpstr>
      <vt:lpstr>Wingdings 3</vt:lpstr>
      <vt:lpstr>Грань</vt:lpstr>
      <vt:lpstr>Квадратное уравнение. Решение уравнений, сводящихся к квадратным.</vt:lpstr>
      <vt:lpstr>Определение</vt:lpstr>
      <vt:lpstr>Неполное квадратное уравнение</vt:lpstr>
      <vt:lpstr>Алгоритм решения неполных квадратных уравнений</vt:lpstr>
      <vt:lpstr>Алгоритм решения неполных квадратных уравнений</vt:lpstr>
      <vt:lpstr>Презентация PowerPoint</vt:lpstr>
      <vt:lpstr>Презентация PowerPoint</vt:lpstr>
      <vt:lpstr>Презентация PowerPoint</vt:lpstr>
      <vt:lpstr>Презентация PowerPoint</vt:lpstr>
      <vt:lpstr>Формула корней квадратного уравнения</vt:lpstr>
      <vt:lpstr>Презентация PowerPoint</vt:lpstr>
      <vt:lpstr>Презентация PowerPoint</vt:lpstr>
      <vt:lpstr>Презентация PowerPoint</vt:lpstr>
      <vt:lpstr>Найдите корни уравнения</vt:lpstr>
      <vt:lpstr>Приведенное квадратное уравнение</vt:lpstr>
      <vt:lpstr>Теорема Виета</vt:lpstr>
      <vt:lpstr>Знаки корней квадратного уравнения</vt:lpstr>
      <vt:lpstr>Задание 6</vt:lpstr>
      <vt:lpstr>Презентация PowerPoint</vt:lpstr>
      <vt:lpstr>Домашнее задание</vt:lpstr>
      <vt:lpstr>Использованные источники: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Квадратное уравнение. Решение уравнений, сводящихся к квадратным.</dc:title>
  <dc:creator>ОШ42</dc:creator>
  <cp:lastModifiedBy>ОШ42</cp:lastModifiedBy>
  <cp:revision>34</cp:revision>
  <dcterms:created xsi:type="dcterms:W3CDTF">2022-09-30T18:12:18Z</dcterms:created>
  <dcterms:modified xsi:type="dcterms:W3CDTF">2022-10-01T12:11:08Z</dcterms:modified>
</cp:coreProperties>
</file>