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59" r:id="rId11"/>
    <p:sldId id="267" r:id="rId12"/>
    <p:sldId id="26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100urokov.ru/predmety/urok-4-kvadratnye-uravneniya" TargetMode="External"/><Relationship Id="rId2" Type="http://schemas.openxmlformats.org/officeDocument/2006/relationships/hyperlink" Target="https://reshator.com/sprav/algebra/8-klass/reshenie-uravnenij-svodyashchihsya-k-kvadratny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utomath.ru/baza-znanij/bikvadratnye-uravneniya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096" y="901521"/>
            <a:ext cx="9040969" cy="2794716"/>
          </a:xfrm>
        </p:spPr>
        <p:txBody>
          <a:bodyPr/>
          <a:lstStyle/>
          <a:p>
            <a:pPr algn="ctr"/>
            <a:r>
              <a:rPr lang="ru-RU" dirty="0" smtClean="0"/>
              <a:t>Биквадратные уравнения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389" y="5197053"/>
            <a:ext cx="3850545" cy="1660947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математики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Г.ГОРЛОВКИ «ШКОЛА № 42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Рыбина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97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43" y="309093"/>
            <a:ext cx="8039472" cy="5975797"/>
          </a:xfrm>
        </p:spPr>
      </p:pic>
    </p:spTree>
    <p:extLst>
      <p:ext uri="{BB962C8B-B14F-4D97-AF65-F5344CB8AC3E}">
        <p14:creationId xmlns:p14="http://schemas.microsoft.com/office/powerpoint/2010/main" val="29793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6193" y="339777"/>
            <a:ext cx="8596668" cy="1320800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6370" y="1000177"/>
            <a:ext cx="9006312" cy="37966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smtClean="0">
                <a:solidFill>
                  <a:schemeClr val="bg1"/>
                </a:solidFill>
              </a:rPr>
              <a:t>Читать </a:t>
            </a:r>
            <a:r>
              <a:rPr lang="ru-RU" sz="2800" dirty="0">
                <a:solidFill>
                  <a:schemeClr val="bg1"/>
                </a:solidFill>
              </a:rPr>
              <a:t>с</a:t>
            </a:r>
            <a:r>
              <a:rPr lang="ru-RU" sz="2800" smtClean="0">
                <a:solidFill>
                  <a:schemeClr val="bg1"/>
                </a:solidFill>
              </a:rPr>
              <a:t>тр</a:t>
            </a:r>
            <a:r>
              <a:rPr lang="ru-RU" sz="2800" dirty="0">
                <a:solidFill>
                  <a:schemeClr val="bg1"/>
                </a:solidFill>
              </a:rPr>
              <a:t>. 78 </a:t>
            </a:r>
            <a:r>
              <a:rPr lang="ru-RU" sz="2800" dirty="0" smtClean="0">
                <a:solidFill>
                  <a:schemeClr val="bg1"/>
                </a:solidFill>
              </a:rPr>
              <a:t>(пример 3).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Выполнить в тетради:  </a:t>
            </a:r>
            <a:r>
              <a:rPr lang="ru-RU" sz="2800" dirty="0">
                <a:solidFill>
                  <a:schemeClr val="bg1"/>
                </a:solidFill>
              </a:rPr>
              <a:t>№ </a:t>
            </a:r>
            <a:r>
              <a:rPr lang="ru-RU" sz="2800" dirty="0" smtClean="0">
                <a:solidFill>
                  <a:schemeClr val="bg1"/>
                </a:solidFill>
              </a:rPr>
              <a:t>278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(а, б), 280 (б), 282 (а)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90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https://reshator.com/sprav/algebra/8-klass/reshenie-uravnenij-svodyashchihsya-k-kvadratnym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100urokov.ru/predmety/urok-4-kvadratnye-uravneniya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tutomath.ru/baza-znanij/bikvadratnye-uravneniya.html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32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87" y="1732345"/>
            <a:ext cx="9175643" cy="371541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07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31" y="103032"/>
            <a:ext cx="9170971" cy="1390918"/>
          </a:xfrm>
        </p:spPr>
        <p:txBody>
          <a:bodyPr/>
          <a:lstStyle/>
          <a:p>
            <a:pPr algn="ctr"/>
            <a:r>
              <a:rPr lang="ru-RU" dirty="0" smtClean="0"/>
              <a:t>Алгоритм решения биквадратного уравнения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421" y="1323461"/>
            <a:ext cx="5818189" cy="542506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611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37" y="158839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937" y="927279"/>
            <a:ext cx="9419702" cy="57826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dirty="0"/>
              <a:t>2</a:t>
            </a:r>
            <a:r>
              <a:rPr lang="ru-RU" sz="2000" i="1" dirty="0"/>
              <a:t>х</a:t>
            </a:r>
            <a:r>
              <a:rPr lang="ru-RU" sz="2000" baseline="30000" dirty="0"/>
              <a:t>4</a:t>
            </a:r>
            <a:r>
              <a:rPr lang="ru-RU" sz="2000" dirty="0"/>
              <a:t>–26</a:t>
            </a:r>
            <a:r>
              <a:rPr lang="ru-RU" sz="2000" i="1" dirty="0"/>
              <a:t>х</a:t>
            </a:r>
            <a:r>
              <a:rPr lang="ru-RU" sz="2000" baseline="30000" dirty="0"/>
              <a:t>2 </a:t>
            </a:r>
            <a:r>
              <a:rPr lang="ru-RU" sz="2000" dirty="0"/>
              <a:t>+ 72 = 0 </a:t>
            </a:r>
            <a:endParaRPr lang="ru-RU" sz="2000" dirty="0" smtClean="0"/>
          </a:p>
          <a:p>
            <a:pPr marL="0" indent="0" algn="ctr">
              <a:buNone/>
            </a:pPr>
            <a:r>
              <a:rPr lang="ru-RU" sz="2000" dirty="0" smtClean="0"/>
              <a:t>Решение: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Введем переменную</a:t>
            </a:r>
            <a:r>
              <a:rPr lang="ru-RU" sz="2000" i="1" dirty="0"/>
              <a:t> t</a:t>
            </a:r>
            <a:r>
              <a:rPr lang="ru-RU" sz="2000" dirty="0"/>
              <a:t>, равную </a:t>
            </a:r>
            <a:r>
              <a:rPr lang="ru-RU" sz="2000" i="1" dirty="0"/>
              <a:t>х</a:t>
            </a:r>
            <a:r>
              <a:rPr lang="ru-RU" sz="2000" baseline="30000" dirty="0"/>
              <a:t>2</a:t>
            </a:r>
            <a:r>
              <a:rPr lang="ru-RU" sz="2000" dirty="0"/>
              <a:t>: </a:t>
            </a:r>
            <a:r>
              <a:rPr lang="ru-RU" sz="2000" i="1" dirty="0"/>
              <a:t>t</a:t>
            </a:r>
            <a:r>
              <a:rPr lang="ru-RU" sz="2000" dirty="0"/>
              <a:t> = </a:t>
            </a:r>
            <a:r>
              <a:rPr lang="ru-RU" sz="2000" i="1" dirty="0"/>
              <a:t>х</a:t>
            </a:r>
            <a:r>
              <a:rPr lang="ru-RU" sz="2000" baseline="30000" dirty="0"/>
              <a:t>2</a:t>
            </a:r>
            <a:r>
              <a:rPr lang="ru-RU" sz="2000" dirty="0"/>
              <a:t> </a:t>
            </a:r>
          </a:p>
          <a:p>
            <a:pPr marL="0" indent="0">
              <a:buNone/>
            </a:pPr>
            <a:r>
              <a:rPr lang="ru-RU" sz="2000" dirty="0"/>
              <a:t>Если это выражение возвести в квадрат, то получим </a:t>
            </a:r>
            <a:r>
              <a:rPr lang="ru-RU" sz="2000" i="1" dirty="0"/>
              <a:t>t</a:t>
            </a:r>
            <a:r>
              <a:rPr lang="ru-RU" sz="2000" baseline="30000" dirty="0"/>
              <a:t>2</a:t>
            </a:r>
            <a:r>
              <a:rPr lang="ru-RU" sz="2000" dirty="0"/>
              <a:t> = (</a:t>
            </a:r>
            <a:r>
              <a:rPr lang="ru-RU" sz="2000" i="1" dirty="0"/>
              <a:t>х</a:t>
            </a:r>
            <a:r>
              <a:rPr lang="ru-RU" sz="2000" baseline="30000" dirty="0"/>
              <a:t>2</a:t>
            </a:r>
            <a:r>
              <a:rPr lang="ru-RU" sz="2000" dirty="0"/>
              <a:t>)</a:t>
            </a:r>
            <a:r>
              <a:rPr lang="ru-RU" sz="2000" baseline="30000" dirty="0"/>
              <a:t>2</a:t>
            </a:r>
            <a:r>
              <a:rPr lang="ru-RU" sz="2000" dirty="0"/>
              <a:t> = </a:t>
            </a:r>
            <a:r>
              <a:rPr lang="ru-RU" sz="2000" i="1" dirty="0"/>
              <a:t>х</a:t>
            </a:r>
            <a:r>
              <a:rPr lang="ru-RU" sz="2000" baseline="30000" dirty="0"/>
              <a:t>4</a:t>
            </a:r>
            <a:r>
              <a:rPr lang="ru-RU" sz="2000" dirty="0"/>
              <a:t> </a:t>
            </a:r>
          </a:p>
          <a:p>
            <a:pPr marL="0" indent="0">
              <a:buNone/>
            </a:pPr>
            <a:r>
              <a:rPr lang="ru-RU" sz="2000" dirty="0"/>
              <a:t>Теперь заменим в исходном уравнении </a:t>
            </a:r>
            <a:r>
              <a:rPr lang="ru-RU" sz="2000" i="1" dirty="0"/>
              <a:t>х</a:t>
            </a:r>
            <a:r>
              <a:rPr lang="ru-RU" sz="2000" baseline="30000" dirty="0"/>
              <a:t>4</a:t>
            </a:r>
            <a:r>
              <a:rPr lang="ru-RU" sz="2000" dirty="0"/>
              <a:t> на </a:t>
            </a:r>
            <a:r>
              <a:rPr lang="ru-RU" sz="2000" i="1" dirty="0"/>
              <a:t>t</a:t>
            </a:r>
            <a:r>
              <a:rPr lang="ru-RU" sz="2000" baseline="30000" dirty="0"/>
              <a:t>2</a:t>
            </a:r>
            <a:r>
              <a:rPr lang="ru-RU" sz="2000" dirty="0"/>
              <a:t>, а </a:t>
            </a:r>
            <a:r>
              <a:rPr lang="ru-RU" sz="2000" i="1" dirty="0"/>
              <a:t>х</a:t>
            </a:r>
            <a:r>
              <a:rPr lang="ru-RU" sz="2000" baseline="30000" dirty="0"/>
              <a:t>2</a:t>
            </a:r>
            <a:r>
              <a:rPr lang="ru-RU" sz="2000" dirty="0"/>
              <a:t> на </a:t>
            </a:r>
            <a:r>
              <a:rPr lang="ru-RU" sz="2000" i="1" dirty="0"/>
              <a:t>t</a:t>
            </a:r>
            <a:r>
              <a:rPr lang="ru-RU" sz="2000" dirty="0"/>
              <a:t>: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2</a:t>
            </a:r>
            <a:r>
              <a:rPr lang="ru-RU" sz="2000" i="1" dirty="0" smtClean="0"/>
              <a:t>t</a:t>
            </a:r>
            <a:r>
              <a:rPr lang="ru-RU" sz="2000" baseline="30000" dirty="0" smtClean="0"/>
              <a:t>2</a:t>
            </a:r>
            <a:r>
              <a:rPr lang="ru-RU" sz="2000" dirty="0" smtClean="0"/>
              <a:t>–26</a:t>
            </a:r>
            <a:r>
              <a:rPr lang="ru-RU" sz="2000" i="1" dirty="0" smtClean="0"/>
              <a:t>t</a:t>
            </a:r>
            <a:r>
              <a:rPr lang="ru-RU" sz="2000" dirty="0" smtClean="0"/>
              <a:t> </a:t>
            </a:r>
            <a:r>
              <a:rPr lang="ru-RU" sz="2000" dirty="0"/>
              <a:t>+ 72 = 0 </a:t>
            </a:r>
          </a:p>
          <a:p>
            <a:pPr marL="0" indent="0">
              <a:buNone/>
            </a:pPr>
            <a:r>
              <a:rPr lang="ru-RU" sz="2000" dirty="0"/>
              <a:t>Получили квадратное уравнение, из которого можно найти значение </a:t>
            </a:r>
            <a:r>
              <a:rPr lang="ru-RU" sz="2000" i="1" dirty="0"/>
              <a:t>t</a:t>
            </a:r>
            <a:r>
              <a:rPr lang="ru-RU" sz="2000" dirty="0"/>
              <a:t>. </a:t>
            </a:r>
          </a:p>
          <a:p>
            <a:pPr marL="0" indent="0">
              <a:buNone/>
            </a:pPr>
            <a:r>
              <a:rPr lang="ru-RU" sz="2000" dirty="0"/>
              <a:t>D = (– 26)2– 4•2•72 = 676 – 576 = 100 </a:t>
            </a:r>
          </a:p>
          <a:p>
            <a:pPr marL="0" indent="0">
              <a:buNone/>
            </a:pPr>
            <a:r>
              <a:rPr lang="ru-RU" sz="2000" i="1" dirty="0"/>
              <a:t>t</a:t>
            </a:r>
            <a:r>
              <a:rPr lang="ru-RU" sz="2000" baseline="-25000" dirty="0"/>
              <a:t>1</a:t>
            </a:r>
            <a:r>
              <a:rPr lang="ru-RU" sz="2000" dirty="0"/>
              <a:t> = 4, </a:t>
            </a:r>
            <a:r>
              <a:rPr lang="ru-RU" sz="2000" i="1" dirty="0" smtClean="0"/>
              <a:t>t</a:t>
            </a:r>
            <a:r>
              <a:rPr lang="ru-RU" sz="2000" baseline="-25000" dirty="0"/>
              <a:t>2</a:t>
            </a:r>
            <a:r>
              <a:rPr lang="ru-RU" sz="2000" dirty="0" smtClean="0"/>
              <a:t> </a:t>
            </a:r>
            <a:r>
              <a:rPr lang="ru-RU" sz="2000" dirty="0"/>
              <a:t>= </a:t>
            </a:r>
            <a:r>
              <a:rPr lang="ru-RU" sz="2000" dirty="0" smtClean="0"/>
              <a:t>9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Проведем обратную замену, подставляя вместо </a:t>
            </a:r>
            <a:r>
              <a:rPr lang="ru-RU" sz="2000" i="1" dirty="0"/>
              <a:t>t</a:t>
            </a:r>
            <a:r>
              <a:rPr lang="ru-RU" sz="2000" dirty="0"/>
              <a:t> найденные корни 4 и 9.</a:t>
            </a:r>
          </a:p>
          <a:p>
            <a:pPr marL="0" indent="0">
              <a:buNone/>
            </a:pPr>
            <a:r>
              <a:rPr lang="ru-RU" sz="2000" dirty="0"/>
              <a:t>Получим ещё два уравнения: </a:t>
            </a:r>
            <a:r>
              <a:rPr lang="ru-RU" sz="2000" i="1" dirty="0"/>
              <a:t>х</a:t>
            </a:r>
            <a:r>
              <a:rPr lang="ru-RU" sz="2000" baseline="30000" dirty="0"/>
              <a:t>2</a:t>
            </a:r>
            <a:r>
              <a:rPr lang="ru-RU" sz="2000" dirty="0"/>
              <a:t> = 4 и </a:t>
            </a:r>
            <a:r>
              <a:rPr lang="ru-RU" sz="2000" i="1" dirty="0"/>
              <a:t>х</a:t>
            </a:r>
            <a:r>
              <a:rPr lang="ru-RU" sz="2000" baseline="30000" dirty="0"/>
              <a:t>2</a:t>
            </a:r>
            <a:r>
              <a:rPr lang="ru-RU" sz="2000" dirty="0"/>
              <a:t> = 9.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Первое </a:t>
            </a:r>
            <a:r>
              <a:rPr lang="ru-RU" sz="2000" dirty="0"/>
              <a:t>имеет корни (– 2) и 2, а второе (– 3) и 3.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Все </a:t>
            </a:r>
            <a:r>
              <a:rPr lang="ru-RU" sz="2000" dirty="0"/>
              <a:t>эти 4 числа являются корнями исходного уравнения.</a:t>
            </a:r>
          </a:p>
          <a:p>
            <a:pPr marL="0" indent="0">
              <a:buNone/>
            </a:pPr>
            <a:r>
              <a:rPr lang="ru-RU" sz="2000" dirty="0"/>
              <a:t>Ответ: </a:t>
            </a:r>
            <a:r>
              <a:rPr lang="ru-RU" sz="2000" dirty="0">
                <a:sym typeface="Symbol" panose="05050102010706020507" pitchFamily="18" charset="2"/>
              </a:rPr>
              <a:t></a:t>
            </a:r>
            <a:r>
              <a:rPr lang="ru-RU" sz="2000" dirty="0"/>
              <a:t>2, </a:t>
            </a:r>
            <a:r>
              <a:rPr lang="ru-RU" sz="2000" dirty="0">
                <a:sym typeface="Symbol" panose="05050102010706020507" pitchFamily="18" charset="2"/>
              </a:rPr>
              <a:t></a:t>
            </a:r>
            <a:r>
              <a:rPr lang="ru-RU" sz="2000" dirty="0"/>
              <a:t>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355249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543" y="107324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365" y="772733"/>
            <a:ext cx="9684913" cy="5550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у</a:t>
            </a:r>
            <a:r>
              <a:rPr lang="ru-RU" baseline="30000" dirty="0"/>
              <a:t>4</a:t>
            </a:r>
            <a:r>
              <a:rPr lang="ru-RU" dirty="0"/>
              <a:t> + 4</a:t>
            </a:r>
            <a:r>
              <a:rPr lang="ru-RU" i="1" dirty="0"/>
              <a:t>у</a:t>
            </a:r>
            <a:r>
              <a:rPr lang="ru-RU" baseline="30000" dirty="0"/>
              <a:t>2</a:t>
            </a:r>
            <a:r>
              <a:rPr lang="ru-RU" dirty="0"/>
              <a:t> – 5 = 0 </a:t>
            </a:r>
          </a:p>
          <a:p>
            <a:pPr marL="0" indent="0" algn="ctr">
              <a:buNone/>
            </a:pPr>
            <a:r>
              <a:rPr lang="ru-RU" dirty="0" smtClean="0"/>
              <a:t>Решение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Произведем замену </a:t>
            </a:r>
            <a:r>
              <a:rPr lang="ru-RU" i="1" dirty="0"/>
              <a:t>t</a:t>
            </a:r>
            <a:r>
              <a:rPr lang="ru-RU" dirty="0"/>
              <a:t> = </a:t>
            </a:r>
            <a:r>
              <a:rPr lang="ru-RU" i="1" dirty="0"/>
              <a:t>y</a:t>
            </a:r>
            <a:r>
              <a:rPr lang="ru-RU" baseline="30000" dirty="0"/>
              <a:t>2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i="1" dirty="0"/>
              <a:t>t</a:t>
            </a:r>
            <a:r>
              <a:rPr lang="ru-RU" baseline="30000" dirty="0"/>
              <a:t>2</a:t>
            </a:r>
            <a:r>
              <a:rPr lang="ru-RU" dirty="0"/>
              <a:t> + 4</a:t>
            </a:r>
            <a:r>
              <a:rPr lang="ru-RU" i="1" dirty="0"/>
              <a:t>t</a:t>
            </a:r>
            <a:r>
              <a:rPr lang="ru-RU" dirty="0"/>
              <a:t> – 5 = 0 </a:t>
            </a:r>
          </a:p>
          <a:p>
            <a:pPr marL="0" indent="0">
              <a:buNone/>
            </a:pPr>
            <a:r>
              <a:rPr lang="ru-RU" dirty="0"/>
              <a:t>D = 42– 4•1•(– 5) = 16 – (– 20) = 36 </a:t>
            </a:r>
          </a:p>
          <a:p>
            <a:pPr marL="0" indent="0">
              <a:buNone/>
            </a:pPr>
            <a:r>
              <a:rPr lang="ru-RU" i="1" dirty="0"/>
              <a:t>t</a:t>
            </a:r>
            <a:r>
              <a:rPr lang="ru-RU" baseline="-25000" dirty="0"/>
              <a:t>1</a:t>
            </a:r>
            <a:r>
              <a:rPr lang="ru-RU" dirty="0"/>
              <a:t> =-5, </a:t>
            </a:r>
            <a:r>
              <a:rPr lang="ru-RU" i="1" dirty="0"/>
              <a:t>t</a:t>
            </a:r>
            <a:r>
              <a:rPr lang="ru-RU" baseline="-25000" dirty="0"/>
              <a:t>2</a:t>
            </a:r>
            <a:r>
              <a:rPr lang="ru-RU" dirty="0"/>
              <a:t> = 1</a:t>
            </a:r>
          </a:p>
          <a:p>
            <a:pPr marL="0" indent="0">
              <a:buNone/>
            </a:pPr>
            <a:r>
              <a:rPr lang="ru-RU" dirty="0"/>
              <a:t>Проводим обратную замену и получаем уравнения: </a:t>
            </a:r>
          </a:p>
          <a:p>
            <a:pPr marL="0" indent="0">
              <a:buNone/>
            </a:pPr>
            <a:r>
              <a:rPr lang="ru-RU" i="1" dirty="0"/>
              <a:t>у</a:t>
            </a:r>
            <a:r>
              <a:rPr lang="ru-RU" baseline="30000" dirty="0"/>
              <a:t>2</a:t>
            </a:r>
            <a:r>
              <a:rPr lang="ru-RU" dirty="0"/>
              <a:t> = – 5 и </a:t>
            </a:r>
            <a:r>
              <a:rPr lang="ru-RU" i="1" dirty="0"/>
              <a:t>у</a:t>
            </a:r>
            <a:r>
              <a:rPr lang="ru-RU" baseline="30000" dirty="0"/>
              <a:t>2</a:t>
            </a:r>
            <a:r>
              <a:rPr lang="ru-RU" dirty="0"/>
              <a:t> = 1 </a:t>
            </a:r>
          </a:p>
          <a:p>
            <a:pPr marL="0" indent="0">
              <a:buNone/>
            </a:pPr>
            <a:r>
              <a:rPr lang="ru-RU" dirty="0"/>
              <a:t>Первое из них не имеет решения, ведь квадрат числа – это неотрицательное число. </a:t>
            </a:r>
          </a:p>
          <a:p>
            <a:pPr marL="0" indent="0">
              <a:buNone/>
            </a:pPr>
            <a:r>
              <a:rPr lang="ru-RU" dirty="0"/>
              <a:t>Поэтому решать придется только второе уравнение: </a:t>
            </a:r>
          </a:p>
          <a:p>
            <a:pPr marL="0" indent="0">
              <a:buNone/>
            </a:pPr>
            <a:r>
              <a:rPr lang="ru-RU" i="1" dirty="0"/>
              <a:t>у</a:t>
            </a:r>
            <a:r>
              <a:rPr lang="ru-RU" baseline="30000" dirty="0"/>
              <a:t>2</a:t>
            </a:r>
            <a:r>
              <a:rPr lang="ru-RU" dirty="0"/>
              <a:t> = 1 </a:t>
            </a:r>
          </a:p>
          <a:p>
            <a:pPr marL="0" indent="0">
              <a:buNone/>
            </a:pPr>
            <a:r>
              <a:rPr lang="ru-RU" i="1" dirty="0"/>
              <a:t>у</a:t>
            </a:r>
            <a:r>
              <a:rPr lang="ru-RU" baseline="-25000" dirty="0"/>
              <a:t>1</a:t>
            </a:r>
            <a:r>
              <a:rPr lang="ru-RU" dirty="0"/>
              <a:t> = –1 и </a:t>
            </a:r>
            <a:r>
              <a:rPr lang="ru-RU" i="1" dirty="0"/>
              <a:t>у</a:t>
            </a:r>
            <a:r>
              <a:rPr lang="ru-RU" baseline="-25000" dirty="0"/>
              <a:t>2 </a:t>
            </a:r>
            <a:r>
              <a:rPr lang="ru-RU" dirty="0"/>
              <a:t>= 1 </a:t>
            </a:r>
          </a:p>
          <a:p>
            <a:pPr marL="0" indent="0">
              <a:buNone/>
            </a:pPr>
            <a:r>
              <a:rPr lang="ru-RU" dirty="0"/>
              <a:t>Ответ –1 и 1.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62410879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62" y="218941"/>
            <a:ext cx="9067940" cy="1711459"/>
          </a:xfrm>
        </p:spPr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14" y="804847"/>
            <a:ext cx="6574229" cy="597497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3744091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4445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84" y="754845"/>
            <a:ext cx="8058911" cy="57618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6415698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37" y="236113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42" y="896513"/>
            <a:ext cx="8178563" cy="572238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3571711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58" y="210355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69" y="983098"/>
            <a:ext cx="8521820" cy="45676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5857153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167</TotalTime>
  <Words>262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Symbol</vt:lpstr>
      <vt:lpstr>Trebuchet MS</vt:lpstr>
      <vt:lpstr>Wingdings 3</vt:lpstr>
      <vt:lpstr>Грань</vt:lpstr>
      <vt:lpstr>Биквадратные уравнения</vt:lpstr>
      <vt:lpstr>Определение</vt:lpstr>
      <vt:lpstr>Алгоритм решения биквадратного уравнения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Презентация PowerPoint</vt:lpstr>
      <vt:lpstr>Домашнее задание:</vt:lpstr>
      <vt:lpstr>Использованные 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Квадратное уравнение. Решение уравнений, сводящихся к квадратным.</dc:title>
  <dc:creator>ОШ42</dc:creator>
  <cp:lastModifiedBy>ОШ42</cp:lastModifiedBy>
  <cp:revision>20</cp:revision>
  <dcterms:created xsi:type="dcterms:W3CDTF">2022-09-30T18:12:18Z</dcterms:created>
  <dcterms:modified xsi:type="dcterms:W3CDTF">2022-10-02T08:11:53Z</dcterms:modified>
</cp:coreProperties>
</file>